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444" r:id="rId6"/>
    <p:sldId id="448" r:id="rId7"/>
    <p:sldId id="366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07" autoAdjust="0"/>
  </p:normalViewPr>
  <p:slideViewPr>
    <p:cSldViewPr snapToGrid="0">
      <p:cViewPr varScale="1">
        <p:scale>
          <a:sx n="93" d="100"/>
          <a:sy n="93" d="100"/>
        </p:scale>
        <p:origin x="13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4-01T21:08:44.257" v="14199" actId="20577"/>
      <pc:docMkLst>
        <pc:docMk/>
      </pc:docMkLst>
      <pc:sldChg chg="modSp mod">
        <pc:chgData name="Deepro Banerjee" userId="b1dc997f-4cef-4f84-9288-7cffcb6793d6" providerId="ADAL" clId="{5D2F2C3E-0BD3-4DA7-8A80-82AF10FCAE15}" dt="2026-04-01T21:08:44.257" v="14199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4-01T21:08:44.257" v="14199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3-18T16:58:05.839" v="14184" actId="1076"/>
        <pc:sldMkLst>
          <pc:docMk/>
          <pc:sldMk cId="3166066812" sldId="444"/>
        </pc:sldMkLst>
        <pc:spChg chg="add mod">
          <ac:chgData name="Deepro Banerjee" userId="b1dc997f-4cef-4f84-9288-7cffcb6793d6" providerId="ADAL" clId="{5D2F2C3E-0BD3-4DA7-8A80-82AF10FCAE15}" dt="2026-03-18T16:58:03.105" v="14183" actId="1076"/>
          <ac:spMkLst>
            <pc:docMk/>
            <pc:sldMk cId="3166066812" sldId="444"/>
            <ac:spMk id="3" creationId="{96D3C328-BB61-9B65-9577-0F17CDE5F05F}"/>
          </ac:spMkLst>
        </pc:spChg>
        <pc:spChg chg="add mod ord">
          <ac:chgData name="Deepro Banerjee" userId="b1dc997f-4cef-4f84-9288-7cffcb6793d6" providerId="ADAL" clId="{5D2F2C3E-0BD3-4DA7-8A80-82AF10FCAE15}" dt="2026-03-11T19:55:49.928" v="13154" actId="20577"/>
          <ac:spMkLst>
            <pc:docMk/>
            <pc:sldMk cId="3166066812" sldId="444"/>
            <ac:spMk id="4" creationId="{CD656959-22C3-66CC-BC90-F9ACB7D429B6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6" creationId="{0437163E-B347-E4FA-C7D0-6740B3CD6E15}"/>
          </ac:spMkLst>
        </pc:spChg>
        <pc:spChg chg="add mod">
          <ac:chgData name="Deepro Banerjee" userId="b1dc997f-4cef-4f84-9288-7cffcb6793d6" providerId="ADAL" clId="{5D2F2C3E-0BD3-4DA7-8A80-82AF10FCAE15}" dt="2026-03-18T16:58:05.839" v="14184" actId="1076"/>
          <ac:spMkLst>
            <pc:docMk/>
            <pc:sldMk cId="3166066812" sldId="444"/>
            <ac:spMk id="7" creationId="{08414250-8977-E832-20D7-16B30EC0F2AB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9" creationId="{29652265-41CE-67E6-C131-1EE52428D8D8}"/>
          </ac:spMkLst>
        </pc:spChg>
        <pc:spChg chg="add mod">
          <ac:chgData name="Deepro Banerjee" userId="b1dc997f-4cef-4f84-9288-7cffcb6793d6" providerId="ADAL" clId="{5D2F2C3E-0BD3-4DA7-8A80-82AF10FCAE15}" dt="2026-03-11T21:18:24.018" v="13810" actId="20577"/>
          <ac:spMkLst>
            <pc:docMk/>
            <pc:sldMk cId="3166066812" sldId="444"/>
            <ac:spMk id="10" creationId="{27A265B0-4745-E5E9-A1AB-2303E1258010}"/>
          </ac:spMkLst>
        </pc:spChg>
        <pc:graphicFrameChg chg="add mod modGraphic">
          <ac:chgData name="Deepro Banerjee" userId="b1dc997f-4cef-4f84-9288-7cffcb6793d6" providerId="ADAL" clId="{5D2F2C3E-0BD3-4DA7-8A80-82AF10FCAE15}" dt="2026-03-18T16:57:58.539" v="14182" actId="2164"/>
          <ac:graphicFrameMkLst>
            <pc:docMk/>
            <pc:sldMk cId="3166066812" sldId="444"/>
            <ac:graphicFrameMk id="5" creationId="{3550D14F-AB0D-E31A-3C6D-B743265CB14A}"/>
          </ac:graphicFrameMkLst>
        </pc:graphicFrameChg>
        <pc:graphicFrameChg chg="add mod modGraphic">
          <ac:chgData name="Deepro Banerjee" userId="b1dc997f-4cef-4f84-9288-7cffcb6793d6" providerId="ADAL" clId="{5D2F2C3E-0BD3-4DA7-8A80-82AF10FCAE15}" dt="2026-03-11T22:45:23.223" v="14162" actId="113"/>
          <ac:graphicFrameMkLst>
            <pc:docMk/>
            <pc:sldMk cId="3166066812" sldId="444"/>
            <ac:graphicFrameMk id="8" creationId="{43029804-49D5-E91E-36E9-24BEF8E224DF}"/>
          </ac:graphicFrameMkLst>
        </pc:graphicFrameChg>
      </pc:sldChg>
      <pc:sldChg chg="addSp delSp modSp add mod modNotesTx">
        <pc:chgData name="Deepro Banerjee" userId="b1dc997f-4cef-4f84-9288-7cffcb6793d6" providerId="ADAL" clId="{5D2F2C3E-0BD3-4DA7-8A80-82AF10FCAE15}" dt="2026-03-11T22:10:34.273" v="13822" actId="1038"/>
        <pc:sldMkLst>
          <pc:docMk/>
          <pc:sldMk cId="278097813" sldId="448"/>
        </pc:sldMkLst>
        <pc:spChg chg="add del mod">
          <ac:chgData name="Deepro Banerjee" userId="b1dc997f-4cef-4f84-9288-7cffcb6793d6" providerId="ADAL" clId="{5D2F2C3E-0BD3-4DA7-8A80-82AF10FCAE15}" dt="2026-03-11T22:10:34.273" v="13822" actId="1038"/>
          <ac:spMkLst>
            <pc:docMk/>
            <pc:sldMk cId="278097813" sldId="448"/>
            <ac:spMk id="7" creationId="{5EC1E839-8A24-96A4-A877-6EF90CB499A8}"/>
          </ac:spMkLst>
        </pc:spChg>
        <pc:spChg chg="add mod">
          <ac:chgData name="Deepro Banerjee" userId="b1dc997f-4cef-4f84-9288-7cffcb6793d6" providerId="ADAL" clId="{5D2F2C3E-0BD3-4DA7-8A80-82AF10FCAE15}" dt="2026-03-11T19:57:05.408" v="13226" actId="113"/>
          <ac:spMkLst>
            <pc:docMk/>
            <pc:sldMk cId="278097813" sldId="448"/>
            <ac:spMk id="8" creationId="{3C7E0A30-6E9D-E075-6B58-8732924570AA}"/>
          </ac:spMkLst>
        </pc:spChg>
        <pc:spChg chg="add mod">
          <ac:chgData name="Deepro Banerjee" userId="b1dc997f-4cef-4f84-9288-7cffcb6793d6" providerId="ADAL" clId="{5D2F2C3E-0BD3-4DA7-8A80-82AF10FCAE15}" dt="2026-03-06T20:42:38.328" v="13124" actId="20577"/>
          <ac:spMkLst>
            <pc:docMk/>
            <pc:sldMk cId="278097813" sldId="448"/>
            <ac:spMk id="18" creationId="{A3171B8B-177B-A1E2-78C8-FC951CE47F59}"/>
          </ac:spMkLst>
        </pc:spChg>
      </pc:sldChg>
      <pc:sldChg chg="addSp modSp new del mod">
        <pc:chgData name="Deepro Banerjee" userId="b1dc997f-4cef-4f84-9288-7cffcb6793d6" providerId="ADAL" clId="{5D2F2C3E-0BD3-4DA7-8A80-82AF10FCAE15}" dt="2026-04-01T21:08:33.429" v="14185" actId="47"/>
        <pc:sldMkLst>
          <pc:docMk/>
          <pc:sldMk cId="1937150032" sldId="4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https://molecularcasestudies.cshlp.org/content/5/4/a004184.long</a:t>
            </a:r>
          </a:p>
          <a:p>
            <a:pPr marL="228600" indent="-228600">
              <a:buAutoNum type="arabicPeriod"/>
            </a:pPr>
            <a:r>
              <a:rPr lang="en-US" dirty="0"/>
              <a:t>https://www.ahajournals.org/doi/10.1161/CIRCULATIONAHA.118.036965?url_ver=Z39.88-2003&amp;rfr_id=ori:rid:crossref.org&amp;rfr_dat=cr_pub%20%200pubmed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3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4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sz="6000" dirty="0"/>
              <a:t>Real world evidence for </a:t>
            </a:r>
            <a:r>
              <a:rPr lang="en-US" sz="6000" i="1" dirty="0"/>
              <a:t>Gene</a:t>
            </a:r>
            <a:r>
              <a:rPr sz="6000" dirty="0"/>
              <a:t> - </a:t>
            </a:r>
            <a:r>
              <a:rPr lang="en-US" sz="6000" dirty="0"/>
              <a:t>Indication</a:t>
            </a:r>
            <a:endParaRPr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t>Deepro Banerjee, Shicheng Guo</a:t>
            </a:r>
          </a:p>
          <a:p>
            <a:r>
              <a:t>March 10, 2026</a:t>
            </a:r>
          </a:p>
          <a:p>
            <a:r>
              <a:t>Translational Genetics and Data Science</a:t>
            </a:r>
          </a:p>
          <a:p>
            <a:r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D3C328-BB61-9B65-9577-0F17CDE5F05F}"/>
              </a:ext>
            </a:extLst>
          </p:cNvPr>
          <p:cNvSpPr txBox="1"/>
          <p:nvPr/>
        </p:nvSpPr>
        <p:spPr>
          <a:xfrm>
            <a:off x="168119" y="4521590"/>
            <a:ext cx="6023344" cy="481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results of clinical traits among loss of function variant carriers in All of Us and UK Biobank cohort with a concentration on indication specific traits. OR&gt;1 represents increased risk in carriers while OR&lt;1 indicates decreased risk. Beta&gt;0 represents increased risk while Beta&lt;0 represents decreased risk.</a:t>
            </a:r>
            <a:endParaRPr lang="en-US" sz="9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50D14F-AB0D-E31A-3C6D-B743265CB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49600"/>
              </p:ext>
            </p:extLst>
          </p:nvPr>
        </p:nvGraphicFramePr>
        <p:xfrm>
          <a:off x="188139" y="1503762"/>
          <a:ext cx="5927880" cy="2962812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024119">
                  <a:extLst>
                    <a:ext uri="{9D8B030D-6E8A-4147-A177-3AD203B41FA5}">
                      <a16:colId xmlns:a16="http://schemas.microsoft.com/office/drawing/2014/main" val="1612731375"/>
                    </a:ext>
                  </a:extLst>
                </a:gridCol>
                <a:gridCol w="1219555">
                  <a:extLst>
                    <a:ext uri="{9D8B030D-6E8A-4147-A177-3AD203B41FA5}">
                      <a16:colId xmlns:a16="http://schemas.microsoft.com/office/drawing/2014/main" val="1727315376"/>
                    </a:ext>
                  </a:extLst>
                </a:gridCol>
                <a:gridCol w="875071">
                  <a:extLst>
                    <a:ext uri="{9D8B030D-6E8A-4147-A177-3AD203B41FA5}">
                      <a16:colId xmlns:a16="http://schemas.microsoft.com/office/drawing/2014/main" val="1273162905"/>
                    </a:ext>
                  </a:extLst>
                </a:gridCol>
                <a:gridCol w="757083">
                  <a:extLst>
                    <a:ext uri="{9D8B030D-6E8A-4147-A177-3AD203B41FA5}">
                      <a16:colId xmlns:a16="http://schemas.microsoft.com/office/drawing/2014/main" val="3278454483"/>
                    </a:ext>
                  </a:extLst>
                </a:gridCol>
                <a:gridCol w="1052052">
                  <a:extLst>
                    <a:ext uri="{9D8B030D-6E8A-4147-A177-3AD203B41FA5}">
                      <a16:colId xmlns:a16="http://schemas.microsoft.com/office/drawing/2014/main" val="86527920"/>
                    </a:ext>
                  </a:extLst>
                </a:gridCol>
              </a:tblGrid>
              <a:tr h="182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Phenotype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Category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P-value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Biobank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4342801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Cardiomegaly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2.60e-03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9866089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Left heart failure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7.33e-03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989914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Presence of cardiac pacemaker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4.89e-02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711950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9.79e-02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93497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Echocardiogram / </a:t>
                      </a:r>
                      <a:r>
                        <a:rPr lang="en-US" sz="1100" b="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transoesophageal</a:t>
                      </a: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echo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Symptoms / Findings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4.07e-04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2374324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K61.1 Implantation of cardiac pacemaker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UKB (Operations)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1.62e-02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21244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Cardiac arrhythmia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78.73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9.81e-04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71969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61.95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1.65e-02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846855"/>
                  </a:ext>
                </a:extLst>
              </a:tr>
              <a:tr h="2337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QRS duration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1.97e-02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62429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37163E-B347-E4FA-C7D0-6740B3CD6E15}"/>
              </a:ext>
            </a:extLst>
          </p:cNvPr>
          <p:cNvSpPr txBox="1"/>
          <p:nvPr/>
        </p:nvSpPr>
        <p:spPr>
          <a:xfrm>
            <a:off x="168119" y="1160728"/>
            <a:ext cx="5668471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Indication specific associations observed in the AoU and UKB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14250-8977-E832-20D7-16B30EC0F2AB}"/>
              </a:ext>
            </a:extLst>
          </p:cNvPr>
          <p:cNvSpPr txBox="1"/>
          <p:nvPr/>
        </p:nvSpPr>
        <p:spPr>
          <a:xfrm>
            <a:off x="208161" y="5057662"/>
            <a:ext cx="5887839" cy="90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Across UK Biobank and All of Us cohorts, </a:t>
            </a:r>
            <a:r>
              <a:rPr lang="en-US" sz="1400" b="1" i="1" dirty="0"/>
              <a:t>MYL2</a:t>
            </a:r>
            <a:r>
              <a:rPr lang="en-US" sz="1400" b="1" dirty="0"/>
              <a:t> pLoF </a:t>
            </a:r>
            <a:r>
              <a:rPr lang="en-US" sz="1400" b="1" u="sng" dirty="0"/>
              <a:t>does not show</a:t>
            </a:r>
            <a:r>
              <a:rPr lang="en-US" sz="1400" b="1" dirty="0"/>
              <a:t> a protective signal for hypertrophic cardiomyopathy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C00000"/>
                </a:solidFill>
              </a:rPr>
              <a:t>Indication-adjacent phenotypes </a:t>
            </a:r>
            <a:r>
              <a:rPr lang="en-US" sz="1400" b="1" dirty="0">
                <a:solidFill>
                  <a:srgbClr val="C00000"/>
                </a:solidFill>
              </a:rPr>
              <a:t>show increased risk</a:t>
            </a:r>
            <a:r>
              <a:rPr lang="en-US" sz="1400" dirty="0">
                <a:solidFill>
                  <a:srgbClr val="C00000"/>
                </a:solidFill>
              </a:rPr>
              <a:t> among pLoF carriers across cohorts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029804-49D5-E91E-36E9-24BEF8E22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500425"/>
              </p:ext>
            </p:extLst>
          </p:nvPr>
        </p:nvGraphicFramePr>
        <p:xfrm>
          <a:off x="6458291" y="1503762"/>
          <a:ext cx="5525548" cy="343843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22582">
                  <a:extLst>
                    <a:ext uri="{9D8B030D-6E8A-4147-A177-3AD203B41FA5}">
                      <a16:colId xmlns:a16="http://schemas.microsoft.com/office/drawing/2014/main" val="4028769576"/>
                    </a:ext>
                  </a:extLst>
                </a:gridCol>
                <a:gridCol w="3352418">
                  <a:extLst>
                    <a:ext uri="{9D8B030D-6E8A-4147-A177-3AD203B41FA5}">
                      <a16:colId xmlns:a16="http://schemas.microsoft.com/office/drawing/2014/main" val="1902693470"/>
                    </a:ext>
                  </a:extLst>
                </a:gridCol>
                <a:gridCol w="1150548">
                  <a:extLst>
                    <a:ext uri="{9D8B030D-6E8A-4147-A177-3AD203B41FA5}">
                      <a16:colId xmlns:a16="http://schemas.microsoft.com/office/drawing/2014/main" val="490425864"/>
                    </a:ext>
                  </a:extLst>
                </a:gridCol>
              </a:tblGrid>
              <a:tr h="309146">
                <a:tc>
                  <a:txBody>
                    <a:bodyPr/>
                    <a:lstStyle/>
                    <a:p>
                      <a:r>
                        <a:rPr lang="en-US" sz="1200" dirty="0"/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Evidence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Reference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966069"/>
                  </a:ext>
                </a:extLst>
              </a:tr>
              <a:tr h="1043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ClinGen’s Hereditary Cardiovascular Disease Expert Panel classifies 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MYL2 as a “Definitive” gene for autosomal-dominant hypertrophic cardiomyopathy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, supporting MYL2 as a causal HCM gene.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ClinGen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0379267"/>
                  </a:ext>
                </a:extLst>
              </a:tr>
              <a:tr h="8306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homozygous MYL2 frameshift variant 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reported in an individual with 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congenital fiber-type disproportion and fatal infantile cardiomyopathy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Marttila et al., 2019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473112"/>
                  </a:ext>
                </a:extLst>
              </a:tr>
              <a:tr h="12555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vivo model (Mouse model)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Allele-specific RNAi silencing of a pathogenic MYL2 mutation ameliorated restrictive cardiomyopathy phenotypes 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a transgenic mouse model, supporting mutant-allele targeting rather than generalized MYL2 knockdown as a therapeutic strategy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Zaleta-Rivera et al., 2019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59174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9652265-41CE-67E6-C131-1EE52428D8D8}"/>
              </a:ext>
            </a:extLst>
          </p:cNvPr>
          <p:cNvSpPr txBox="1"/>
          <p:nvPr/>
        </p:nvSpPr>
        <p:spPr>
          <a:xfrm>
            <a:off x="6736414" y="1160728"/>
            <a:ext cx="4969302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Evidence from preclinical and clinical studies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A265B0-4745-E5E9-A1AB-2303E1258010}"/>
              </a:ext>
            </a:extLst>
          </p:cNvPr>
          <p:cNvSpPr txBox="1"/>
          <p:nvPr/>
        </p:nvSpPr>
        <p:spPr>
          <a:xfrm>
            <a:off x="6250129" y="4989893"/>
            <a:ext cx="5733710" cy="12983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Evidence from studies in </a:t>
            </a:r>
            <a:r>
              <a:rPr lang="en-US" sz="1400" b="1" dirty="0">
                <a:solidFill>
                  <a:srgbClr val="C00000"/>
                </a:solidFill>
              </a:rPr>
              <a:t>clinical cohort links biallelic </a:t>
            </a:r>
            <a:r>
              <a:rPr lang="en-US" sz="1400" b="1" dirty="0" err="1">
                <a:solidFill>
                  <a:srgbClr val="C00000"/>
                </a:solidFill>
              </a:rPr>
              <a:t>LoF</a:t>
            </a:r>
            <a:r>
              <a:rPr lang="en-US" sz="1400" b="1" dirty="0">
                <a:solidFill>
                  <a:srgbClr val="C00000"/>
                </a:solidFill>
              </a:rPr>
              <a:t> variants in MYL2 with severe / fatal infantile cardiomyopathy</a:t>
            </a:r>
            <a:r>
              <a:rPr lang="en-US" sz="1400" dirty="0"/>
              <a:t>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Functional evidence supports </a:t>
            </a:r>
            <a:r>
              <a:rPr lang="en-US" sz="1400" b="1" dirty="0"/>
              <a:t>allele-specific rescue rather than reducing MYL2 broadly </a:t>
            </a:r>
            <a:r>
              <a:rPr lang="en-US" sz="1400" dirty="0"/>
              <a:t>which most likely indicates a </a:t>
            </a:r>
            <a:r>
              <a:rPr lang="en-US" sz="1400" b="1" dirty="0"/>
              <a:t>dominant-negative / toxic gain of function mechanism for missense variants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57095-7A89-88C2-3C79-1F096CB2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MYL2_aou_survey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25" y="4035903"/>
            <a:ext cx="4688785" cy="2360422"/>
          </a:xfrm>
          <a:prstGeom prst="rect">
            <a:avLst/>
          </a:prstGeom>
        </p:spPr>
      </p:pic>
      <p:pic>
        <p:nvPicPr>
          <p:cNvPr id="21" name="Picture 20" descr="MYL2_azn_phewa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035" y="1114132"/>
            <a:ext cx="5419390" cy="2732276"/>
          </a:xfrm>
          <a:prstGeom prst="rect">
            <a:avLst/>
          </a:prstGeom>
        </p:spPr>
      </p:pic>
      <p:pic>
        <p:nvPicPr>
          <p:cNvPr id="20" name="Picture 19" descr="MYL2_aou_phewa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00" y="1110629"/>
            <a:ext cx="5315528" cy="268672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FF5434-6921-8272-16CC-6932F1C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safety of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4C2AFC-C5CB-29AC-E14F-EFD2ABC14FF2}"/>
              </a:ext>
            </a:extLst>
          </p:cNvPr>
          <p:cNvSpPr txBox="1"/>
          <p:nvPr/>
        </p:nvSpPr>
        <p:spPr>
          <a:xfrm>
            <a:off x="599025" y="1114132"/>
            <a:ext cx="1341120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All of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1E839-8A24-96A4-A877-6EF90CB499A8}"/>
              </a:ext>
            </a:extLst>
          </p:cNvPr>
          <p:cNvSpPr txBox="1"/>
          <p:nvPr/>
        </p:nvSpPr>
        <p:spPr>
          <a:xfrm>
            <a:off x="6668031" y="1118324"/>
            <a:ext cx="1652016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UK Biobank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71B8B-177B-A1E2-78C8-FC951CE47F59}"/>
              </a:ext>
            </a:extLst>
          </p:cNvPr>
          <p:cNvSpPr txBox="1"/>
          <p:nvPr/>
        </p:nvSpPr>
        <p:spPr>
          <a:xfrm>
            <a:off x="193040" y="3713101"/>
            <a:ext cx="1161796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of clinical phenotypes among loss of function variant carriers in All of Us and UK Biobank cohort. Overall, &gt;3000 diseases were checked </a:t>
            </a:r>
            <a:r>
              <a:rPr lang="en-US" sz="800"/>
              <a:t>for association. </a:t>
            </a:r>
            <a:r>
              <a:rPr lang="en-US" sz="800" dirty="0"/>
              <a:t>The X-axis depicts the disease grouped by categories and y-axis denotes the p-value of association in negative log10 scale. An upper triangle denotes increased risk, and lower triangle denotes decreased risk.</a:t>
            </a:r>
            <a:endParaRPr lang="en-US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7CB917-F48A-BA26-CF08-7735F7102022}"/>
              </a:ext>
            </a:extLst>
          </p:cNvPr>
          <p:cNvSpPr txBox="1"/>
          <p:nvPr/>
        </p:nvSpPr>
        <p:spPr>
          <a:xfrm>
            <a:off x="1819910" y="6300382"/>
            <a:ext cx="575818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Answers to health-related survey information by loss-of-function variant carriers, compared to non-carriers sourced from the All of Us cohort. The categories were Poor, Fair, Good, Very Good and Excellent.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E0A30-6E9D-E075-6B58-8732924570AA}"/>
              </a:ext>
            </a:extLst>
          </p:cNvPr>
          <p:cNvSpPr txBox="1"/>
          <p:nvPr/>
        </p:nvSpPr>
        <p:spPr>
          <a:xfrm>
            <a:off x="5693795" y="4088743"/>
            <a:ext cx="6175700" cy="18096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b="1" dirty="0"/>
              <a:t>No consistent cross-biobank toxicity signal </a:t>
            </a:r>
            <a:r>
              <a:rPr sz="1400" dirty="0"/>
              <a:t>in clinical records of predicted loss of function carriers.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dirty="0"/>
              <a:t>LOEUF score: </a:t>
            </a:r>
            <a:r>
              <a:rPr sz="1400" b="1" dirty="0"/>
              <a:t>1.157</a:t>
            </a:r>
            <a:r>
              <a:rPr sz="1400" dirty="0"/>
              <a:t>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dirty="0" err="1"/>
              <a:t>gnomAD</a:t>
            </a:r>
            <a:r>
              <a:rPr sz="1400" dirty="0"/>
              <a:t>, UK Biobank and All of Us cohorts have </a:t>
            </a:r>
            <a:r>
              <a:rPr sz="1400" b="1" dirty="0"/>
              <a:t>622 (327 + 149 + 146) heterozygous and 0 homozygous loss of function carriers</a:t>
            </a:r>
            <a:r>
              <a:rPr lang="en-US" sz="1400" b="1" dirty="0"/>
              <a:t> </a:t>
            </a:r>
            <a:r>
              <a:rPr lang="en-US" sz="1400" dirty="0"/>
              <a:t>providing limited insights about gene knockout tolerability</a:t>
            </a:r>
            <a:r>
              <a:rPr sz="1400" dirty="0"/>
              <a:t>.</a:t>
            </a:r>
            <a:endParaRPr lang="en-US" sz="1400" b="1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b="1" dirty="0"/>
              <a:t>Self-reported survey information </a:t>
            </a:r>
            <a:r>
              <a:rPr sz="1400" dirty="0"/>
              <a:t>of four health related questions in loss of function carriers </a:t>
            </a:r>
            <a:r>
              <a:rPr sz="1400" b="1" dirty="0"/>
              <a:t>is similar to non-carriers</a:t>
            </a:r>
            <a:r>
              <a:rPr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0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Props1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621</Words>
  <Application>Microsoft Office PowerPoint</Application>
  <PresentationFormat>Widescreen</PresentationFormat>
  <Paragraphs>94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Century Gothic</vt:lpstr>
      <vt:lpstr>Wingdings</vt:lpstr>
      <vt:lpstr>1_Office Theme</vt:lpstr>
      <vt:lpstr>Real world evidence for Gene - Indication</vt:lpstr>
      <vt:lpstr>Efficacy towards the indication</vt:lpstr>
      <vt:lpstr>Clinical safety of the target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3</cp:revision>
  <dcterms:created xsi:type="dcterms:W3CDTF">2025-05-21T21:46:49Z</dcterms:created>
  <dcterms:modified xsi:type="dcterms:W3CDTF">2026-04-01T21:08:54Z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