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g" ContentType="image/jpeg"/>
  <Default Extension="pdf" ContentType="application/pdf"/>
  <Override PartName="/docProps/app.xml" ContentType="application/vnd.openxmlformats-officedocument.extended-propertie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viewProps.xml" ContentType="application/vnd.openxmlformats-officedocument.presentationml.viewPro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Types>
</file>

<file path=_rels/.rels><?xml version="1.0" encoding="UTF-8"?><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package/2006/relationships/metadata/extended-properties" Target="docProps/app.xml" /><Relationship Id="rId4" Type="http://schemas.openxmlformats.org/officeDocument/2006/relationships/custom-properties" Target="docProps/custom.xml" /></Relationships>
</file>

<file path=ppt/presentation.xml><?xml version="1.0" encoding="utf-8"?>
<p:presentation xmlns:a="http://schemas.openxmlformats.org/drawingml/2006/main" xmlns:p="http://schemas.openxmlformats.org/presentationml/2006/main" xmlns:r="http://schemas.openxmlformats.org/officeDocument/2006/relationships" autoCompressPictures="0"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5143500" type="screen16x9"/>
  <p:notesSz cx="6858000" cy="9144000"/>
  <p:defaultTextStyle>
    <a:defPPr>
      <a:defRPr lang="en-US"/>
    </a:defPPr>
    <a:lvl1pPr algn="l" defTabSz="457200" eaLnBrk="1" hangingPunct="1" latinLnBrk="0" marL="0" rtl="0">
      <a:defRPr kern="1200" sz="1800">
        <a:solidFill>
          <a:schemeClr val="tx1"/>
        </a:solidFill>
        <a:latin typeface="+mn-lt"/>
        <a:ea typeface="+mn-ea"/>
        <a:cs typeface="+mn-cs"/>
      </a:defRPr>
    </a:lvl1pPr>
    <a:lvl2pPr algn="l" defTabSz="457200" eaLnBrk="1" hangingPunct="1" latinLnBrk="0" marL="457200" rtl="0">
      <a:defRPr kern="1200" sz="1800">
        <a:solidFill>
          <a:schemeClr val="tx1"/>
        </a:solidFill>
        <a:latin typeface="+mn-lt"/>
        <a:ea typeface="+mn-ea"/>
        <a:cs typeface="+mn-cs"/>
      </a:defRPr>
    </a:lvl2pPr>
    <a:lvl3pPr algn="l" defTabSz="457200" eaLnBrk="1" hangingPunct="1" latinLnBrk="0" marL="914400" rtl="0">
      <a:defRPr kern="1200" sz="1800">
        <a:solidFill>
          <a:schemeClr val="tx1"/>
        </a:solidFill>
        <a:latin typeface="+mn-lt"/>
        <a:ea typeface="+mn-ea"/>
        <a:cs typeface="+mn-cs"/>
      </a:defRPr>
    </a:lvl3pPr>
    <a:lvl4pPr algn="l" defTabSz="457200" eaLnBrk="1" hangingPunct="1" latinLnBrk="0" marL="1371600" rtl="0">
      <a:defRPr kern="1200" sz="1800">
        <a:solidFill>
          <a:schemeClr val="tx1"/>
        </a:solidFill>
        <a:latin typeface="+mn-lt"/>
        <a:ea typeface="+mn-ea"/>
        <a:cs typeface="+mn-cs"/>
      </a:defRPr>
    </a:lvl4pPr>
    <a:lvl5pPr algn="l" defTabSz="457200" eaLnBrk="1" hangingPunct="1" latinLnBrk="0" marL="1828800" rtl="0">
      <a:defRPr kern="1200" sz="1800">
        <a:solidFill>
          <a:schemeClr val="tx1"/>
        </a:solidFill>
        <a:latin typeface="+mn-lt"/>
        <a:ea typeface="+mn-ea"/>
        <a:cs typeface="+mn-cs"/>
      </a:defRPr>
    </a:lvl5pPr>
    <a:lvl6pPr algn="l" defTabSz="457200" eaLnBrk="1" hangingPunct="1" latinLnBrk="0" marL="2286000" rtl="0">
      <a:defRPr kern="1200" sz="1800">
        <a:solidFill>
          <a:schemeClr val="tx1"/>
        </a:solidFill>
        <a:latin typeface="+mn-lt"/>
        <a:ea typeface="+mn-ea"/>
        <a:cs typeface="+mn-cs"/>
      </a:defRPr>
    </a:lvl6pPr>
    <a:lvl7pPr algn="l" defTabSz="457200" eaLnBrk="1" hangingPunct="1" latinLnBrk="0" marL="2743200" rtl="0">
      <a:defRPr kern="1200" sz="1800">
        <a:solidFill>
          <a:schemeClr val="tx1"/>
        </a:solidFill>
        <a:latin typeface="+mn-lt"/>
        <a:ea typeface="+mn-ea"/>
        <a:cs typeface="+mn-cs"/>
      </a:defRPr>
    </a:lvl7pPr>
    <a:lvl8pPr algn="l" defTabSz="457200" eaLnBrk="1" hangingPunct="1" latinLnBrk="0" marL="3200400" rtl="0">
      <a:defRPr kern="1200" sz="1800">
        <a:solidFill>
          <a:schemeClr val="tx1"/>
        </a:solidFill>
        <a:latin typeface="+mn-lt"/>
        <a:ea typeface="+mn-ea"/>
        <a:cs typeface="+mn-cs"/>
      </a:defRPr>
    </a:lvl8pPr>
    <a:lvl9pPr algn="l" defTabSz="457200" eaLnBrk="1" hangingPunct="1" latinLnBrk="0" marL="3657600" rtl="0">
      <a:defRPr kern="1200"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p="http://schemas.openxmlformats.org/presentationml/2006/main" xmlns:r="http://schemas.openxmlformats.org/officeDocument/2006/relationships">
  <p:normalViewPr>
    <p:restoredLeft autoAdjust="0" sz="15643"/>
    <p:restoredTop autoAdjust="0" sz="94694"/>
  </p:normalViewPr>
  <p:slideViewPr>
    <p:cSldViewPr snapToGrid="0" snapToObjects="1">
      <p:cViewPr varScale="1">
        <p:scale>
          <a:sx d="100" n="161"/>
          <a:sy d="100" n="161"/>
        </p:scale>
        <p:origin x="560" y="200"/>
      </p:cViewPr>
      <p:guideLst>
        <p:guide orient="horz" pos="1620"/>
        <p:guide pos="2880"/>
      </p:guideLst>
    </p:cSldViewPr>
  </p:slideViewPr>
  <p:outlineViewPr>
    <p:cViewPr>
      <p:scale>
        <a:sx d="100" n="33"/>
        <a:sy d="100" n="33"/>
      </p:scale>
      <p:origin x="0" y="0"/>
    </p:cViewPr>
  </p:outlineViewPr>
  <p:notesTextViewPr>
    <p:cViewPr>
      <p:scale>
        <a:sx d="100" n="100"/>
        <a:sy d="100" n="100"/>
      </p:scale>
      <p:origin x="0" y="0"/>
    </p:cViewPr>
  </p:notesTextViewPr>
  <p:gridSpacing cx="76200" cy="76200"/>
</p:viewPr>
</file>

<file path=ppt/_rels/presentation.xml.rels><?xml version="1.0" encoding="UTF-8"?><Relationships xmlns="http://schemas.openxmlformats.org/package/2006/relationships"><Relationship Id="rId2" Type="http://schemas.openxmlformats.org/officeDocument/2006/relationships/slide" Target="slides/slide1.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4" Type="http://schemas.openxmlformats.org/officeDocument/2006/relationships/viewProps" Target="viewProps.xml" /><Relationship Id="rId33" Type="http://schemas.openxmlformats.org/officeDocument/2006/relationships/presProps" Target="presProps.xml" /><Relationship Id="rId1" Type="http://schemas.openxmlformats.org/officeDocument/2006/relationships/slideMaster" Target="slideMasters/slideMaster1.xml" /><Relationship Id="rId36" Type="http://schemas.openxmlformats.org/officeDocument/2006/relationships/tableStyles" Target="tableStyles.xml" /><Relationship Id="rId35" Type="http://schemas.openxmlformats.org/officeDocument/2006/relationships/theme" Target="theme/theme1.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41EB5C9-1307-BA42-ABA2-0BC069CD8E7F}" type="datetimeFigureOut">
              <a:rPr lang="en-US" smtClean="0"/>
              <a:t>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1444357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41EB5C9-1307-BA42-ABA2-0BC069CD8E7F}" type="datetimeFigureOut">
              <a:rPr lang="en-US" smtClean="0"/>
              <a:t>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313914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41EB5C9-1307-BA42-ABA2-0BC069CD8E7F}" type="datetimeFigureOut">
              <a:rPr lang="en-US" smtClean="0"/>
              <a:t>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2581529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41EB5C9-1307-BA42-ABA2-0BC069CD8E7F}" type="datetimeFigureOut">
              <a:rPr lang="en-US" smtClean="0"/>
              <a:t>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338346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1EB5C9-1307-BA42-ABA2-0BC069CD8E7F}" type="datetimeFigureOut">
              <a:rPr lang="en-US" smtClean="0"/>
              <a:t>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1073069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41EB5C9-1307-BA42-ABA2-0BC069CD8E7F}" type="datetimeFigureOut">
              <a:rPr lang="en-US" smtClean="0"/>
              <a:t>1/2/22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2619886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41EB5C9-1307-BA42-ABA2-0BC069CD8E7F}" type="datetimeFigureOut">
              <a:rPr lang="en-US" smtClean="0"/>
              <a:t>1/2/22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2535793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41EB5C9-1307-BA42-ABA2-0BC069CD8E7F}" type="datetimeFigureOut">
              <a:rPr lang="en-US" smtClean="0"/>
              <a:t>1/2/22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3472721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1EB5C9-1307-BA42-ABA2-0BC069CD8E7F}" type="datetimeFigureOut">
              <a:rPr lang="en-US" smtClean="0"/>
              <a:t>1/2/22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2130901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241EB5C9-1307-BA42-ABA2-0BC069CD8E7F}" type="datetimeFigureOut">
              <a:rPr lang="en-US" smtClean="0"/>
              <a:t>1/2/22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3540895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241EB5C9-1307-BA42-ABA2-0BC069CD8E7F}" type="datetimeFigureOut">
              <a:rPr lang="en-US" smtClean="0"/>
              <a:t>1/2/22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3566899855"/>
      </p:ext>
    </p:extLst>
  </p:cSld>
  <p:clrMapOvr>
    <a:masterClrMapping/>
  </p:clrMapOvr>
</p:sldLayout>
</file>

<file path=ppt/slideMasters/_rels/slideMaster1.xml.rels><?xml version="1.0" encoding="UTF-8"?><Relationships xmlns="http://schemas.openxmlformats.org/package/2006/relationships"><Relationship Id="rId8" Target="../slideLayouts/slideLayout8.xml" Type="http://schemas.openxmlformats.org/officeDocument/2006/relationships/slideLayout" /><Relationship Id="rId3" Target="../slideLayouts/slideLayout3.xml" Type="http://schemas.openxmlformats.org/officeDocument/2006/relationships/slideLayout" /><Relationship Id="rId7" Target="../slideLayouts/slideLayout7.xml" Type="http://schemas.openxmlformats.org/officeDocument/2006/relationships/slideLayout" /><Relationship Id="rId12" Target="../theme/theme1.xml" Type="http://schemas.openxmlformats.org/officeDocument/2006/relationships/theme" /><Relationship Id="rId2" Target="../slideLayouts/slideLayout2.xml" Type="http://schemas.openxmlformats.org/officeDocument/2006/relationships/slideLayout" /><Relationship Id="rId1" Target="../slideLayouts/slideLayout1.xml" Type="http://schemas.openxmlformats.org/officeDocument/2006/relationships/slideLayout" /><Relationship Id="rId6" Target="../slideLayouts/slideLayout6.xml" Type="http://schemas.openxmlformats.org/officeDocument/2006/relationships/slideLayout" /><Relationship Id="rId11" Target="../slideLayouts/slideLayout11.xml" Type="http://schemas.openxmlformats.org/officeDocument/2006/relationships/slideLayout" /><Relationship Id="rId5" Target="../slideLayouts/slideLayout5.xml" Type="http://schemas.openxmlformats.org/officeDocument/2006/relationships/slideLayout" /><Relationship Id="rId10" Target="../slideLayouts/slideLayout10.xml" Type="http://schemas.openxmlformats.org/officeDocument/2006/relationships/slideLayout" /><Relationship Id="rId4" Target="../slideLayouts/slideLayout4.xml" Type="http://schemas.openxmlformats.org/officeDocument/2006/relationships/slideLayout" /><Relationship Id="rId9" Target="../slideLayouts/slideLayout9.xml" Type="http://schemas.openxmlformats.org/officeDocument/2006/relationships/slideLayout"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anchor="ctr" bIns="45720" lIns="91440" rIns="91440" rtlCol="0" tIns="45720" vert="horz">
            <a:normAutofit/>
          </a:bodyPr>
          <a:lstStyle/>
          <a:p>
            <a:r>
              <a:rPr lang="en-US"/>
              <a:t>Click to edit Master title style</a:t>
            </a:r>
          </a:p>
        </p:txBody>
      </p:sp>
      <p:sp>
        <p:nvSpPr>
          <p:cNvPr id="3" name="Text Placeholder 2"/>
          <p:cNvSpPr>
            <a:spLocks noGrp="1"/>
          </p:cNvSpPr>
          <p:nvPr>
            <p:ph idx="1" type="body"/>
          </p:nvPr>
        </p:nvSpPr>
        <p:spPr>
          <a:xfrm>
            <a:off x="457200" y="1200151"/>
            <a:ext cx="8229600" cy="3394472"/>
          </a:xfrm>
          <a:prstGeom prst="rect">
            <a:avLst/>
          </a:prstGeom>
        </p:spPr>
        <p:txBody>
          <a:bodyPr bIns="45720" lIns="91440" rIns="91440" rtlCol="0" tIns="45720"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idx="2" sz="half" type="dt"/>
          </p:nvPr>
        </p:nvSpPr>
        <p:spPr>
          <a:xfrm>
            <a:off x="457200" y="4767263"/>
            <a:ext cx="2133600" cy="273844"/>
          </a:xfrm>
          <a:prstGeom prst="rect">
            <a:avLst/>
          </a:prstGeom>
        </p:spPr>
        <p:txBody>
          <a:bodyPr anchor="ctr" bIns="45720" lIns="91440" rIns="91440" rtlCol="0" tIns="45720" vert="horz"/>
          <a:lstStyle>
            <a:lvl1pPr algn="l">
              <a:defRPr sz="900">
                <a:solidFill>
                  <a:schemeClr val="tx1">
                    <a:tint val="75000"/>
                  </a:schemeClr>
                </a:solidFill>
              </a:defRPr>
            </a:lvl1pPr>
          </a:lstStyle>
          <a:p>
            <a:fld id="{241EB5C9-1307-BA42-ABA2-0BC069CD8E7F}" type="datetimeFigureOut">
              <a:rPr lang="en-US" smtClean="0"/>
              <a:t>1/2/22</a:t>
            </a:fld>
            <a:endParaRPr lang="en-US"/>
          </a:p>
        </p:txBody>
      </p:sp>
      <p:sp>
        <p:nvSpPr>
          <p:cNvPr id="5" name="Footer Placeholder 4"/>
          <p:cNvSpPr>
            <a:spLocks noGrp="1"/>
          </p:cNvSpPr>
          <p:nvPr>
            <p:ph idx="3" sz="quarter" type="ftr"/>
          </p:nvPr>
        </p:nvSpPr>
        <p:spPr>
          <a:xfrm>
            <a:off x="3124200" y="4767263"/>
            <a:ext cx="2895600" cy="273844"/>
          </a:xfrm>
          <a:prstGeom prst="rect">
            <a:avLst/>
          </a:prstGeom>
        </p:spPr>
        <p:txBody>
          <a:bodyPr anchor="ctr" bIns="45720" lIns="91440" rIns="91440" rtlCol="0" tIns="45720" vert="horz"/>
          <a:lstStyle>
            <a:lvl1pPr algn="ctr">
              <a:defRPr sz="900">
                <a:solidFill>
                  <a:schemeClr val="tx1">
                    <a:tint val="75000"/>
                  </a:schemeClr>
                </a:solidFill>
              </a:defRPr>
            </a:lvl1pPr>
          </a:lstStyle>
          <a:p>
            <a:endParaRPr lang="en-US"/>
          </a:p>
        </p:txBody>
      </p:sp>
      <p:sp>
        <p:nvSpPr>
          <p:cNvPr id="6" name="Slide Number Placeholder 5"/>
          <p:cNvSpPr>
            <a:spLocks noGrp="1"/>
          </p:cNvSpPr>
          <p:nvPr>
            <p:ph idx="4" sz="quarter" type="sldNum"/>
          </p:nvPr>
        </p:nvSpPr>
        <p:spPr>
          <a:xfrm>
            <a:off x="6553200" y="4767263"/>
            <a:ext cx="2133600" cy="273844"/>
          </a:xfrm>
          <a:prstGeom prst="rect">
            <a:avLst/>
          </a:prstGeom>
        </p:spPr>
        <p:txBody>
          <a:bodyPr anchor="ctr" bIns="45720" lIns="91440" rIns="91440" rtlCol="0" tIns="45720" vert="horz"/>
          <a:lstStyle>
            <a:lvl1pPr algn="r">
              <a:defRPr sz="900">
                <a:solidFill>
                  <a:schemeClr val="tx1">
                    <a:tint val="75000"/>
                  </a:schemeClr>
                </a:solidFill>
              </a:defRPr>
            </a:lvl1pPr>
          </a:lstStyle>
          <a:p>
            <a:fld id="{C5EF2332-01BF-834F-8236-50238282D533}" type="slidenum">
              <a:rPr lang="en-US" smtClean="0"/>
              <a:t>‹#›</a:t>
            </a:fld>
            <a:endParaRPr lang="en-US"/>
          </a:p>
        </p:txBody>
      </p:sp>
    </p:spTree>
    <p:extLst>
      <p:ext uri="{BB962C8B-B14F-4D97-AF65-F5344CB8AC3E}">
        <p14:creationId xmlns:p14="http://schemas.microsoft.com/office/powerpoint/2010/main" val="3676200875"/>
      </p:ext>
    </p:extLst>
  </p:cSld>
  <p:clrMap accent1="accent1" accent2="accent2" accent3="accent3" accent4="accent4" accent5="accent5" accent6="accent6" bg1="lt1" bg2="lt2" folHlink="folHlink" hlink="hlink" tx1="dk1" tx2="dk2"/>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42900" eaLnBrk="1" hangingPunct="1" latinLnBrk="0" rtl="0">
        <a:spcBef>
          <a:spcPct val="0"/>
        </a:spcBef>
        <a:buNone/>
        <a:defRPr kern="1200" sz="3300">
          <a:solidFill>
            <a:schemeClr val="tx1"/>
          </a:solidFill>
          <a:latin typeface="+mj-lt"/>
          <a:ea typeface="+mj-ea"/>
          <a:cs typeface="+mj-cs"/>
        </a:defRPr>
      </a:lvl1pPr>
    </p:titleStyle>
    <p:bodyStyle>
      <a:lvl1pPr algn="l" defTabSz="342900" eaLnBrk="1" hangingPunct="1" indent="-342900" latinLnBrk="0" marL="342900" rtl="0">
        <a:spcBef>
          <a:spcPct val="20000"/>
        </a:spcBef>
        <a:buFont typeface="Arial"/>
        <a:buChar char="•"/>
        <a:defRPr kern="1200" sz="2400">
          <a:solidFill>
            <a:schemeClr val="tx1"/>
          </a:solidFill>
          <a:latin typeface="+mn-lt"/>
          <a:ea typeface="+mn-ea"/>
          <a:cs typeface="+mn-cs"/>
        </a:defRPr>
      </a:lvl1pPr>
      <a:lvl2pPr algn="l" defTabSz="342900" eaLnBrk="1" hangingPunct="1" indent="-342900" latinLnBrk="0" marL="685800" rtl="0">
        <a:spcBef>
          <a:spcPct val="20000"/>
        </a:spcBef>
        <a:buFont typeface="Arial"/>
        <a:buChar char="–"/>
        <a:defRPr kern="1200" sz="2100">
          <a:solidFill>
            <a:schemeClr val="tx1"/>
          </a:solidFill>
          <a:latin typeface="+mn-lt"/>
          <a:ea typeface="+mn-ea"/>
          <a:cs typeface="+mn-cs"/>
        </a:defRPr>
      </a:lvl2pPr>
      <a:lvl3pPr algn="l" defTabSz="342900" eaLnBrk="1" hangingPunct="1" indent="-342900" latinLnBrk="0" marL="1028700" rtl="0">
        <a:spcBef>
          <a:spcPct val="20000"/>
        </a:spcBef>
        <a:buFont typeface="Arial"/>
        <a:buChar char="•"/>
        <a:defRPr kern="1200" sz="1800">
          <a:solidFill>
            <a:schemeClr val="tx1"/>
          </a:solidFill>
          <a:latin typeface="+mn-lt"/>
          <a:ea typeface="+mn-ea"/>
          <a:cs typeface="+mn-cs"/>
        </a:defRPr>
      </a:lvl3pPr>
      <a:lvl4pPr algn="l" defTabSz="342900" eaLnBrk="1" hangingPunct="1" indent="-342900" latinLnBrk="0" marL="1371600" rtl="0">
        <a:spcBef>
          <a:spcPct val="20000"/>
        </a:spcBef>
        <a:buFont typeface="Arial"/>
        <a:buChar char="–"/>
        <a:defRPr kern="1200" sz="1500">
          <a:solidFill>
            <a:schemeClr val="tx1"/>
          </a:solidFill>
          <a:latin typeface="+mn-lt"/>
          <a:ea typeface="+mn-ea"/>
          <a:cs typeface="+mn-cs"/>
        </a:defRPr>
      </a:lvl4pPr>
      <a:lvl5pPr algn="l" defTabSz="342900" eaLnBrk="1" hangingPunct="1" indent="-342900" latinLnBrk="0" marL="1714500" rtl="0">
        <a:spcBef>
          <a:spcPct val="20000"/>
        </a:spcBef>
        <a:buFont typeface="Arial"/>
        <a:buChar char="»"/>
        <a:defRPr kern="1200" sz="1500">
          <a:solidFill>
            <a:schemeClr val="tx1"/>
          </a:solidFill>
          <a:latin typeface="+mn-lt"/>
          <a:ea typeface="+mn-ea"/>
          <a:cs typeface="+mn-cs"/>
        </a:defRPr>
      </a:lvl5pPr>
      <a:lvl6pPr algn="l" defTabSz="342900" eaLnBrk="1" hangingPunct="1" indent="-342900" latinLnBrk="0" marL="2057400" rtl="0">
        <a:spcBef>
          <a:spcPct val="20000"/>
        </a:spcBef>
        <a:buFont typeface="Arial"/>
        <a:buChar char="•"/>
        <a:defRPr kern="1200" sz="1500">
          <a:solidFill>
            <a:schemeClr val="tx1"/>
          </a:solidFill>
          <a:latin typeface="+mn-lt"/>
          <a:ea typeface="+mn-ea"/>
          <a:cs typeface="+mn-cs"/>
        </a:defRPr>
      </a:lvl6pPr>
      <a:lvl7pPr algn="l" defTabSz="342900" eaLnBrk="1" hangingPunct="1" indent="-342900" latinLnBrk="0" marL="2400300" rtl="0">
        <a:spcBef>
          <a:spcPct val="20000"/>
        </a:spcBef>
        <a:buFont typeface="Arial"/>
        <a:buChar char="•"/>
        <a:defRPr kern="1200" sz="1500">
          <a:solidFill>
            <a:schemeClr val="tx1"/>
          </a:solidFill>
          <a:latin typeface="+mn-lt"/>
          <a:ea typeface="+mn-ea"/>
          <a:cs typeface="+mn-cs"/>
        </a:defRPr>
      </a:lvl7pPr>
      <a:lvl8pPr algn="l" defTabSz="342900" eaLnBrk="1" hangingPunct="1" indent="-342900" latinLnBrk="0" marL="2743200" rtl="0">
        <a:spcBef>
          <a:spcPct val="20000"/>
        </a:spcBef>
        <a:buFont typeface="Arial"/>
        <a:buChar char="•"/>
        <a:defRPr kern="1200" sz="1500">
          <a:solidFill>
            <a:schemeClr val="tx1"/>
          </a:solidFill>
          <a:latin typeface="+mn-lt"/>
          <a:ea typeface="+mn-ea"/>
          <a:cs typeface="+mn-cs"/>
        </a:defRPr>
      </a:lvl8pPr>
      <a:lvl9pPr algn="l" defTabSz="342900" eaLnBrk="1" hangingPunct="1" indent="-342900" latinLnBrk="0" marL="3086100" rtl="0">
        <a:spcBef>
          <a:spcPct val="20000"/>
        </a:spcBef>
        <a:buFont typeface="Arial"/>
        <a:buChar char="•"/>
        <a:defRPr kern="1200" sz="1500">
          <a:solidFill>
            <a:schemeClr val="tx1"/>
          </a:solidFill>
          <a:latin typeface="+mn-lt"/>
          <a:ea typeface="+mn-ea"/>
          <a:cs typeface="+mn-cs"/>
        </a:defRPr>
      </a:lvl9pPr>
    </p:bodyStyle>
    <p:otherStyle>
      <a:defPPr>
        <a:defRPr lang="en-US"/>
      </a:defPPr>
      <a:lvl1pPr algn="l" defTabSz="342900" eaLnBrk="1" hangingPunct="1" latinLnBrk="0" marL="0" rtl="0">
        <a:defRPr kern="1200" sz="1350">
          <a:solidFill>
            <a:schemeClr val="tx1"/>
          </a:solidFill>
          <a:latin typeface="+mn-lt"/>
          <a:ea typeface="+mn-ea"/>
          <a:cs typeface="+mn-cs"/>
        </a:defRPr>
      </a:lvl1pPr>
      <a:lvl2pPr algn="l" defTabSz="342900" eaLnBrk="1" hangingPunct="1" latinLnBrk="0" marL="342900" rtl="0">
        <a:defRPr kern="1200" sz="1350">
          <a:solidFill>
            <a:schemeClr val="tx1"/>
          </a:solidFill>
          <a:latin typeface="+mn-lt"/>
          <a:ea typeface="+mn-ea"/>
          <a:cs typeface="+mn-cs"/>
        </a:defRPr>
      </a:lvl2pPr>
      <a:lvl3pPr algn="l" defTabSz="342900" eaLnBrk="1" hangingPunct="1" latinLnBrk="0" marL="685800" rtl="0">
        <a:defRPr kern="1200" sz="1350">
          <a:solidFill>
            <a:schemeClr val="tx1"/>
          </a:solidFill>
          <a:latin typeface="+mn-lt"/>
          <a:ea typeface="+mn-ea"/>
          <a:cs typeface="+mn-cs"/>
        </a:defRPr>
      </a:lvl3pPr>
      <a:lvl4pPr algn="l" defTabSz="342900" eaLnBrk="1" hangingPunct="1" latinLnBrk="0" marL="1028700" rtl="0">
        <a:defRPr kern="1200" sz="1350">
          <a:solidFill>
            <a:schemeClr val="tx1"/>
          </a:solidFill>
          <a:latin typeface="+mn-lt"/>
          <a:ea typeface="+mn-ea"/>
          <a:cs typeface="+mn-cs"/>
        </a:defRPr>
      </a:lvl4pPr>
      <a:lvl5pPr algn="l" defTabSz="342900" eaLnBrk="1" hangingPunct="1" latinLnBrk="0" marL="1371600" rtl="0">
        <a:defRPr kern="1200" sz="1350">
          <a:solidFill>
            <a:schemeClr val="tx1"/>
          </a:solidFill>
          <a:latin typeface="+mn-lt"/>
          <a:ea typeface="+mn-ea"/>
          <a:cs typeface="+mn-cs"/>
        </a:defRPr>
      </a:lvl5pPr>
      <a:lvl6pPr algn="l" defTabSz="342900" eaLnBrk="1" hangingPunct="1" latinLnBrk="0" marL="1714500" rtl="0">
        <a:defRPr kern="1200" sz="1350">
          <a:solidFill>
            <a:schemeClr val="tx1"/>
          </a:solidFill>
          <a:latin typeface="+mn-lt"/>
          <a:ea typeface="+mn-ea"/>
          <a:cs typeface="+mn-cs"/>
        </a:defRPr>
      </a:lvl6pPr>
      <a:lvl7pPr algn="l" defTabSz="342900" eaLnBrk="1" hangingPunct="1" latinLnBrk="0" marL="2057400" rtl="0">
        <a:defRPr kern="1200" sz="1350">
          <a:solidFill>
            <a:schemeClr val="tx1"/>
          </a:solidFill>
          <a:latin typeface="+mn-lt"/>
          <a:ea typeface="+mn-ea"/>
          <a:cs typeface="+mn-cs"/>
        </a:defRPr>
      </a:lvl7pPr>
      <a:lvl8pPr algn="l" defTabSz="342900" eaLnBrk="1" hangingPunct="1" latinLnBrk="0" marL="2400300" rtl="0">
        <a:defRPr kern="1200" sz="1350">
          <a:solidFill>
            <a:schemeClr val="tx1"/>
          </a:solidFill>
          <a:latin typeface="+mn-lt"/>
          <a:ea typeface="+mn-ea"/>
          <a:cs typeface="+mn-cs"/>
        </a:defRPr>
      </a:lvl8pPr>
      <a:lvl9pPr algn="l" defTabSz="342900" eaLnBrk="1" hangingPunct="1" latinLnBrk="0" marL="2743200" rtl="0">
        <a:defRPr kern="1200" sz="1350">
          <a:solidFill>
            <a:schemeClr val="tx1"/>
          </a:solidFill>
          <a:latin typeface="+mn-lt"/>
          <a:ea typeface="+mn-ea"/>
          <a:cs typeface="+mn-cs"/>
        </a:defRPr>
      </a:lvl9pPr>
    </p:otherStyle>
  </p:txStyles>
</p:sldMaster>
</file>

<file path=ppt/slides/_rels/slide1.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11.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12.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13.xml.rels><?xml version="1.0" encoding="UTF-8"?><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14.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15.xml.rels><?xml version="1.0" encoding="UTF-8"?><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g" /></Relationships>
</file>

<file path=ppt/slides/_rels/slide16.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17.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18.xml.rels><?xml version="1.0" encoding="UTF-8"?><Relationships xmlns="http://schemas.openxmlformats.org/package/2006/relationships"><Relationship Id="rId1" Type="http://schemas.openxmlformats.org/officeDocument/2006/relationships/slideLayout" Target="../slideLayouts/slideLayout3.xml" /></Relationships>
</file>

<file path=ppt/slides/_rels/slide19.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2.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20.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21.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22.xml.rels><?xml version="1.0" encoding="UTF-8"?><Relationships xmlns="http://schemas.openxmlformats.org/package/2006/relationships"><Relationship Id="rId1" Type="http://schemas.openxmlformats.org/officeDocument/2006/relationships/slideLayout" Target="../slideLayouts/slideLayout3.xml" /></Relationships>
</file>

<file path=ppt/slides/_rels/slide23.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24.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25.xml.rels><?xml version="1.0" encoding="UTF-8"?><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df" /></Relationships>
</file>

<file path=ppt/slides/_rels/slide26.xml.rels><?xml version="1.0" encoding="UTF-8"?><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df" /></Relationships>
</file>

<file path=ppt/slides/_rels/slide27.xml.rels><?xml version="1.0" encoding="UTF-8"?><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df" /></Relationships>
</file>

<file path=ppt/slides/_rels/slide28.xml.rels><?xml version="1.0" encoding="UTF-8"?><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df" /></Relationships>
</file>

<file path=ppt/slides/_rels/slide29.xml.rels><?xml version="1.0" encoding="UTF-8"?><Relationships xmlns="http://schemas.openxmlformats.org/package/2006/relationships"><Relationship Id="rId1" Type="http://schemas.openxmlformats.org/officeDocument/2006/relationships/slideLayout" Target="../slideLayouts/slideLayout3.xml" /></Relationships>
</file>

<file path=ppt/slides/_rels/slide3.xml.rels><?xml version="1.0" encoding="UTF-8"?><Relationships xmlns="http://schemas.openxmlformats.org/package/2006/relationships"><Relationship Id="rId1" Type="http://schemas.openxmlformats.org/officeDocument/2006/relationships/slideLayout" Target="../slideLayouts/slideLayout3.xml" /></Relationships>
</file>

<file path=ppt/slides/_rels/slide30.xml.rels><?xml version="1.0" encoding="UTF-8"?><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github.com/luk036/n-sphere/" TargetMode="External" /></Relationships>
</file>

<file path=ppt/slides/_rels/slide31.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4.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5.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6.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Relationships xmlns="http://schemas.openxmlformats.org/package/2006/relationships"><Relationship Id="rId1" Type="http://schemas.openxmlformats.org/officeDocument/2006/relationships/slideLayout" Target="../slideLayouts/slideLayout3.xml" /></Relationships>
</file>

<file path=ppt/slides/_rels/slide8.xml.rels><?xml version="1.0" encoding="UTF-8"?><Relationships xmlns="http://schemas.openxmlformats.org/package/2006/relationships"><Relationship Id="rId1" Type="http://schemas.openxmlformats.org/officeDocument/2006/relationships/slideLayout" Target="../slideLayouts/slideLayout2.xml" /></Relationships>
</file>

<file path=ppt/slides/_rels/slide9.xml.rels><?xml version="1.0" encoding="UTF-8"?><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pPr lvl="0" indent="0" marL="0">
              <a:buNone/>
            </a:pPr>
            <a:r>
              <a:rPr/>
              <a:t>Sampling with Halton Points on n-Sphere</a:t>
            </a:r>
          </a:p>
        </p:txBody>
      </p:sp>
      <p:sp>
        <p:nvSpPr>
          <p:cNvPr id="3" name="Subtitle 2"/>
          <p:cNvSpPr>
            <a:spLocks noGrp="1"/>
          </p:cNvSpPr>
          <p:nvPr>
            <p:ph idx="1" type="subTitle"/>
          </p:nvPr>
        </p:nvSpPr>
        <p:spPr>
          <a:xfrm>
            <a:off x="1371600" y="2914650"/>
            <a:ext cx="6400800" cy="1314450"/>
          </a:xfrm>
        </p:spPr>
        <p:txBody>
          <a:bodyPr/>
          <a:lstStyle/>
          <a:p>
            <a:pPr lvl="0" indent="0" marL="0">
              <a:buNone/>
            </a:pPr>
            <a:br/>
            <a:br/>
            <a:r>
              <a:rPr/>
              <a:t>Wai-Shing Luk</a:t>
            </a:r>
          </a:p>
        </p:txBody>
      </p:sp>
    </p:spTree>
  </p:cSld>
</p:sld>
</file>

<file path=ppt/slides/slide10.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Halton sequence on </a:t></a:r><a14:m><m:oMath xmlns:m="http://schemas.openxmlformats.org/officeDocument/2006/math"><m:d><m:dPr><m:begChr m:val="[" /><m:endChr m:val="]" /><m:sepChr m:val="" /><m:grow /></m:dPr><m:e><m:r><m:t>0</m:t></m:r><m:r><m:rPr><m:sty m:val="p" /></m:rPr><m:t>,</m:t></m:r><m:r><m:t>1</m:t></m:r></m:e></m:d></m:oMath></a14:m></a:p></p:txBody></p:sp><mc:AlternateContent xmlns:mc="http://schemas.openxmlformats.org/markup-compatibility/2006"><mc:Choice xmlns:a14="http://schemas.microsoft.com/office/drawing/2010/main" Requires="a14"><p:sp><p:nvSpPr><p:cNvPr id="3" name="Content Placeholder 2" /><p:cNvSpPr><a:spLocks noGrp="1" /></p:cNvSpPr><p:nvPr><p:ph idx="1" /></p:nvPr></p:nvSpPr><p:spPr /><p:txBody><a:bodyPr /><a:lstStyle /><a:p><a:pPr lvl="0" /><a:r><a:rPr /><a:t>Halton sequence: using 2 Van der Corput sequences with different bases.</a:t></a:r></a:p><a:p><a:pPr lvl="0" /><a:r><a:rPr /><a:t>Example:</a:t></a:r></a:p><a:p><a:pPr lvl="0" /><a14:m><m:oMathPara xmlns:m="http://schemas.openxmlformats.org/officeDocument/2006/math"><m:oMathParaPr><m:jc m:val="center" /></m:oMathParaPr><m:oMath><m:d><m:dPr><m:begChr m:val="[" /><m:endChr m:val="]" /><m:sepChr m:val="" /><m:grow /></m:dPr><m:e><m:r><m:t>x</m:t></m:r><m:r><m:rPr><m:sty m:val="p" /></m:rPr><m:t>,</m:t></m:r><m:r><m:t>y</m:t></m:r></m:e></m:d><m:r><m:rPr><m:sty m:val="p" /></m:rPr><m:t>=</m:t></m:r><m:d><m:dPr><m:begChr m:val="[" /><m:endChr m:val="]" /><m:sepChr m:val="" /><m:grow /></m:dPr><m:e><m:r><m:rPr><m:sty m:val="p" /></m:rPr><m:t>v</m:t></m:r><m:r><m:rPr><m:sty m:val="p" /></m:rPr><m:t>d</m:t></m:r><m:r><m:rPr><m:sty m:val="p" /></m:rPr><m:t>c</m:t></m:r><m:d><m:dPr><m:begChr m:val="(" /><m:endChr m:val=")" /><m:sepChr m:val="" /><m:grow /></m:dPr><m:e><m:r><m:t>k</m:t></m:r><m:r><m:rPr><m:sty m:val="p" /></m:rPr><m:t>,</m:t></m:r><m:r><m:t>2</m:t></m:r></m:e></m:d><m:r><m:rPr><m:sty m:val="p" /></m:rPr><m:t>,</m:t></m:r><m:r><m:rPr><m:sty m:val="p" /></m:rPr><m:t>v</m:t></m:r><m:r><m:rPr><m:sty m:val="p" /></m:rPr><m:t>d</m:t></m:r><m:r><m:rPr><m:sty m:val="p" /></m:rPr><m:t>c</m:t></m:r><m:d><m:dPr><m:begChr m:val="(" /><m:endChr m:val=")" /><m:sepChr m:val="" /><m:grow /></m:dPr><m:e><m:r><m:t>k</m:t></m:r><m:r><m:rPr><m:sty m:val="p" /></m:rPr><m:t>,</m:t></m:r><m:r><m:t>3</m:t></m:r></m:e></m:d></m:e></m:d></m:oMath></m:oMathPara></a14:m></a:p></p:txBody></p:sp></mc:Choice></mc:AlternateContent></p:spTree></p:cSld></p:sld>
</file>

<file path=ppt/slides/slide11.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Halton sequence on </a:t></a:r><a14:m><m:oMath xmlns:m="http://schemas.openxmlformats.org/officeDocument/2006/math"><m:sSup><m:e><m:d><m:dPr><m:begChr m:val="[" /><m:endChr m:val="]" /><m:sepChr m:val="" /><m:grow /></m:dPr><m:e><m:r><m:t>0</m:t></m:r><m:r><m:rPr><m:sty m:val="p" /></m:rPr><m:t>,</m:t></m:r><m:r><m:t>1</m:t></m:r></m:e></m:d></m:e><m:sup><m:r><m:t>n</m:t></m:r></m:sup></m:sSup></m:oMath></a14:m></a:p></p:txBody></p:sp><mc:AlternateContent xmlns:mc="http://schemas.openxmlformats.org/markup-compatibility/2006"><mc:Choice xmlns:a14="http://schemas.microsoft.com/office/drawing/2010/main" Requires="a14"><p:sp><p:nvSpPr><p:cNvPr id="3" name="Content Placeholder 2" /><p:cNvSpPr><a:spLocks noGrp="1" /></p:cNvSpPr><p:nvPr><p:ph idx="1" /></p:nvPr></p:nvSpPr><p:spPr /><p:txBody><a:bodyPr /><a:lstStyle /><a:p><a:pPr lvl="0" /><a:r><a:rPr /><a:t>Generally we can generate Halton sequence in a unit hypercube </a:t></a:r><a14:m><m:oMath xmlns:m="http://schemas.openxmlformats.org/officeDocument/2006/math"><m:sSup><m:e><m:d><m:dPr><m:begChr m:val="[" /><m:endChr m:val="]" /><m:sepChr m:val="" /><m:grow /></m:dPr><m:e><m:r><m:t>0</m:t></m:r><m:r><m:rPr><m:sty m:val="p" /></m:rPr><m:t>,</m:t></m:r><m:r><m:t>1</m:t></m:r></m:e></m:d></m:e><m:sup><m:r><m:t>n</m:t></m:r></m:sup></m:sSup></m:oMath></a14:m><a:r><a:rPr /><a:t>:</a:t></a:r></a:p><a:p><a:pPr lvl="1" indent="0" marL="342900"><a:buNone /></a:pPr><a14:m><m:oMathPara xmlns:m="http://schemas.openxmlformats.org/officeDocument/2006/math"><m:oMathParaPr><m:jc m:val="center" /></m:oMathParaPr><m:oMath><m:d><m:dPr><m:begChr m:val="[" /><m:endChr m:val="]" /><m:sepChr m:val="" /><m:grow /></m:dPr><m:e><m:sSub><m:e><m:r><m:t>x</m:t></m:r></m:e><m:sub><m:r><m:t>1</m:t></m:r></m:sub></m:sSub><m:r><m:rPr><m:sty m:val="p" /></m:rPr><m:t>,</m:t></m:r><m:sSub><m:e><m:r><m:t>x</m:t></m:r></m:e><m:sub><m:r><m:t>2</m:t></m:r></m:sub></m:sSub><m:r><m:rPr><m:sty m:val="p" /></m:rPr><m:t>,</m:t></m:r><m:r><m:rPr><m:sty m:val="p" /></m:rPr><m:t>…</m:t></m:r><m:r><m:rPr><m:sty m:val="p" /></m:rPr><m:t>,</m:t></m:r><m:sSub><m:e><m:r><m:t>x</m:t></m:r></m:e><m:sub><m:r><m:t>n</m:t></m:r></m:sub></m:sSub></m:e></m:d><m:r><m:rPr><m:sty m:val="p" /></m:rPr><m:t>=</m:t></m:r><m:d><m:dPr><m:begChr m:val="[" /><m:endChr m:val="]" /><m:sepChr m:val="" /><m:grow /></m:dPr><m:e><m:r><m:rPr><m:sty m:val="p" /></m:rPr><m:t>v</m:t></m:r><m:r><m:rPr><m:sty m:val="p" /></m:rPr><m:t>d</m:t></m:r><m:r><m:rPr><m:sty m:val="p" /></m:rPr><m:t>c</m:t></m:r><m:d><m:dPr><m:begChr m:val="(" /><m:endChr m:val=")" /><m:sepChr m:val="" /><m:grow /></m:dPr><m:e><m:r><m:t>k</m:t></m:r><m:r><m:rPr><m:sty m:val="p" /></m:rPr><m:t>,</m:t></m:r><m:sSub><m:e><m:r><m:t>b</m:t></m:r></m:e><m:sub><m:r><m:t>1</m:t></m:r></m:sub></m:sSub></m:e></m:d><m:r><m:rPr><m:sty m:val="p" /></m:rPr><m:t>,</m:t></m:r><m:r><m:rPr><m:sty m:val="p" /></m:rPr><m:t>v</m:t></m:r><m:r><m:rPr><m:sty m:val="p" /></m:rPr><m:t>d</m:t></m:r><m:r><m:rPr><m:sty m:val="p" /></m:rPr><m:t>c</m:t></m:r><m:d><m:dPr><m:begChr m:val="(" /><m:endChr m:val=")" /><m:sepChr m:val="" /><m:grow /></m:dPr><m:e><m:r><m:t>k</m:t></m:r><m:r><m:rPr><m:sty m:val="p" /></m:rPr><m:t>,</m:t></m:r><m:sSub><m:e><m:r><m:t>b</m:t></m:r></m:e><m:sub><m:r><m:t>2</m:t></m:r></m:sub></m:sSub></m:e></m:d><m:r><m:rPr><m:sty m:val="p" /></m:rPr><m:t>,</m:t></m:r><m:r><m:rPr><m:sty m:val="p" /></m:rPr><m:t>…</m:t></m:r><m:r><m:rPr><m:sty m:val="p" /></m:rPr><m:t>,</m:t></m:r><m:r><m:rPr><m:sty m:val="p" /></m:rPr><m:t>v</m:t></m:r><m:r><m:rPr><m:sty m:val="p" /></m:rPr><m:t>d</m:t></m:r><m:r><m:rPr><m:sty m:val="p" /></m:rPr><m:t>c</m:t></m:r><m:d><m:dPr><m:begChr m:val="(" /><m:endChr m:val=")" /><m:sepChr m:val="" /><m:grow /></m:dPr><m:e><m:r><m:t>k</m:t></m:r><m:r><m:rPr><m:sty m:val="p" /></m:rPr><m:t>,</m:t></m:r><m:sSub><m:e><m:r><m:t>b</m:t></m:r></m:e><m:sub><m:r><m:t>n</m:t></m:r></m:sub></m:sSub></m:e></m:d></m:e></m:d></m:oMath></m:oMathPara></a14:m></a:p><a:p><a:pPr lvl="0" /><a:r><a:rPr /><a:t>A wide range of applications on Quasi-Monte Carlo Methods (QMC).</a:t></a:r></a:p></p:txBody></p:sp></mc:Choice></mc:AlternateContent></p:spTree></p:cSld></p:sld>
</file>

<file path=ppt/slides/slide12.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Unit Circle </a:t></a:r><a14:m><m:oMath xmlns:m="http://schemas.openxmlformats.org/officeDocument/2006/math"><m:sSup><m:e><m:r><m:t>S</m:t></m:r></m:e><m:sup><m:r><m:t>1</m:t></m:r></m:sup></m:sSup></m:oMath></a14:m></a:p></p:txBody></p:sp><mc:AlternateContent xmlns:mc="http://schemas.openxmlformats.org/markup-compatibility/2006"><mc:Choice xmlns:a14="http://schemas.microsoft.com/office/drawing/2010/main" Requires="a14"><p:sp><p:nvSpPr><p:cNvPr id="3" name="Content Placeholder 2" /><p:cNvSpPr><a:spLocks noGrp="1" /></p:cNvSpPr><p:nvPr><p:ph idx="1" /></p:nvPr></p:nvSpPr><p:spPr /><p:txBody><a:bodyPr /><a:lstStyle /><a:p><a:pPr lvl="0" indent="0" marL="0"><a:buNone /></a:pPr><a:r><a:rPr /><a:t>Can be generated by mapping the Van der Corput sequence to </a:t></a:r><a14:m><m:oMath xmlns:m="http://schemas.openxmlformats.org/officeDocument/2006/math"><m:d><m:dPr><m:begChr m:val="[" /><m:endChr m:val="]" /><m:sepChr m:val="" /><m:grow /></m:dPr><m:e><m:r><m:t>0</m:t></m:r><m:r><m:rPr><m:sty m:val="p" /></m:rPr><m:t>,</m:t></m:r><m:r><m:t>2</m:t></m:r><m:r><m:t>π</m:t></m:r></m:e></m:d></m:oMath></a14:m></a:p><a:p><a:pPr lvl="0" /><a14:m><m:oMath xmlns:m="http://schemas.openxmlformats.org/officeDocument/2006/math"><m:r><m:t>θ</m:t></m:r><m:r><m:rPr><m:sty m:val="p" /></m:rPr><m:t>=</m:t></m:r><m:r><m:t>2</m:t></m:r><m:r><m:t>π</m:t></m:r><m:r><m:rPr><m:sty m:val="p" /></m:rPr><m:t>⋅</m:t></m:r><m:r><m:rPr><m:sty m:val="p" /></m:rPr><m:t>v</m:t></m:r><m:r><m:rPr><m:sty m:val="p" /></m:rPr><m:t>d</m:t></m:r><m:r><m:rPr><m:sty m:val="p" /></m:rPr><m:t>c</m:t></m:r><m:d><m:dPr><m:begChr m:val="(" /><m:endChr m:val=")" /><m:sepChr m:val="" /><m:grow /></m:dPr><m:e><m:r><m:t>k</m:t></m:r><m:r><m:rPr><m:sty m:val="p" /></m:rPr><m:t>,</m:t></m:r><m:r><m:t>b</m:t></m:r></m:e></m:d></m:oMath></a14:m></a:p><a:p><a:pPr lvl="0" /><a14:m><m:oMath xmlns:m="http://schemas.openxmlformats.org/officeDocument/2006/math"><m:d><m:dPr><m:begChr m:val="[" /><m:endChr m:val="]" /><m:sepChr m:val="" /><m:grow /></m:dPr><m:e><m:r><m:t>x</m:t></m:r><m:r><m:rPr><m:sty m:val="p" /></m:rPr><m:t>,</m:t></m:r><m:r><m:t>y</m:t></m:r></m:e></m:d><m:r><m:rPr><m:sty m:val="p" /></m:rPr><m:t>=</m:t></m:r><m:d><m:dPr><m:begChr m:val="[" /><m:endChr m:val="]" /><m:sepChr m:val="" /><m:grow /></m:dPr><m:e><m:r><m:rPr><m:sty m:val="p" /></m:rPr><m:t>cos</m:t></m:r><m:r><m:t>θ</m:t></m:r><m:r><m:rPr><m:sty m:val="p" /></m:rPr><m:t>,</m:t></m:r><m:r><m:rPr><m:sty m:val="p" /></m:rPr><m:t>sin</m:t></m:r><m:r><m:t>θ</m:t></m:r></m:e></m:d></m:oMath></a14:m></a:p></p:txBody></p:sp></mc:Choice></mc:AlternateContent></p:spTree></p:cSld></p:sld>
</file>

<file path=ppt/slides/slide13.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Unit Sphere </a:t></a:r><a14:m><m:oMath xmlns:m="http://schemas.openxmlformats.org/officeDocument/2006/math"><m:sSup><m:e><m:r><m:t>S</m:t></m:r></m:e><m:sup><m:r><m:t>2</m:t></m:r></m:sup></m:sSup></m:oMath></a14:m></a:p></p:txBody></p:sp><mc:AlternateContent xmlns:mc="http://schemas.openxmlformats.org/markup-compatibility/2006"><mc:Choice xmlns:a14="http://schemas.microsoft.com/office/drawing/2010/main" Requires="a14"><p:sp><p:nvSpPr><p:cNvPr id="3" name="Content Placeholder 2" /><p:cNvSpPr><a:spLocks noGrp="1" /></p:cNvSpPr><p:nvPr><p:ph idx="1" /></p:nvPr></p:nvSpPr><p:spPr /><p:txBody><a:bodyPr /><a:lstStyle /><a:p><a:pPr lvl="0" indent="0" marL="0"><a:buNone /></a:pPr><a:r><a:rPr /><a:t>Has been applied for computer graphic applications (Wong, Luk, and Heng 1997)</a:t></a:r></a:p><a:p><a:pPr lvl="0" /><a:r><a:rPr /><a:t>Use cylindrical mapping.</a:t></a:r></a:p><a:p><a:pPr lvl="0" /><a14:m><m:oMath xmlns:m="http://schemas.openxmlformats.org/officeDocument/2006/math"><m:d><m:dPr><m:begChr m:val="[" /><m:endChr m:val="]" /><m:sepChr m:val="" /><m:grow /></m:dPr><m:e><m:r><m:t>z</m:t></m:r><m:r><m:rPr><m:sty m:val="p" /></m:rPr><m:t>,</m:t></m:r><m:r><m:t>x</m:t></m:r><m:r><m:rPr><m:sty m:val="p" /></m:rPr><m:t>,</m:t></m:r><m:r><m:t>y</m:t></m:r></m:e></m:d></m:oMath></a14:m><a:br /><a:r><a:rPr /><a:t>= </a:t></a:r><a14:m><m:oMath xmlns:m="http://schemas.openxmlformats.org/officeDocument/2006/math"><m:d><m:dPr><m:begChr m:val="[" /><m:endChr m:val="]" /><m:sepChr m:val="" /><m:grow /></m:dPr><m:e><m:r><m:rPr><m:sty m:val="p" /></m:rPr><m:t>cos</m:t></m:r><m:r><m:t>θ</m:t></m:r><m:r><m:rPr><m:sty m:val="p" /></m:rPr><m:t>,</m:t></m:r><m:r><m:rPr><m:sty m:val="p" /></m:rPr><m:t>sin</m:t></m:r><m:r><m:t>θ</m:t></m:r><m:r><m:rPr><m:sty m:val="p" /></m:rPr><m:t>cos</m:t></m:r><m:r><m:t>φ</m:t></m:r><m:r><m:rPr><m:sty m:val="p" /></m:rPr><m:t>,</m:t></m:r><m:r><m:rPr><m:sty m:val="p" /></m:rPr><m:t>sin</m:t></m:r><m:r><m:t>θ</m:t></m:r><m:r><m:rPr><m:sty m:val="p" /></m:rPr><m:t>sin</m:t></m:r><m:r><m:t>φ</m:t></m:r></m:e></m:d></m:oMath></a14:m><a:br /><a:r><a:rPr /><a:t>= </a:t></a:r><a14:m><m:oMath xmlns:m="http://schemas.openxmlformats.org/officeDocument/2006/math"><m:d><m:dPr><m:begChr m:val="[" /><m:endChr m:val="]" /><m:sepChr m:val="" /><m:grow /></m:dPr><m:e><m:r><m:t>z</m:t></m:r><m:r><m:rPr><m:sty m:val="p" /></m:rPr><m:t>,</m:t></m:r><m:rad><m:radPr><m:degHide m:val="1" /></m:radPr><m:deg /><m:e><m:r><m:t>1</m:t></m:r><m:r><m:rPr><m:sty m:val="p" /></m:rPr><m:t>−</m:t></m:r><m:sSup><m:e><m:r><m:t>z</m:t></m:r></m:e><m:sup><m:r><m:t>2</m:t></m:r></m:sup></m:sSup></m:e></m:rad><m:r><m:rPr><m:sty m:val="p" /></m:rPr><m:t>cos</m:t></m:r><m:r><m:t>φ</m:t></m:r><m:r><m:rPr><m:sty m:val="p" /></m:rPr><m:t>,</m:t></m:r><m:rad><m:radPr><m:degHide m:val="1" /></m:radPr><m:deg /><m:e><m:r><m:t>1</m:t></m:r><m:r><m:rPr><m:sty m:val="p" /></m:rPr><m:t>−</m:t></m:r><m:sSup><m:e><m:r><m:t>z</m:t></m:r></m:e><m:sup><m:r><m:t>2</m:t></m:r></m:sup></m:sSup></m:e></m:rad><m:r><m:rPr><m:sty m:val="p" /></m:rPr><m:t>sin</m:t></m:r><m:r><m:t>φ</m:t></m:r></m:e></m:d></m:oMath></a14:m></a:p><a:p><a:pPr lvl="0" /><a14:m><m:oMath xmlns:m="http://schemas.openxmlformats.org/officeDocument/2006/math"><m:r><m:t>φ</m:t></m:r><m:r><m:rPr><m:sty m:val="p" /></m:rPr><m:t>=</m:t></m:r><m:r><m:t>2</m:t></m:r><m:r><m:t>π</m:t></m:r><m:r><m:rPr><m:sty m:val="p" /></m:rPr><m:t>⋅</m:t></m:r><m:r><m:rPr><m:sty m:val="p" /></m:rPr><m:t>v</m:t></m:r><m:r><m:rPr><m:sty m:val="p" /></m:rPr><m:t>d</m:t></m:r><m:r><m:rPr><m:sty m:val="p" /></m:rPr><m:t>c</m:t></m:r><m:d><m:dPr><m:begChr m:val="(" /><m:endChr m:val=")" /><m:sepChr m:val="" /><m:grow /></m:dPr><m:e><m:r><m:t>k</m:t></m:r><m:r><m:rPr><m:sty m:val="p" /></m:rPr><m:t>,</m:t></m:r><m:sSub><m:e><m:r><m:t>b</m:t></m:r></m:e><m:sub><m:r><m:t>1</m:t></m:r></m:sub></m:sSub></m:e></m:d></m:oMath></a14:m><a:r><a:rPr /><a:t> % map to </a:t></a:r><a14:m><m:oMath xmlns:m="http://schemas.openxmlformats.org/officeDocument/2006/math"><m:d><m:dPr><m:begChr m:val="[" /><m:endChr m:val="]" /><m:sepChr m:val="" /><m:grow /></m:dPr><m:e><m:r><m:t>0</m:t></m:r><m:r><m:rPr><m:sty m:val="p" /></m:rPr><m:t>,</m:t></m:r><m:r><m:t>2</m:t></m:r><m:r><m:t>π</m:t></m:r></m:e></m:d></m:oMath></a14:m></a:p><a:p><a:pPr lvl="0" /><a14:m><m:oMath xmlns:m="http://schemas.openxmlformats.org/officeDocument/2006/math"><m:r><m:t>z</m:t></m:r><m:r><m:rPr><m:sty m:val="p" /></m:rPr><m:t>=</m:t></m:r><m:r><m:t>2</m:t></m:r><m:r><m:rPr><m:sty m:val="p" /></m:rPr><m:t>⋅</m:t></m:r><m:r><m:rPr><m:sty m:val="p" /></m:rPr><m:t>v</m:t></m:r><m:r><m:rPr><m:sty m:val="p" /></m:rPr><m:t>d</m:t></m:r><m:r><m:rPr><m:sty m:val="p" /></m:rPr><m:t>c</m:t></m:r><m:d><m:dPr><m:begChr m:val="(" /><m:endChr m:val=")" /><m:sepChr m:val="" /><m:grow /></m:dPr><m:e><m:r><m:t>k</m:t></m:r><m:r><m:rPr><m:sty m:val="p" /></m:rPr><m:t>,</m:t></m:r><m:sSub><m:e><m:r><m:t>b</m:t></m:r></m:e><m:sub><m:r><m:t>2</m:t></m:r></m:sub></m:sSub></m:e></m:d><m:r><m:rPr><m:sty m:val="p" /></m:rPr><m:t>−</m:t></m:r><m:r><m:t>1</m:t></m:r></m:oMath></a14:m><a:r><a:rPr /><a:t> % map to </a:t></a:r><a14:m><m:oMath xmlns:m="http://schemas.openxmlformats.org/officeDocument/2006/math"><m:d><m:dPr><m:begChr m:val="[" /><m:endChr m:val="]" /><m:sepChr m:val="" /><m:grow /></m:dPr><m:e><m:r><m:rPr><m:sty m:val="p" /></m:rPr><m:t>−</m:t></m:r><m:r><m:t>1</m:t></m:r><m:r><m:rPr><m:sty m:val="p" /></m:rPr><m:t>,</m:t></m:r><m:r><m:t>1</m:t></m:r></m:e></m:d></m:oMath></a14:m></a:p></p:txBody></p:sp></mc:Choice></mc:AlternateContent><p:pic><p:nvPicPr><p:cNvPr descr="thammer.png" id="0" name="Picture 1" /><p:cNvPicPr><a:picLocks noGrp="1" noChangeAspect="1" /></p:cNvPicPr><p:nvPr /></p:nvPicPr><p:blipFill><a:blip r:embed="rId2" /><a:stretch><a:fillRect /></a:stretch></p:blipFill><p:spPr bwMode="auto"><a:xfrm><a:off x="3124200" y="1193800" /><a:ext cx="2882900" cy="2882900" /></a:xfrm><a:prstGeom prst="rect"><a:avLst /></a:prstGeom><a:noFill /><a:ln w="9525"><a:noFill /><a:headEnd /><a:tailEnd /></a:ln></p:spPr></p:pic><p:sp><p:nvSpPr><p:cNvPr id="1" name="TextBox 3" /><p:cNvSpPr txBox="1" /><p:nvPr /></p:nvSpPr><p:spPr><a:xfrm><a:off x="457200" y="4076700" /><a:ext cx="8229600" cy="508000" /></a:xfrm><a:prstGeom prst="rect"><a:avLst /></a:prstGeom><a:noFill /></p:spPr><p:txBody><a:bodyPr /><a:lstStyle /><a:p><a:pPr lvl="0" indent="0" marL="0" algn="ctr"><a:buNone /></a:pPr><a:r><a:rPr /><a:t>image</a:t></a:r></a:p></p:txBody></p:sp></p:spTree></p:cSld></p:sld>
</file>

<file path=ppt/slides/slide14.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Sphere </a:t></a:r><a14:m><m:oMath xmlns:m="http://schemas.openxmlformats.org/officeDocument/2006/math"><m:sSup><m:e><m:r><m:t>S</m:t></m:r></m:e><m:sup><m:r><m:t>n</m:t></m:r></m:sup></m:sSup></m:oMath></a14:m><a:r><a:rPr /><a:t> and SO(3)</a:t></a:r></a:p></p:txBody></p:sp><mc:AlternateContent xmlns:mc="http://schemas.openxmlformats.org/markup-compatibility/2006"><mc:Choice xmlns:a14="http://schemas.microsoft.com/office/drawing/2010/main" Requires="a14"><p:sp><p:nvSpPr><p:cNvPr id="3" name="Content Placeholder 2" /><p:cNvSpPr><a:spLocks noGrp="1" /></p:cNvSpPr><p:nvPr><p:ph idx="1" /></p:nvPr></p:nvSpPr><p:spPr /><p:txBody><a:bodyPr /><a:lstStyle /><a:p><a:pPr lvl="0" /><a:r><a:rPr /><a:t>Deterministic point sets</a:t></a:r></a:p><a:p><a:pPr lvl="1" /><a:r><a:rPr /><a:t>Optimal grid point sets for </a:t></a:r><a14:m><m:oMath xmlns:m="http://schemas.openxmlformats.org/officeDocument/2006/math"><m:sSup><m:e><m:r><m:t>S</m:t></m:r></m:e><m:sup><m:r><m:t>3</m:t></m:r></m:sup></m:sSup></m:oMath></a14:m><a:r><a:rPr /><a:t>, SO(3) (Mitchell 2008; Yershova et al. 2010)</a:t></a:r></a:p><a:p><a:pPr lvl="0" /><a:r><a:rPr /><a:t>No Halton sequences so far to the best of our knowledge.</a:t></a:r></a:p><a:p><a:pPr lvl="0" /><a:r><a:rPr /><a:t>Note that cylindrical mapping method cannot be extended to higher dimensions.</a:t></a:r></a:p></p:txBody></p:sp></mc:Choice></mc:AlternateContent></p:spTree></p:cSld></p:sld>
</file>

<file path=ppt/slides/slide15.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SO(3) or </a:t></a:r><a14:m><m:oMath xmlns:m="http://schemas.openxmlformats.org/officeDocument/2006/math"><m:sSup><m:e><m:r><m:t>S</m:t></m:r></m:e><m:sup><m:r><m:t>3</m:t></m:r></m:sup></m:sSup></m:oMath></a14:m><a:r><a:rPr /><a:t> Hopf Coordinates</a:t></a:r></a:p></p:txBody></p:sp><mc:AlternateContent xmlns:mc="http://schemas.openxmlformats.org/markup-compatibility/2006"><mc:Choice xmlns:a14="http://schemas.microsoft.com/office/drawing/2010/main" Requires="a14"><p:sp><p:nvSpPr><p:cNvPr id="3" name="Content Placeholder 2" /><p:cNvSpPr><a:spLocks noGrp="1" /></p:cNvSpPr><p:nvPr><p:ph idx="1" /></p:nvPr></p:nvSpPr><p:spPr /><p:txBody><a:bodyPr /><a:lstStyle /><a:p><a:pPr lvl="0" /><a:r><a:rPr /><a:t>Hopf coordinates (cf. (Yershova et al. 2010))</a:t></a:r></a:p><a:p><a:pPr lvl="1" /><a14:m><m:oMath xmlns:m="http://schemas.openxmlformats.org/officeDocument/2006/math"><m:sSub><m:e><m:r><m:t>x</m:t></m:r></m:e><m:sub><m:r><m:t>1</m:t></m:r></m:sub></m:sSub><m:r><m:rPr><m:sty m:val="p" /></m:rPr><m:t>=</m:t></m:r><m:r><m:rPr><m:sty m:val="p" /></m:rPr><m:t>cos</m:t></m:r><m:d><m:dPr><m:begChr m:val="(" /><m:endChr m:val=")" /><m:sepChr m:val="" /><m:grow /></m:dPr><m:e><m:r><m:t>θ</m:t></m:r><m:r><m:rPr><m:sty m:val="p" /></m:rPr><m:t>/</m:t></m:r><m:r><m:t>2</m:t></m:r></m:e></m:d><m:r><m:rPr><m:sty m:val="p" /></m:rPr><m:t>cos</m:t></m:r><m:d><m:dPr><m:begChr m:val="(" /><m:endChr m:val=")" /><m:sepChr m:val="" /><m:grow /></m:dPr><m:e><m:r><m:t>ψ</m:t></m:r><m:r><m:rPr><m:sty m:val="p" /></m:rPr><m:t>/</m:t></m:r><m:r><m:t>2</m:t></m:r></m:e></m:d></m:oMath></a14:m></a:p><a:p><a:pPr lvl="1" /><a14:m><m:oMath xmlns:m="http://schemas.openxmlformats.org/officeDocument/2006/math"><m:sSub><m:e><m:r><m:t>x</m:t></m:r></m:e><m:sub><m:r><m:t>2</m:t></m:r></m:sub></m:sSub><m:r><m:rPr><m:sty m:val="p" /></m:rPr><m:t>=</m:t></m:r><m:r><m:rPr><m:sty m:val="p" /></m:rPr><m:t>cos</m:t></m:r><m:d><m:dPr><m:begChr m:val="(" /><m:endChr m:val=")" /><m:sepChr m:val="" /><m:grow /></m:dPr><m:e><m:r><m:t>θ</m:t></m:r><m:r><m:rPr><m:sty m:val="p" /></m:rPr><m:t>/</m:t></m:r><m:r><m:t>2</m:t></m:r></m:e></m:d><m:r><m:rPr><m:sty m:val="p" /></m:rPr><m:t>sin</m:t></m:r><m:d><m:dPr><m:begChr m:val="(" /><m:endChr m:val=")" /><m:sepChr m:val="" /><m:grow /></m:dPr><m:e><m:r><m:t>ψ</m:t></m:r><m:r><m:rPr><m:sty m:val="p" /></m:rPr><m:t>/</m:t></m:r><m:r><m:t>2</m:t></m:r></m:e></m:d></m:oMath></a14:m></a:p><a:p><a:pPr lvl="1" /><a14:m><m:oMath xmlns:m="http://schemas.openxmlformats.org/officeDocument/2006/math"><m:sSub><m:e><m:r><m:t>x</m:t></m:r></m:e><m:sub><m:r><m:t>3</m:t></m:r></m:sub></m:sSub><m:r><m:rPr><m:sty m:val="p" /></m:rPr><m:t>=</m:t></m:r><m:r><m:rPr><m:sty m:val="p" /></m:rPr><m:t>sin</m:t></m:r><m:d><m:dPr><m:begChr m:val="(" /><m:endChr m:val=")" /><m:sepChr m:val="" /><m:grow /></m:dPr><m:e><m:r><m:t>θ</m:t></m:r><m:r><m:rPr><m:sty m:val="p" /></m:rPr><m:t>/</m:t></m:r><m:r><m:t>2</m:t></m:r></m:e></m:d><m:r><m:rPr><m:sty m:val="p" /></m:rPr><m:t>cos</m:t></m:r><m:d><m:dPr><m:begChr m:val="(" /><m:endChr m:val=")" /><m:sepChr m:val="" /><m:grow /></m:dPr><m:e><m:r><m:t>φ</m:t></m:r><m:r><m:rPr><m:sty m:val="p" /></m:rPr><m:t>+</m:t></m:r><m:r><m:t>ψ</m:t></m:r><m:r><m:rPr><m:sty m:val="p" /></m:rPr><m:t>/</m:t></m:r><m:r><m:t>2</m:t></m:r></m:e></m:d></m:oMath></a14:m></a:p><a:p><a:pPr lvl="1" /><a14:m><m:oMath xmlns:m="http://schemas.openxmlformats.org/officeDocument/2006/math"><m:sSub><m:e><m:r><m:t>x</m:t></m:r></m:e><m:sub><m:r><m:t>4</m:t></m:r></m:sub></m:sSub><m:r><m:rPr><m:sty m:val="p" /></m:rPr><m:t>=</m:t></m:r><m:r><m:rPr><m:sty m:val="p" /></m:rPr><m:t>sin</m:t></m:r><m:d><m:dPr><m:begChr m:val="(" /><m:endChr m:val=")" /><m:sepChr m:val="" /><m:grow /></m:dPr><m:e><m:r><m:t>θ</m:t></m:r><m:r><m:rPr><m:sty m:val="p" /></m:rPr><m:t>/</m:t></m:r><m:r><m:t>2</m:t></m:r></m:e></m:d><m:r><m:rPr><m:sty m:val="p" /></m:rPr><m:t>sin</m:t></m:r><m:d><m:dPr><m:begChr m:val="(" /><m:endChr m:val=")" /><m:sepChr m:val="" /><m:grow /></m:dPr><m:e><m:r><m:t>φ</m:t></m:r><m:r><m:rPr><m:sty m:val="p" /></m:rPr><m:t>+</m:t></m:r><m:r><m:t>ψ</m:t></m:r><m:r><m:rPr><m:sty m:val="p" /></m:rPr><m:t>/</m:t></m:r><m:r><m:t>2</m:t></m:r></m:e></m:d></m:oMath></a14:m></a:p><a:p><a:pPr lvl="0" /><a14:m><m:oMath xmlns:m="http://schemas.openxmlformats.org/officeDocument/2006/math"><m:sSup><m:e><m:r><m:t>S</m:t></m:r></m:e><m:sup><m:r><m:t>3</m:t></m:r></m:sup></m:sSup></m:oMath></a14:m><a:r><a:rPr /><a:t> is a principal circle bundle over the </a:t></a:r><a14:m><m:oMath xmlns:m="http://schemas.openxmlformats.org/officeDocument/2006/math"><m:sSup><m:e><m:r><m:t>S</m:t></m:r></m:e><m:sup><m:r><m:t>2</m:t></m:r></m:sup></m:sSup></m:oMath></a14:m></a:p></p:txBody></p:sp></mc:Choice></mc:AlternateContent><p:pic><p:nvPicPr><p:cNvPr descr="Hopfkeyrings.jpg" id="0" name="Picture 1" /><p:cNvPicPr><a:picLocks noGrp="1" noChangeAspect="1" /></p:cNvPicPr><p:nvPr /></p:nvPicPr><p:blipFill><a:blip r:embed="rId2" /><a:stretch><a:fillRect /></a:stretch></p:blipFill><p:spPr bwMode="auto"><a:xfrm><a:off x="3124200" y="1193800" /><a:ext cx="2882900" cy="2882900" /></a:xfrm><a:prstGeom prst="rect"><a:avLst /></a:prstGeom><a:noFill /><a:ln w="9525"><a:noFill /><a:headEnd /><a:tailEnd /></a:ln></p:spPr></p:pic><p:sp><p:nvSpPr><p:cNvPr id="1" name="TextBox 3" /><p:cNvSpPr txBox="1" /><p:nvPr /></p:nvSpPr><p:spPr><a:xfrm><a:off x="457200" y="4076700" /><a:ext cx="8229600" cy="508000" /></a:xfrm><a:prstGeom prst="rect"><a:avLst /></a:prstGeom><a:noFill /></p:spPr><p:txBody><a:bodyPr /><a:lstStyle /><a:p><a:pPr lvl="0" indent="0" marL="0" algn="ctr"><a:buNone /></a:pPr><a:r><a:rPr /><a:t>image</a:t></a:r></a:p></p:txBody></p:sp></p:spTree></p:cSld></p:sld>
</file>

<file path=ppt/slides/slide16.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Hopf Coordinates for SO(3) or </a:t></a:r><a14:m><m:oMath xmlns:m="http://schemas.openxmlformats.org/officeDocument/2006/math"><m:sSup><m:e><m:r><m:t>S</m:t></m:r></m:e><m:sup><m:r><m:t>3</m:t></m:r></m:sup></m:sSup></m:oMath></a14:m></a:p></p:txBody></p:sp><mc:AlternateContent xmlns:mc="http://schemas.openxmlformats.org/markup-compatibility/2006"><mc:Choice xmlns:a14="http://schemas.microsoft.com/office/drawing/2010/main" Requires="a14"><p:sp><p:nvSpPr><p:cNvPr id="3" name="Content Placeholder 2" /><p:cNvSpPr><a:spLocks noGrp="1" /></p:cNvSpPr><p:nvPr><p:ph idx="1" /></p:nvPr></p:nvSpPr><p:spPr /><p:txBody><a:bodyPr /><a:lstStyle /><a:p><a:pPr lvl="0" indent="0" marL="0"><a:buNone /></a:pPr><a:r><a:rPr /><a:t>Similar to the Halton sequence generation on </a:t></a:r><a14:m><m:oMath xmlns:m="http://schemas.openxmlformats.org/officeDocument/2006/math"><m:sSup><m:e><m:r><m:t>S</m:t></m:r></m:e><m:sup><m:r><m:t>2</m:t></m:r></m:sup></m:sSup></m:oMath></a14:m><a:r><a:rPr /><a:t>, we perform the mapping:</a:t></a:r></a:p><a:p><a:pPr lvl="0" /><a14:m><m:oMath xmlns:m="http://schemas.openxmlformats.org/officeDocument/2006/math"><m:r><m:t>φ</m:t></m:r><m:r><m:rPr><m:sty m:val="p" /></m:rPr><m:t>=</m:t></m:r><m:r><m:t>2</m:t></m:r><m:r><m:t>π</m:t></m:r><m:r><m:rPr><m:sty m:val="p" /></m:rPr><m:t>⋅</m:t></m:r><m:r><m:rPr><m:sty m:val="p" /></m:rPr><m:t>v</m:t></m:r><m:r><m:rPr><m:sty m:val="p" /></m:rPr><m:t>d</m:t></m:r><m:r><m:rPr><m:sty m:val="p" /></m:rPr><m:t>c</m:t></m:r><m:d><m:dPr><m:begChr m:val="(" /><m:endChr m:val=")" /><m:sepChr m:val="" /><m:grow /></m:dPr><m:e><m:r><m:t>k</m:t></m:r><m:r><m:rPr><m:sty m:val="p" /></m:rPr><m:t>,</m:t></m:r><m:sSub><m:e><m:r><m:t>b</m:t></m:r></m:e><m:sub><m:r><m:t>1</m:t></m:r></m:sub></m:sSub></m:e></m:d></m:oMath></a14:m><a:r><a:rPr /><a:t> % map to </a:t></a:r><a14:m><m:oMath xmlns:m="http://schemas.openxmlformats.org/officeDocument/2006/math"><m:d><m:dPr><m:begChr m:val="[" /><m:endChr m:val="]" /><m:sepChr m:val="" /><m:grow /></m:dPr><m:e><m:r><m:t>0</m:t></m:r><m:r><m:rPr><m:sty m:val="p" /></m:rPr><m:t>,</m:t></m:r><m:r><m:t>2</m:t></m:r><m:r><m:t>π</m:t></m:r></m:e></m:d></m:oMath></a14:m></a:p><a:p><a:pPr lvl="0" /><a14:m><m:oMath xmlns:m="http://schemas.openxmlformats.org/officeDocument/2006/math"><m:r><m:t>ψ</m:t></m:r><m:r><m:rPr><m:sty m:val="p" /></m:rPr><m:t>=</m:t></m:r><m:r><m:t>2</m:t></m:r><m:r><m:t>π</m:t></m:r><m:r><m:rPr><m:sty m:val="p" /></m:rPr><m:t>⋅</m:t></m:r><m:r><m:rPr><m:sty m:val="p" /></m:rPr><m:t>v</m:t></m:r><m:r><m:rPr><m:sty m:val="p" /></m:rPr><m:t>d</m:t></m:r><m:r><m:rPr><m:sty m:val="p" /></m:rPr><m:t>c</m:t></m:r><m:d><m:dPr><m:begChr m:val="(" /><m:endChr m:val=")" /><m:sepChr m:val="" /><m:grow /></m:dPr><m:e><m:r><m:t>k</m:t></m:r><m:r><m:rPr><m:sty m:val="p" /></m:rPr><m:t>,</m:t></m:r><m:sSub><m:e><m:r><m:t>b</m:t></m:r></m:e><m:sub><m:r><m:t>2</m:t></m:r></m:sub></m:sSub></m:e></m:d></m:oMath></a14:m><a:r><a:rPr /><a:t> % map to </a:t></a:r><a14:m><m:oMath xmlns:m="http://schemas.openxmlformats.org/officeDocument/2006/math"><m:d><m:dPr><m:begChr m:val="[" /><m:endChr m:val="]" /><m:sepChr m:val="" /><m:grow /></m:dPr><m:e><m:r><m:t>0</m:t></m:r><m:r><m:rPr><m:sty m:val="p" /></m:rPr><m:t>,</m:t></m:r><m:r><m:t>2</m:t></m:r><m:r><m:t>π</m:t></m:r></m:e></m:d></m:oMath></a14:m><a:r><a:rPr /><a:t> for SO(3), or</a:t></a:r></a:p><a:p><a:pPr lvl="0" /><a14:m><m:oMath xmlns:m="http://schemas.openxmlformats.org/officeDocument/2006/math"><m:r><m:t>ψ</m:t></m:r><m:r><m:rPr><m:sty m:val="p" /></m:rPr><m:t>=</m:t></m:r><m:r><m:t>4</m:t></m:r><m:r><m:t>π</m:t></m:r><m:r><m:rPr><m:sty m:val="p" /></m:rPr><m:t>⋅</m:t></m:r><m:r><m:rPr><m:sty m:val="p" /></m:rPr><m:t>v</m:t></m:r><m:r><m:rPr><m:sty m:val="p" /></m:rPr><m:t>d</m:t></m:r><m:r><m:rPr><m:sty m:val="p" /></m:rPr><m:t>c</m:t></m:r><m:d><m:dPr><m:begChr m:val="(" /><m:endChr m:val=")" /><m:sepChr m:val="" /><m:grow /></m:dPr><m:e><m:r><m:t>k</m:t></m:r><m:r><m:rPr><m:sty m:val="p" /></m:rPr><m:t>,</m:t></m:r><m:sSub><m:e><m:r><m:t>b</m:t></m:r></m:e><m:sub><m:r><m:t>2</m:t></m:r></m:sub></m:sSub></m:e></m:d></m:oMath></a14:m><a:r><a:rPr /><a:t> % map to </a:t></a:r><a14:m><m:oMath xmlns:m="http://schemas.openxmlformats.org/officeDocument/2006/math"><m:d><m:dPr><m:begChr m:val="[" /><m:endChr m:val="]" /><m:sepChr m:val="" /><m:grow /></m:dPr><m:e><m:r><m:t>0</m:t></m:r><m:r><m:rPr><m:sty m:val="p" /></m:rPr><m:t>,</m:t></m:r><m:r><m:t>4</m:t></m:r><m:r><m:t>π</m:t></m:r></m:e></m:d></m:oMath></a14:m><a:r><a:rPr /><a:t> for </a:t></a:r><a14:m><m:oMath xmlns:m="http://schemas.openxmlformats.org/officeDocument/2006/math"><m:sSup><m:e><m:r><m:t>S</m:t></m:r></m:e><m:sup><m:r><m:t>3</m:t></m:r></m:sup></m:sSup></m:oMath></a14:m></a:p><a:p><a:pPr lvl="0" /><a14:m><m:oMath xmlns:m="http://schemas.openxmlformats.org/officeDocument/2006/math"><m:r><m:t>z</m:t></m:r><m:r><m:rPr><m:sty m:val="p" /></m:rPr><m:t>=</m:t></m:r><m:r><m:t>2</m:t></m:r><m:r><m:rPr><m:sty m:val="p" /></m:rPr><m:t>⋅</m:t></m:r><m:r><m:rPr><m:sty m:val="p" /></m:rPr><m:t>v</m:t></m:r><m:r><m:rPr><m:sty m:val="p" /></m:rPr><m:t>d</m:t></m:r><m:r><m:rPr><m:sty m:val="p" /></m:rPr><m:t>c</m:t></m:r><m:d><m:dPr><m:begChr m:val="(" /><m:endChr m:val=")" /><m:sepChr m:val="" /><m:grow /></m:dPr><m:e><m:r><m:t>k</m:t></m:r><m:r><m:rPr><m:sty m:val="p" /></m:rPr><m:t>,</m:t></m:r><m:sSub><m:e><m:r><m:t>b</m:t></m:r></m:e><m:sub><m:r><m:t>3</m:t></m:r></m:sub></m:sSub></m:e></m:d><m:r><m:rPr><m:sty m:val="p" /></m:rPr><m:t>−</m:t></m:r><m:r><m:t>1</m:t></m:r></m:oMath></a14:m><a:r><a:rPr /><a:t> % map to </a:t></a:r><a14:m><m:oMath xmlns:m="http://schemas.openxmlformats.org/officeDocument/2006/math"><m:d><m:dPr><m:begChr m:val="[" /><m:endChr m:val="]" /><m:sepChr m:val="" /><m:grow /></m:dPr><m:e><m:r><m:rPr><m:sty m:val="p" /></m:rPr><m:t>−</m:t></m:r><m:r><m:t>1</m:t></m:r><m:r><m:rPr><m:sty m:val="p" /></m:rPr><m:t>,</m:t></m:r><m:r><m:t>1</m:t></m:r></m:e></m:d></m:oMath></a14:m></a:p><a:p><a:pPr lvl="0" /><a14:m><m:oMath xmlns:m="http://schemas.openxmlformats.org/officeDocument/2006/math"><m:r><m:t>θ</m:t></m:r><m:r><m:rPr><m:sty m:val="p" /></m:rPr><m:t>=</m:t></m:r><m:sSup><m:e><m:r><m:rPr><m:sty m:val="p" /></m:rPr><m:t>cos</m:t></m:r></m:e><m:sup><m:r><m:rPr><m:sty m:val="p" /></m:rPr><m:t>−</m:t></m:r><m:r><m:t>1</m:t></m:r></m:sup></m:sSup><m:r><m:t>z</m:t></m:r></m:oMath></a14:m></a:p></p:txBody></p:sp></mc:Choice></mc:AlternateContent></p:spTree></p:cSld></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Python Code</a:t>
            </a:r>
          </a:p>
        </p:txBody>
      </p:sp>
      <p:sp>
        <p:nvSpPr>
          <p:cNvPr id="3" name="Content Placeholder 2"/>
          <p:cNvSpPr>
            <a:spLocks noGrp="1"/>
          </p:cNvSpPr>
          <p:nvPr>
            <p:ph idx="1"/>
          </p:nvPr>
        </p:nvSpPr>
        <p:spPr/>
        <p:txBody>
          <a:bodyPr/>
          <a:lstStyle/>
          <a:p>
            <a:pPr lvl="0" indent="0">
              <a:buNone/>
            </a:pPr>
            <a:r>
              <a:rPr b="1">
                <a:solidFill>
                  <a:srgbClr val="007020"/>
                </a:solidFill>
                <a:latin typeface="Courier"/>
              </a:rPr>
              <a:t>def</a:t>
            </a:r>
            <a:r>
              <a:rPr>
                <a:latin typeface="Courier"/>
              </a:rPr>
              <a:t> sphere3_hopf(k, b):</a:t>
            </a:r>
            <a:br/>
            <a:r>
              <a:rPr>
                <a:latin typeface="Courier"/>
              </a:rPr>
              <a:t>    vd </a:t>
            </a:r>
            <a:r>
              <a:rPr>
                <a:solidFill>
                  <a:srgbClr val="666666"/>
                </a:solidFill>
                <a:latin typeface="Courier"/>
              </a:rPr>
              <a:t>=</a:t>
            </a:r>
            <a:r>
              <a:rPr>
                <a:latin typeface="Courier"/>
              </a:rPr>
              <a:t> </a:t>
            </a:r>
            <a:r>
              <a:rPr>
                <a:solidFill>
                  <a:srgbClr val="008000"/>
                </a:solidFill>
                <a:latin typeface="Courier"/>
              </a:rPr>
              <a:t>zip</a:t>
            </a:r>
            <a:r>
              <a:rPr>
                <a:latin typeface="Courier"/>
              </a:rPr>
              <a:t>(vdc(k, b[</a:t>
            </a:r>
            <a:r>
              <a:rPr>
                <a:solidFill>
                  <a:srgbClr val="40A070"/>
                </a:solidFill>
                <a:latin typeface="Courier"/>
              </a:rPr>
              <a:t>0</a:t>
            </a:r>
            <a:r>
              <a:rPr>
                <a:latin typeface="Courier"/>
              </a:rPr>
              <a:t>]), vdc(k, b[</a:t>
            </a:r>
            <a:r>
              <a:rPr>
                <a:solidFill>
                  <a:srgbClr val="40A070"/>
                </a:solidFill>
                <a:latin typeface="Courier"/>
              </a:rPr>
              <a:t>1</a:t>
            </a:r>
            <a:r>
              <a:rPr>
                <a:latin typeface="Courier"/>
              </a:rPr>
              <a:t>]), vdc(k, b[</a:t>
            </a:r>
            <a:r>
              <a:rPr>
                <a:solidFill>
                  <a:srgbClr val="40A070"/>
                </a:solidFill>
                <a:latin typeface="Courier"/>
              </a:rPr>
              <a:t>2</a:t>
            </a:r>
            <a:r>
              <a:rPr>
                <a:latin typeface="Courier"/>
              </a:rPr>
              <a:t>]))</a:t>
            </a:r>
            <a:br/>
            <a:r>
              <a:rPr>
                <a:latin typeface="Courier"/>
              </a:rPr>
              <a:t>    </a:t>
            </a:r>
            <a:r>
              <a:rPr b="1">
                <a:solidFill>
                  <a:srgbClr val="007020"/>
                </a:solidFill>
                <a:latin typeface="Courier"/>
              </a:rPr>
              <a:t>for</a:t>
            </a:r>
            <a:r>
              <a:rPr>
                <a:latin typeface="Courier"/>
              </a:rPr>
              <a:t> vd0, vd1, vd2 </a:t>
            </a:r>
            <a:r>
              <a:rPr b="1">
                <a:solidFill>
                  <a:srgbClr val="007020"/>
                </a:solidFill>
                <a:latin typeface="Courier"/>
              </a:rPr>
              <a:t>in</a:t>
            </a:r>
            <a:r>
              <a:rPr>
                <a:latin typeface="Courier"/>
              </a:rPr>
              <a:t> vd:</a:t>
            </a:r>
            <a:br/>
            <a:r>
              <a:rPr>
                <a:latin typeface="Courier"/>
              </a:rPr>
              <a:t>        phi </a:t>
            </a:r>
            <a:r>
              <a:rPr>
                <a:solidFill>
                  <a:srgbClr val="666666"/>
                </a:solidFill>
                <a:latin typeface="Courier"/>
              </a:rPr>
              <a:t>=</a:t>
            </a:r>
            <a:r>
              <a:rPr>
                <a:latin typeface="Courier"/>
              </a:rPr>
              <a:t> </a:t>
            </a:r>
            <a:r>
              <a:rPr>
                <a:solidFill>
                  <a:srgbClr val="40A070"/>
                </a:solidFill>
                <a:latin typeface="Courier"/>
              </a:rPr>
              <a:t>2</a:t>
            </a:r>
            <a:r>
              <a:rPr>
                <a:solidFill>
                  <a:srgbClr val="666666"/>
                </a:solidFill>
                <a:latin typeface="Courier"/>
              </a:rPr>
              <a:t>*</a:t>
            </a:r>
            <a:r>
              <a:rPr>
                <a:latin typeface="Courier"/>
              </a:rPr>
              <a:t>math.pi</a:t>
            </a:r>
            <a:r>
              <a:rPr>
                <a:solidFill>
                  <a:srgbClr val="666666"/>
                </a:solidFill>
                <a:latin typeface="Courier"/>
              </a:rPr>
              <a:t>*</a:t>
            </a:r>
            <a:r>
              <a:rPr>
                <a:latin typeface="Courier"/>
              </a:rPr>
              <a:t>vd0   </a:t>
            </a:r>
            <a:r>
              <a:rPr i="1">
                <a:solidFill>
                  <a:srgbClr val="60A0B0"/>
                </a:solidFill>
                <a:latin typeface="Courier"/>
              </a:rPr>
              <a:t># map to [0, 2*math.pi]</a:t>
            </a:r>
            <a:br/>
            <a:r>
              <a:rPr>
                <a:latin typeface="Courier"/>
              </a:rPr>
              <a:t>        psy </a:t>
            </a:r>
            <a:r>
              <a:rPr>
                <a:solidFill>
                  <a:srgbClr val="666666"/>
                </a:solidFill>
                <a:latin typeface="Courier"/>
              </a:rPr>
              <a:t>=</a:t>
            </a:r>
            <a:r>
              <a:rPr>
                <a:latin typeface="Courier"/>
              </a:rPr>
              <a:t> </a:t>
            </a:r>
            <a:r>
              <a:rPr>
                <a:solidFill>
                  <a:srgbClr val="40A070"/>
                </a:solidFill>
                <a:latin typeface="Courier"/>
              </a:rPr>
              <a:t>4</a:t>
            </a:r>
            <a:r>
              <a:rPr>
                <a:solidFill>
                  <a:srgbClr val="666666"/>
                </a:solidFill>
                <a:latin typeface="Courier"/>
              </a:rPr>
              <a:t>*</a:t>
            </a:r>
            <a:r>
              <a:rPr>
                <a:latin typeface="Courier"/>
              </a:rPr>
              <a:t>math.pi</a:t>
            </a:r>
            <a:r>
              <a:rPr>
                <a:solidFill>
                  <a:srgbClr val="666666"/>
                </a:solidFill>
                <a:latin typeface="Courier"/>
              </a:rPr>
              <a:t>*</a:t>
            </a:r>
            <a:r>
              <a:rPr>
                <a:latin typeface="Courier"/>
              </a:rPr>
              <a:t>vd1   </a:t>
            </a:r>
            <a:r>
              <a:rPr i="1">
                <a:solidFill>
                  <a:srgbClr val="60A0B0"/>
                </a:solidFill>
                <a:latin typeface="Courier"/>
              </a:rPr>
              <a:t># map to [0, 4*math.pi]</a:t>
            </a:r>
            <a:br/>
            <a:r>
              <a:rPr>
                <a:latin typeface="Courier"/>
              </a:rPr>
              <a:t>        z </a:t>
            </a:r>
            <a:r>
              <a:rPr>
                <a:solidFill>
                  <a:srgbClr val="666666"/>
                </a:solidFill>
                <a:latin typeface="Courier"/>
              </a:rPr>
              <a:t>=</a:t>
            </a:r>
            <a:r>
              <a:rPr>
                <a:latin typeface="Courier"/>
              </a:rPr>
              <a:t> </a:t>
            </a:r>
            <a:r>
              <a:rPr>
                <a:solidFill>
                  <a:srgbClr val="40A070"/>
                </a:solidFill>
                <a:latin typeface="Courier"/>
              </a:rPr>
              <a:t>2</a:t>
            </a:r>
            <a:r>
              <a:rPr>
                <a:solidFill>
                  <a:srgbClr val="666666"/>
                </a:solidFill>
                <a:latin typeface="Courier"/>
              </a:rPr>
              <a:t>*</a:t>
            </a:r>
            <a:r>
              <a:rPr>
                <a:latin typeface="Courier"/>
              </a:rPr>
              <a:t>vd2 </a:t>
            </a:r>
            <a:r>
              <a:rPr>
                <a:solidFill>
                  <a:srgbClr val="666666"/>
                </a:solidFill>
                <a:latin typeface="Courier"/>
              </a:rPr>
              <a:t>-</a:t>
            </a:r>
            <a:r>
              <a:rPr>
                <a:latin typeface="Courier"/>
              </a:rPr>
              <a:t> </a:t>
            </a:r>
            <a:r>
              <a:rPr>
                <a:solidFill>
                  <a:srgbClr val="40A070"/>
                </a:solidFill>
                <a:latin typeface="Courier"/>
              </a:rPr>
              <a:t>1</a:t>
            </a:r>
            <a:r>
              <a:rPr>
                <a:latin typeface="Courier"/>
              </a:rPr>
              <a:t>         </a:t>
            </a:r>
            <a:r>
              <a:rPr i="1">
                <a:solidFill>
                  <a:srgbClr val="60A0B0"/>
                </a:solidFill>
                <a:latin typeface="Courier"/>
              </a:rPr>
              <a:t># map to [-1., 1.]</a:t>
            </a:r>
            <a:br/>
            <a:r>
              <a:rPr>
                <a:latin typeface="Courier"/>
              </a:rPr>
              <a:t>        theta </a:t>
            </a:r>
            <a:r>
              <a:rPr>
                <a:solidFill>
                  <a:srgbClr val="666666"/>
                </a:solidFill>
                <a:latin typeface="Courier"/>
              </a:rPr>
              <a:t>=</a:t>
            </a:r>
            <a:r>
              <a:rPr>
                <a:latin typeface="Courier"/>
              </a:rPr>
              <a:t> math.acos(z)</a:t>
            </a:r>
            <a:br/>
            <a:r>
              <a:rPr>
                <a:latin typeface="Courier"/>
              </a:rPr>
              <a:t>        cos_eta </a:t>
            </a:r>
            <a:r>
              <a:rPr>
                <a:solidFill>
                  <a:srgbClr val="666666"/>
                </a:solidFill>
                <a:latin typeface="Courier"/>
              </a:rPr>
              <a:t>=</a:t>
            </a:r>
            <a:r>
              <a:rPr>
                <a:latin typeface="Courier"/>
              </a:rPr>
              <a:t> math.cos(theta</a:t>
            </a:r>
            <a:r>
              <a:rPr>
                <a:solidFill>
                  <a:srgbClr val="666666"/>
                </a:solidFill>
                <a:latin typeface="Courier"/>
              </a:rPr>
              <a:t>/</a:t>
            </a:r>
            <a:r>
              <a:rPr>
                <a:solidFill>
                  <a:srgbClr val="40A070"/>
                </a:solidFill>
                <a:latin typeface="Courier"/>
              </a:rPr>
              <a:t>2</a:t>
            </a:r>
            <a:r>
              <a:rPr>
                <a:latin typeface="Courier"/>
              </a:rPr>
              <a:t>)</a:t>
            </a:r>
            <a:br/>
            <a:r>
              <a:rPr>
                <a:latin typeface="Courier"/>
              </a:rPr>
              <a:t>        sin_eta </a:t>
            </a:r>
            <a:r>
              <a:rPr>
                <a:solidFill>
                  <a:srgbClr val="666666"/>
                </a:solidFill>
                <a:latin typeface="Courier"/>
              </a:rPr>
              <a:t>=</a:t>
            </a:r>
            <a:r>
              <a:rPr>
                <a:latin typeface="Courier"/>
              </a:rPr>
              <a:t> math.sin(theta</a:t>
            </a:r>
            <a:r>
              <a:rPr>
                <a:solidFill>
                  <a:srgbClr val="666666"/>
                </a:solidFill>
                <a:latin typeface="Courier"/>
              </a:rPr>
              <a:t>/</a:t>
            </a:r>
            <a:r>
              <a:rPr>
                <a:solidFill>
                  <a:srgbClr val="40A070"/>
                </a:solidFill>
                <a:latin typeface="Courier"/>
              </a:rPr>
              <a:t>2</a:t>
            </a:r>
            <a:r>
              <a:rPr>
                <a:latin typeface="Courier"/>
              </a:rPr>
              <a:t>)</a:t>
            </a:r>
            <a:br/>
            <a:r>
              <a:rPr>
                <a:latin typeface="Courier"/>
              </a:rPr>
              <a:t>        s </a:t>
            </a:r>
            <a:r>
              <a:rPr>
                <a:solidFill>
                  <a:srgbClr val="666666"/>
                </a:solidFill>
                <a:latin typeface="Courier"/>
              </a:rPr>
              <a:t>=</a:t>
            </a:r>
            <a:r>
              <a:rPr>
                <a:latin typeface="Courier"/>
              </a:rPr>
              <a:t> [cos_eta </a:t>
            </a:r>
            <a:r>
              <a:rPr>
                <a:solidFill>
                  <a:srgbClr val="666666"/>
                </a:solidFill>
                <a:latin typeface="Courier"/>
              </a:rPr>
              <a:t>*</a:t>
            </a:r>
            <a:r>
              <a:rPr>
                <a:latin typeface="Courier"/>
              </a:rPr>
              <a:t> math.cos(psy</a:t>
            </a:r>
            <a:r>
              <a:rPr>
                <a:solidFill>
                  <a:srgbClr val="666666"/>
                </a:solidFill>
                <a:latin typeface="Courier"/>
              </a:rPr>
              <a:t>/</a:t>
            </a:r>
            <a:r>
              <a:rPr>
                <a:solidFill>
                  <a:srgbClr val="40A070"/>
                </a:solidFill>
                <a:latin typeface="Courier"/>
              </a:rPr>
              <a:t>2</a:t>
            </a:r>
            <a:r>
              <a:rPr>
                <a:latin typeface="Courier"/>
              </a:rPr>
              <a:t>),</a:t>
            </a:r>
            <a:br/>
            <a:r>
              <a:rPr>
                <a:latin typeface="Courier"/>
              </a:rPr>
              <a:t>             cos_eta </a:t>
            </a:r>
            <a:r>
              <a:rPr>
                <a:solidFill>
                  <a:srgbClr val="666666"/>
                </a:solidFill>
                <a:latin typeface="Courier"/>
              </a:rPr>
              <a:t>*</a:t>
            </a:r>
            <a:r>
              <a:rPr>
                <a:latin typeface="Courier"/>
              </a:rPr>
              <a:t> math.sin(psy</a:t>
            </a:r>
            <a:r>
              <a:rPr>
                <a:solidFill>
                  <a:srgbClr val="666666"/>
                </a:solidFill>
                <a:latin typeface="Courier"/>
              </a:rPr>
              <a:t>/</a:t>
            </a:r>
            <a:r>
              <a:rPr>
                <a:solidFill>
                  <a:srgbClr val="40A070"/>
                </a:solidFill>
                <a:latin typeface="Courier"/>
              </a:rPr>
              <a:t>2</a:t>
            </a:r>
            <a:r>
              <a:rPr>
                <a:latin typeface="Courier"/>
              </a:rPr>
              <a:t>),</a:t>
            </a:r>
            <a:br/>
            <a:r>
              <a:rPr>
                <a:latin typeface="Courier"/>
              </a:rPr>
              <a:t>             sin_eta </a:t>
            </a:r>
            <a:r>
              <a:rPr>
                <a:solidFill>
                  <a:srgbClr val="666666"/>
                </a:solidFill>
                <a:latin typeface="Courier"/>
              </a:rPr>
              <a:t>*</a:t>
            </a:r>
            <a:r>
              <a:rPr>
                <a:latin typeface="Courier"/>
              </a:rPr>
              <a:t> math.cos(phi </a:t>
            </a:r>
            <a:r>
              <a:rPr>
                <a:solidFill>
                  <a:srgbClr val="666666"/>
                </a:solidFill>
                <a:latin typeface="Courier"/>
              </a:rPr>
              <a:t>+</a:t>
            </a:r>
            <a:r>
              <a:rPr>
                <a:latin typeface="Courier"/>
              </a:rPr>
              <a:t> psy</a:t>
            </a:r>
            <a:r>
              <a:rPr>
                <a:solidFill>
                  <a:srgbClr val="666666"/>
                </a:solidFill>
                <a:latin typeface="Courier"/>
              </a:rPr>
              <a:t>/</a:t>
            </a:r>
            <a:r>
              <a:rPr>
                <a:solidFill>
                  <a:srgbClr val="40A070"/>
                </a:solidFill>
                <a:latin typeface="Courier"/>
              </a:rPr>
              <a:t>2</a:t>
            </a:r>
            <a:r>
              <a:rPr>
                <a:latin typeface="Courier"/>
              </a:rPr>
              <a:t>),</a:t>
            </a:r>
            <a:br/>
            <a:r>
              <a:rPr>
                <a:latin typeface="Courier"/>
              </a:rPr>
              <a:t>             sin_eta </a:t>
            </a:r>
            <a:r>
              <a:rPr>
                <a:solidFill>
                  <a:srgbClr val="666666"/>
                </a:solidFill>
                <a:latin typeface="Courier"/>
              </a:rPr>
              <a:t>*</a:t>
            </a:r>
            <a:r>
              <a:rPr>
                <a:latin typeface="Courier"/>
              </a:rPr>
              <a:t> math.sin(phi </a:t>
            </a:r>
            <a:r>
              <a:rPr>
                <a:solidFill>
                  <a:srgbClr val="666666"/>
                </a:solidFill>
                <a:latin typeface="Courier"/>
              </a:rPr>
              <a:t>+</a:t>
            </a:r>
            <a:r>
              <a:rPr>
                <a:latin typeface="Courier"/>
              </a:rPr>
              <a:t> psy</a:t>
            </a:r>
            <a:r>
              <a:rPr>
                <a:solidFill>
                  <a:srgbClr val="666666"/>
                </a:solidFill>
                <a:latin typeface="Courier"/>
              </a:rPr>
              <a:t>/</a:t>
            </a:r>
            <a:r>
              <a:rPr>
                <a:solidFill>
                  <a:srgbClr val="40A070"/>
                </a:solidFill>
                <a:latin typeface="Courier"/>
              </a:rPr>
              <a:t>2</a:t>
            </a:r>
            <a:r>
              <a:rPr>
                <a:latin typeface="Courier"/>
              </a:rPr>
              <a:t>)]</a:t>
            </a:r>
            <a:br/>
            <a:r>
              <a:rPr>
                <a:latin typeface="Courier"/>
              </a:rPr>
              <a:t>        </a:t>
            </a:r>
            <a:r>
              <a:rPr b="1">
                <a:solidFill>
                  <a:srgbClr val="007020"/>
                </a:solidFill>
                <a:latin typeface="Courier"/>
              </a:rPr>
              <a:t>yield</a:t>
            </a:r>
            <a:r>
              <a:rPr>
                <a:latin typeface="Courier"/>
              </a:rPr>
              <a:t> s</a:t>
            </a:r>
          </a:p>
        </p:txBody>
      </p:sp>
    </p:spTree>
  </p:cSl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p>
            <a:pPr lvl="0" indent="0" marL="0">
              <a:buNone/>
            </a:pPr>
            <a:r>
              <a:rPr/>
              <a:t>Our approach</a:t>
            </a:r>
          </a:p>
        </p:txBody>
      </p:sp>
    </p:spTree>
  </p:cSl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3-sphere</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pPr lvl="0"/>
                <a:r>
                  <a:rPr/>
                  <a:t>Polar coordinates:</a:t>
                </a:r>
              </a:p>
              <a:p>
                <a:pPr lvl="1"/>
                <a14:m>
                  <m:oMath xmlns:m="http://schemas.openxmlformats.org/officeDocument/2006/math">
                    <m:sSub>
                      <m:e>
                        <m:r>
                          <m:t>x</m:t>
                        </m:r>
                      </m:e>
                      <m:sub>
                        <m:r>
                          <m:t>0</m:t>
                        </m:r>
                      </m:sub>
                    </m:sSub>
                    <m:r>
                      <m:rPr>
                        <m:sty m:val="p"/>
                      </m:rPr>
                      <m:t>=</m:t>
                    </m:r>
                    <m:r>
                      <m:rPr>
                        <m:sty m:val="p"/>
                      </m:rPr>
                      <m:t>cos</m:t>
                    </m:r>
                    <m:sSub>
                      <m:e>
                        <m:r>
                          <m:t>θ</m:t>
                        </m:r>
                      </m:e>
                      <m:sub>
                        <m:r>
                          <m:t>3</m:t>
                        </m:r>
                      </m:sub>
                    </m:sSub>
                  </m:oMath>
                </a14:m>
              </a:p>
              <a:p>
                <a:pPr lvl="1"/>
                <a14:m>
                  <m:oMath xmlns:m="http://schemas.openxmlformats.org/officeDocument/2006/math">
                    <m:sSub>
                      <m:e>
                        <m:r>
                          <m:t>x</m:t>
                        </m:r>
                      </m:e>
                      <m:sub>
                        <m:r>
                          <m:t>1</m:t>
                        </m:r>
                      </m:sub>
                    </m:sSub>
                    <m:r>
                      <m:rPr>
                        <m:sty m:val="p"/>
                      </m:rPr>
                      <m:t>=</m:t>
                    </m:r>
                    <m:r>
                      <m:rPr>
                        <m:sty m:val="p"/>
                      </m:rPr>
                      <m:t>sin</m:t>
                    </m:r>
                    <m:sSub>
                      <m:e>
                        <m:r>
                          <m:t>θ</m:t>
                        </m:r>
                      </m:e>
                      <m:sub>
                        <m:r>
                          <m:t>3</m:t>
                        </m:r>
                      </m:sub>
                    </m:sSub>
                    <m:r>
                      <m:rPr>
                        <m:sty m:val="p"/>
                      </m:rPr>
                      <m:t>cos</m:t>
                    </m:r>
                    <m:sSub>
                      <m:e>
                        <m:r>
                          <m:t>θ</m:t>
                        </m:r>
                      </m:e>
                      <m:sub>
                        <m:r>
                          <m:t>2</m:t>
                        </m:r>
                      </m:sub>
                    </m:sSub>
                  </m:oMath>
                </a14:m>
              </a:p>
              <a:p>
                <a:pPr lvl="1"/>
                <a14:m>
                  <m:oMath xmlns:m="http://schemas.openxmlformats.org/officeDocument/2006/math">
                    <m:sSub>
                      <m:e>
                        <m:r>
                          <m:t>x</m:t>
                        </m:r>
                      </m:e>
                      <m:sub>
                        <m:r>
                          <m:t>2</m:t>
                        </m:r>
                      </m:sub>
                    </m:sSub>
                    <m:r>
                      <m:rPr>
                        <m:sty m:val="p"/>
                      </m:rPr>
                      <m:t>=</m:t>
                    </m:r>
                    <m:r>
                      <m:rPr>
                        <m:sty m:val="p"/>
                      </m:rPr>
                      <m:t>sin</m:t>
                    </m:r>
                    <m:sSub>
                      <m:e>
                        <m:r>
                          <m:t>θ</m:t>
                        </m:r>
                      </m:e>
                      <m:sub>
                        <m:r>
                          <m:t>3</m:t>
                        </m:r>
                      </m:sub>
                    </m:sSub>
                    <m:r>
                      <m:rPr>
                        <m:sty m:val="p"/>
                      </m:rPr>
                      <m:t>sin</m:t>
                    </m:r>
                    <m:sSub>
                      <m:e>
                        <m:r>
                          <m:t>θ</m:t>
                        </m:r>
                      </m:e>
                      <m:sub>
                        <m:r>
                          <m:t>2</m:t>
                        </m:r>
                      </m:sub>
                    </m:sSub>
                    <m:r>
                      <m:rPr>
                        <m:sty m:val="p"/>
                      </m:rPr>
                      <m:t>cos</m:t>
                    </m:r>
                    <m:sSub>
                      <m:e>
                        <m:r>
                          <m:t>θ</m:t>
                        </m:r>
                      </m:e>
                      <m:sub>
                        <m:r>
                          <m:t>1</m:t>
                        </m:r>
                      </m:sub>
                    </m:sSub>
                  </m:oMath>
                </a14:m>
              </a:p>
              <a:p>
                <a:pPr lvl="1"/>
                <a14:m>
                  <m:oMath xmlns:m="http://schemas.openxmlformats.org/officeDocument/2006/math">
                    <m:sSub>
                      <m:e>
                        <m:r>
                          <m:t>x</m:t>
                        </m:r>
                      </m:e>
                      <m:sub>
                        <m:r>
                          <m:t>3</m:t>
                        </m:r>
                      </m:sub>
                    </m:sSub>
                    <m:r>
                      <m:rPr>
                        <m:sty m:val="p"/>
                      </m:rPr>
                      <m:t>=</m:t>
                    </m:r>
                    <m:r>
                      <m:rPr>
                        <m:sty m:val="p"/>
                      </m:rPr>
                      <m:t>sin</m:t>
                    </m:r>
                    <m:sSub>
                      <m:e>
                        <m:r>
                          <m:t>θ</m:t>
                        </m:r>
                      </m:e>
                      <m:sub>
                        <m:r>
                          <m:t>3</m:t>
                        </m:r>
                      </m:sub>
                    </m:sSub>
                    <m:r>
                      <m:rPr>
                        <m:sty m:val="p"/>
                      </m:rPr>
                      <m:t>sin</m:t>
                    </m:r>
                    <m:sSub>
                      <m:e>
                        <m:r>
                          <m:t>θ</m:t>
                        </m:r>
                      </m:e>
                      <m:sub>
                        <m:r>
                          <m:t>2</m:t>
                        </m:r>
                      </m:sub>
                    </m:sSub>
                    <m:r>
                      <m:rPr>
                        <m:sty m:val="p"/>
                      </m:rPr>
                      <m:t>sin</m:t>
                    </m:r>
                    <m:sSub>
                      <m:e>
                        <m:r>
                          <m:t>θ</m:t>
                        </m:r>
                      </m:e>
                      <m:sub>
                        <m:r>
                          <m:t>1</m:t>
                        </m:r>
                      </m:sub>
                    </m:sSub>
                  </m:oMath>
                </a14:m>
              </a:p>
              <a:p>
                <a:pPr lvl="0"/>
                <a:r>
                  <a:rPr/>
                  <a:t>Spherical surface element:</a:t>
                </a:r>
              </a:p>
              <a:p>
                <a:pPr lvl="1" indent="0" marL="342900">
                  <a:buNone/>
                </a:pPr>
                <a14:m>
                  <m:oMathPara xmlns:m="http://schemas.openxmlformats.org/officeDocument/2006/math">
                    <m:oMathParaPr>
                      <m:jc m:val="center"/>
                    </m:oMathParaPr>
                    <m:oMath>
                      <m:r>
                        <m:t>d</m:t>
                      </m:r>
                      <m:r>
                        <m:t>A</m:t>
                      </m:r>
                      <m:r>
                        <m:rPr>
                          <m:sty m:val="p"/>
                        </m:rPr>
                        <m:t>=</m:t>
                      </m:r>
                      <m:sSup>
                        <m:e>
                          <m:r>
                            <m:rPr>
                              <m:sty m:val="p"/>
                            </m:rPr>
                            <m:t>sin</m:t>
                          </m:r>
                        </m:e>
                        <m:sup>
                          <m:r>
                            <m:t>2</m:t>
                          </m:r>
                        </m:sup>
                      </m:sSup>
                      <m:d>
                        <m:dPr>
                          <m:begChr m:val="("/>
                          <m:endChr m:val=")"/>
                          <m:sepChr m:val=""/>
                          <m:grow/>
                        </m:dPr>
                        <m:e>
                          <m:sSub>
                            <m:e>
                              <m:r>
                                <m:t>θ</m:t>
                              </m:r>
                            </m:e>
                            <m:sub>
                              <m:r>
                                <m:t>3</m:t>
                              </m:r>
                            </m:sub>
                          </m:sSub>
                        </m:e>
                      </m:d>
                      <m:r>
                        <m:rPr>
                          <m:sty m:val="p"/>
                        </m:rPr>
                        <m:t>sin</m:t>
                      </m:r>
                      <m:d>
                        <m:dPr>
                          <m:begChr m:val="("/>
                          <m:endChr m:val=")"/>
                          <m:sepChr m:val=""/>
                          <m:grow/>
                        </m:dPr>
                        <m:e>
                          <m:sSub>
                            <m:e>
                              <m:r>
                                <m:t>θ</m:t>
                              </m:r>
                            </m:e>
                            <m:sub>
                              <m:r>
                                <m:t>2</m:t>
                              </m:r>
                            </m:sub>
                          </m:sSub>
                        </m:e>
                      </m:d>
                      <m:r>
                        <m:t> </m:t>
                      </m:r>
                      <m:r>
                        <m:t>d</m:t>
                      </m:r>
                      <m:sSub>
                        <m:e>
                          <m:r>
                            <m:t>θ</m:t>
                          </m:r>
                        </m:e>
                        <m:sub>
                          <m:r>
                            <m:t>1</m:t>
                          </m:r>
                        </m:sub>
                      </m:sSub>
                      <m:r>
                        <m:t> </m:t>
                      </m:r>
                      <m:r>
                        <m:t>d</m:t>
                      </m:r>
                      <m:sSub>
                        <m:e>
                          <m:r>
                            <m:t>θ</m:t>
                          </m:r>
                        </m:e>
                        <m:sub>
                          <m:r>
                            <m:t>2</m:t>
                          </m:r>
                        </m:sub>
                      </m:sSub>
                      <m:r>
                        <m:t>d</m:t>
                      </m:r>
                      <m:sSub>
                        <m:e>
                          <m:r>
                            <m:t>θ</m:t>
                          </m:r>
                        </m:e>
                        <m:sub>
                          <m:r>
                            <m:t>3</m:t>
                          </m:r>
                        </m:sub>
                      </m:sSub>
                    </m:oMath>
                  </m:oMathPara>
                </a14:m>
              </a:p>
            </p:txBody>
          </p:sp>
        </mc:Choice>
      </mc:AlternateContent>
    </p:spTree>
  </p:cSl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Abstract</a:t>
            </a:r>
          </a:p>
        </p:txBody>
      </p:sp>
      <p:sp>
        <p:nvSpPr>
          <p:cNvPr id="3" name="Content Placeholder 2"/>
          <p:cNvSpPr>
            <a:spLocks noGrp="1"/>
          </p:cNvSpPr>
          <p:nvPr>
            <p:ph idx="1"/>
          </p:nvPr>
        </p:nvSpPr>
        <p:spPr/>
        <p:txBody>
          <a:bodyPr/>
          <a:lstStyle/>
          <a:p>
            <a:pPr lvl="0" indent="0" marL="0">
              <a:buNone/>
            </a:pPr>
            <a:r>
              <a:rPr/>
              <a:t>We discuss the generation of low discrepancy sequences over n-sphere. The introduction provides an overview of the importance of low discrepancy sequences in various applications, such as numerical integration, optimization, and simulation. The paper then discusses the desirable properties of samples over n-sphere, including uniformity, determinism, and incrementality.</a:t>
            </a:r>
          </a:p>
          <a:p>
            <a:pPr lvl="0" indent="0" marL="0">
              <a:buNone/>
            </a:pPr>
            <a:r>
              <a:rPr/>
              <a:t>The proposed method for generating low discrepancy sequences over n-sphere is then presented, which is based on the Van der Corput sequence. The paper provides a detailed explanation of the algorithm and its implementation. The paper also discusses the numerical experiments conducted to evaluate the performance of the proposed method, including the comparison with randomly generated sequences and other proposed methods.</a:t>
            </a:r>
          </a:p>
        </p:txBody>
      </p:sp>
    </p:spTree>
  </p:cSl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n-sphere</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pPr lvl="0"/>
                <a:r>
                  <a:rPr/>
                  <a:t>Polar coordinates:</a:t>
                </a:r>
              </a:p>
              <a:p>
                <a:pPr lvl="1"/>
                <a14:m>
                  <m:oMath xmlns:m="http://schemas.openxmlformats.org/officeDocument/2006/math">
                    <m:sSub>
                      <m:e>
                        <m:r>
                          <m:t>x</m:t>
                        </m:r>
                      </m:e>
                      <m:sub>
                        <m:r>
                          <m:t>0</m:t>
                        </m:r>
                      </m:sub>
                    </m:sSub>
                    <m:r>
                      <m:rPr>
                        <m:sty m:val="p"/>
                      </m:rPr>
                      <m:t>=</m:t>
                    </m:r>
                    <m:r>
                      <m:rPr>
                        <m:sty m:val="p"/>
                      </m:rPr>
                      <m:t>cos</m:t>
                    </m:r>
                    <m:sSub>
                      <m:e>
                        <m:r>
                          <m:t>θ</m:t>
                        </m:r>
                      </m:e>
                      <m:sub>
                        <m:r>
                          <m:t>n</m:t>
                        </m:r>
                      </m:sub>
                    </m:sSub>
                  </m:oMath>
                </a14:m>
              </a:p>
              <a:p>
                <a:pPr lvl="1"/>
                <a14:m>
                  <m:oMath xmlns:m="http://schemas.openxmlformats.org/officeDocument/2006/math">
                    <m:sSub>
                      <m:e>
                        <m:r>
                          <m:t>x</m:t>
                        </m:r>
                      </m:e>
                      <m:sub>
                        <m:r>
                          <m:t>1</m:t>
                        </m:r>
                      </m:sub>
                    </m:sSub>
                    <m:r>
                      <m:rPr>
                        <m:sty m:val="p"/>
                      </m:rPr>
                      <m:t>=</m:t>
                    </m:r>
                    <m:r>
                      <m:rPr>
                        <m:sty m:val="p"/>
                      </m:rPr>
                      <m:t>sin</m:t>
                    </m:r>
                    <m:sSub>
                      <m:e>
                        <m:r>
                          <m:t>θ</m:t>
                        </m:r>
                      </m:e>
                      <m:sub>
                        <m:r>
                          <m:t>n</m:t>
                        </m:r>
                      </m:sub>
                    </m:sSub>
                    <m:r>
                      <m:rPr>
                        <m:sty m:val="p"/>
                      </m:rPr>
                      <m:t>cos</m:t>
                    </m:r>
                    <m:sSub>
                      <m:e>
                        <m:r>
                          <m:t>θ</m:t>
                        </m:r>
                      </m:e>
                      <m:sub>
                        <m:r>
                          <m:t>n</m:t>
                        </m:r>
                        <m:r>
                          <m:rPr>
                            <m:sty m:val="p"/>
                          </m:rPr>
                          <m:t>−</m:t>
                        </m:r>
                        <m:r>
                          <m:t>1</m:t>
                        </m:r>
                      </m:sub>
                    </m:sSub>
                  </m:oMath>
                </a14:m>
              </a:p>
              <a:p>
                <a:pPr lvl="1"/>
                <a14:m>
                  <m:oMath xmlns:m="http://schemas.openxmlformats.org/officeDocument/2006/math">
                    <m:sSub>
                      <m:e>
                        <m:r>
                          <m:t>x</m:t>
                        </m:r>
                      </m:e>
                      <m:sub>
                        <m:r>
                          <m:t>2</m:t>
                        </m:r>
                      </m:sub>
                    </m:sSub>
                    <m:r>
                      <m:rPr>
                        <m:sty m:val="p"/>
                      </m:rPr>
                      <m:t>=</m:t>
                    </m:r>
                    <m:r>
                      <m:rPr>
                        <m:sty m:val="p"/>
                      </m:rPr>
                      <m:t>sin</m:t>
                    </m:r>
                    <m:sSub>
                      <m:e>
                        <m:r>
                          <m:t>θ</m:t>
                        </m:r>
                      </m:e>
                      <m:sub>
                        <m:r>
                          <m:t>n</m:t>
                        </m:r>
                      </m:sub>
                    </m:sSub>
                    <m:r>
                      <m:rPr>
                        <m:sty m:val="p"/>
                      </m:rPr>
                      <m:t>sin</m:t>
                    </m:r>
                    <m:sSub>
                      <m:e>
                        <m:r>
                          <m:t>θ</m:t>
                        </m:r>
                      </m:e>
                      <m:sub>
                        <m:r>
                          <m:t>n</m:t>
                        </m:r>
                        <m:r>
                          <m:rPr>
                            <m:sty m:val="p"/>
                          </m:rPr>
                          <m:t>−</m:t>
                        </m:r>
                        <m:r>
                          <m:t>1</m:t>
                        </m:r>
                      </m:sub>
                    </m:sSub>
                    <m:r>
                      <m:rPr>
                        <m:sty m:val="p"/>
                      </m:rPr>
                      <m:t>cos</m:t>
                    </m:r>
                    <m:sSub>
                      <m:e>
                        <m:r>
                          <m:t>θ</m:t>
                        </m:r>
                      </m:e>
                      <m:sub>
                        <m:r>
                          <m:t>n</m:t>
                        </m:r>
                        <m:r>
                          <m:rPr>
                            <m:sty m:val="p"/>
                          </m:rPr>
                          <m:t>−</m:t>
                        </m:r>
                        <m:r>
                          <m:t>2</m:t>
                        </m:r>
                      </m:sub>
                    </m:sSub>
                  </m:oMath>
                </a14:m>
              </a:p>
              <a:p>
                <a:pPr lvl="1"/>
                <a14:m>
                  <m:oMath xmlns:m="http://schemas.openxmlformats.org/officeDocument/2006/math">
                    <m:sSub>
                      <m:e>
                        <m:r>
                          <m:t>x</m:t>
                        </m:r>
                      </m:e>
                      <m:sub>
                        <m:r>
                          <m:t>3</m:t>
                        </m:r>
                      </m:sub>
                    </m:sSub>
                    <m:r>
                      <m:rPr>
                        <m:sty m:val="p"/>
                      </m:rPr>
                      <m:t>=</m:t>
                    </m:r>
                    <m:r>
                      <m:rPr>
                        <m:sty m:val="p"/>
                      </m:rPr>
                      <m:t>sin</m:t>
                    </m:r>
                    <m:sSub>
                      <m:e>
                        <m:r>
                          <m:t>θ</m:t>
                        </m:r>
                      </m:e>
                      <m:sub>
                        <m:r>
                          <m:t>n</m:t>
                        </m:r>
                      </m:sub>
                    </m:sSub>
                    <m:r>
                      <m:rPr>
                        <m:sty m:val="p"/>
                      </m:rPr>
                      <m:t>sin</m:t>
                    </m:r>
                    <m:sSub>
                      <m:e>
                        <m:r>
                          <m:t>θ</m:t>
                        </m:r>
                      </m:e>
                      <m:sub>
                        <m:r>
                          <m:t>n</m:t>
                        </m:r>
                        <m:r>
                          <m:rPr>
                            <m:sty m:val="p"/>
                          </m:rPr>
                          <m:t>−</m:t>
                        </m:r>
                        <m:r>
                          <m:t>1</m:t>
                        </m:r>
                      </m:sub>
                    </m:sSub>
                    <m:r>
                      <m:rPr>
                        <m:sty m:val="p"/>
                      </m:rPr>
                      <m:t>sin</m:t>
                    </m:r>
                    <m:sSub>
                      <m:e>
                        <m:r>
                          <m:t>θ</m:t>
                        </m:r>
                      </m:e>
                      <m:sub>
                        <m:r>
                          <m:t>n</m:t>
                        </m:r>
                        <m:r>
                          <m:rPr>
                            <m:sty m:val="p"/>
                          </m:rPr>
                          <m:t>−</m:t>
                        </m:r>
                        <m:r>
                          <m:t>2</m:t>
                        </m:r>
                      </m:sub>
                    </m:sSub>
                    <m:r>
                      <m:rPr>
                        <m:sty m:val="p"/>
                      </m:rPr>
                      <m:t>cos</m:t>
                    </m:r>
                    <m:sSub>
                      <m:e>
                        <m:r>
                          <m:t>θ</m:t>
                        </m:r>
                      </m:e>
                      <m:sub>
                        <m:r>
                          <m:t>n</m:t>
                        </m:r>
                        <m:r>
                          <m:rPr>
                            <m:sty m:val="p"/>
                          </m:rPr>
                          <m:t>−</m:t>
                        </m:r>
                        <m:r>
                          <m:t>3</m:t>
                        </m:r>
                      </m:sub>
                    </m:sSub>
                  </m:oMath>
                </a14:m>
              </a:p>
              <a:p>
                <a:pPr lvl="1"/>
                <a14:m>
                  <m:oMath xmlns:m="http://schemas.openxmlformats.org/officeDocument/2006/math">
                    <m:r>
                      <m:rPr>
                        <m:sty m:val="p"/>
                      </m:rPr>
                      <m:t>⋯</m:t>
                    </m:r>
                  </m:oMath>
                </a14:m>
              </a:p>
              <a:p>
                <a:pPr lvl="1"/>
                <a14:m>
                  <m:oMath xmlns:m="http://schemas.openxmlformats.org/officeDocument/2006/math">
                    <m:sSub>
                      <m:e>
                        <m:r>
                          <m:t>x</m:t>
                        </m:r>
                      </m:e>
                      <m:sub>
                        <m:r>
                          <m:t>n</m:t>
                        </m:r>
                        <m:r>
                          <m:rPr>
                            <m:sty m:val="p"/>
                          </m:rPr>
                          <m:t>−</m:t>
                        </m:r>
                        <m:r>
                          <m:t>1</m:t>
                        </m:r>
                      </m:sub>
                    </m:sSub>
                    <m:r>
                      <m:rPr>
                        <m:sty m:val="p"/>
                      </m:rPr>
                      <m:t>=</m:t>
                    </m:r>
                    <m:r>
                      <m:rPr>
                        <m:sty m:val="p"/>
                      </m:rPr>
                      <m:t>sin</m:t>
                    </m:r>
                    <m:sSub>
                      <m:e>
                        <m:r>
                          <m:t>θ</m:t>
                        </m:r>
                      </m:e>
                      <m:sub>
                        <m:r>
                          <m:t>n</m:t>
                        </m:r>
                      </m:sub>
                    </m:sSub>
                    <m:r>
                      <m:rPr>
                        <m:sty m:val="p"/>
                      </m:rPr>
                      <m:t>sin</m:t>
                    </m:r>
                    <m:sSub>
                      <m:e>
                        <m:r>
                          <m:t>θ</m:t>
                        </m:r>
                      </m:e>
                      <m:sub>
                        <m:r>
                          <m:t>n</m:t>
                        </m:r>
                        <m:r>
                          <m:rPr>
                            <m:sty m:val="p"/>
                          </m:rPr>
                          <m:t>−</m:t>
                        </m:r>
                        <m:r>
                          <m:t>1</m:t>
                        </m:r>
                      </m:sub>
                    </m:sSub>
                    <m:r>
                      <m:rPr>
                        <m:sty m:val="p"/>
                      </m:rPr>
                      <m:t>sin</m:t>
                    </m:r>
                    <m:sSub>
                      <m:e>
                        <m:r>
                          <m:t>θ</m:t>
                        </m:r>
                      </m:e>
                      <m:sub>
                        <m:r>
                          <m:t>n</m:t>
                        </m:r>
                        <m:r>
                          <m:rPr>
                            <m:sty m:val="p"/>
                          </m:rPr>
                          <m:t>−</m:t>
                        </m:r>
                        <m:r>
                          <m:t>2</m:t>
                        </m:r>
                      </m:sub>
                    </m:sSub>
                    <m:r>
                      <m:rPr>
                        <m:sty m:val="p"/>
                      </m:rPr>
                      <m:t>⋯</m:t>
                    </m:r>
                    <m:r>
                      <m:rPr>
                        <m:sty m:val="p"/>
                      </m:rPr>
                      <m:t>cos</m:t>
                    </m:r>
                    <m:sSub>
                      <m:e>
                        <m:r>
                          <m:t>θ</m:t>
                        </m:r>
                      </m:e>
                      <m:sub>
                        <m:r>
                          <m:t>1</m:t>
                        </m:r>
                      </m:sub>
                    </m:sSub>
                  </m:oMath>
                </a14:m>
              </a:p>
              <a:p>
                <a:pPr lvl="1"/>
                <a14:m>
                  <m:oMath xmlns:m="http://schemas.openxmlformats.org/officeDocument/2006/math">
                    <m:sSub>
                      <m:e>
                        <m:r>
                          <m:t>x</m:t>
                        </m:r>
                      </m:e>
                      <m:sub>
                        <m:r>
                          <m:t>n</m:t>
                        </m:r>
                      </m:sub>
                    </m:sSub>
                    <m:r>
                      <m:rPr>
                        <m:sty m:val="p"/>
                      </m:rPr>
                      <m:t>=</m:t>
                    </m:r>
                    <m:r>
                      <m:rPr>
                        <m:sty m:val="p"/>
                      </m:rPr>
                      <m:t>sin</m:t>
                    </m:r>
                    <m:sSub>
                      <m:e>
                        <m:r>
                          <m:t>θ</m:t>
                        </m:r>
                      </m:e>
                      <m:sub>
                        <m:r>
                          <m:t>n</m:t>
                        </m:r>
                      </m:sub>
                    </m:sSub>
                    <m:r>
                      <m:rPr>
                        <m:sty m:val="p"/>
                      </m:rPr>
                      <m:t>sin</m:t>
                    </m:r>
                    <m:sSub>
                      <m:e>
                        <m:r>
                          <m:t>θ</m:t>
                        </m:r>
                      </m:e>
                      <m:sub>
                        <m:r>
                          <m:t>n</m:t>
                        </m:r>
                        <m:r>
                          <m:rPr>
                            <m:sty m:val="p"/>
                          </m:rPr>
                          <m:t>−</m:t>
                        </m:r>
                        <m:r>
                          <m:t>1</m:t>
                        </m:r>
                      </m:sub>
                    </m:sSub>
                    <m:r>
                      <m:rPr>
                        <m:sty m:val="p"/>
                      </m:rPr>
                      <m:t>sin</m:t>
                    </m:r>
                    <m:sSub>
                      <m:e>
                        <m:r>
                          <m:t>θ</m:t>
                        </m:r>
                      </m:e>
                      <m:sub>
                        <m:r>
                          <m:t>n</m:t>
                        </m:r>
                        <m:r>
                          <m:rPr>
                            <m:sty m:val="p"/>
                          </m:rPr>
                          <m:t>−</m:t>
                        </m:r>
                        <m:r>
                          <m:t>2</m:t>
                        </m:r>
                      </m:sub>
                    </m:sSub>
                    <m:r>
                      <m:rPr>
                        <m:sty m:val="p"/>
                      </m:rPr>
                      <m:t>⋯</m:t>
                    </m:r>
                    <m:r>
                      <m:rPr>
                        <m:sty m:val="p"/>
                      </m:rPr>
                      <m:t>sin</m:t>
                    </m:r>
                    <m:sSub>
                      <m:e>
                        <m:r>
                          <m:t>θ</m:t>
                        </m:r>
                      </m:e>
                      <m:sub>
                        <m:r>
                          <m:t>1</m:t>
                        </m:r>
                      </m:sub>
                    </m:sSub>
                  </m:oMath>
                </a14:m>
              </a:p>
              <a:p>
                <a:pPr lvl="0"/>
                <a:r>
                  <a:rPr/>
                  <a:t>Spherical surface element:</a:t>
                </a:r>
              </a:p>
              <a:p>
                <a:pPr lvl="1" indent="0" marL="342900">
                  <a:buNone/>
                </a:pPr>
                <a14:m>
                  <m:oMathPara xmlns:m="http://schemas.openxmlformats.org/officeDocument/2006/math">
                    <m:oMathParaPr>
                      <m:jc m:val="center"/>
                    </m:oMathParaPr>
                    <m:oMath>
                      <m:sSup>
                        <m:e>
                          <m:r>
                            <m:t>d</m:t>
                          </m:r>
                        </m:e>
                        <m:sup>
                          <m:r>
                            <m:t>n</m:t>
                          </m:r>
                        </m:sup>
                      </m:sSup>
                      <m:r>
                        <m:t>A</m:t>
                      </m:r>
                      <m:r>
                        <m:rPr>
                          <m:sty m:val="p"/>
                        </m:rPr>
                        <m:t>=</m:t>
                      </m:r>
                      <m:sSup>
                        <m:e>
                          <m:r>
                            <m:rPr>
                              <m:sty m:val="p"/>
                            </m:rPr>
                            <m:t>sin</m:t>
                          </m:r>
                        </m:e>
                        <m:sup>
                          <m:r>
                            <m:t>n</m:t>
                          </m:r>
                          <m:r>
                            <m:rPr>
                              <m:sty m:val="p"/>
                            </m:rPr>
                            <m:t>−</m:t>
                          </m:r>
                          <m:r>
                            <m:t>2</m:t>
                          </m:r>
                        </m:sup>
                      </m:sSup>
                      <m:d>
                        <m:dPr>
                          <m:begChr m:val="("/>
                          <m:endChr m:val=")"/>
                          <m:sepChr m:val=""/>
                          <m:grow/>
                        </m:dPr>
                        <m:e>
                          <m:sSub>
                            <m:e>
                              <m:r>
                                <m:t>θ</m:t>
                              </m:r>
                            </m:e>
                            <m:sub>
                              <m:r>
                                <m:t>n</m:t>
                              </m:r>
                              <m:r>
                                <m:rPr>
                                  <m:sty m:val="p"/>
                                </m:rPr>
                                <m:t>−</m:t>
                              </m:r>
                              <m:r>
                                <m:t>1</m:t>
                              </m:r>
                            </m:sub>
                          </m:sSub>
                        </m:e>
                      </m:d>
                      <m:sSup>
                        <m:e>
                          <m:r>
                            <m:rPr>
                              <m:sty m:val="p"/>
                            </m:rPr>
                            <m:t>sin</m:t>
                          </m:r>
                        </m:e>
                        <m:sup>
                          <m:r>
                            <m:t>n</m:t>
                          </m:r>
                          <m:r>
                            <m:rPr>
                              <m:sty m:val="p"/>
                            </m:rPr>
                            <m:t>−</m:t>
                          </m:r>
                          <m:r>
                            <m:t>1</m:t>
                          </m:r>
                        </m:sup>
                      </m:sSup>
                      <m:d>
                        <m:dPr>
                          <m:begChr m:val="("/>
                          <m:endChr m:val=")"/>
                          <m:sepChr m:val=""/>
                          <m:grow/>
                        </m:dPr>
                        <m:e>
                          <m:sSub>
                            <m:e>
                              <m:r>
                                <m:t>θ</m:t>
                              </m:r>
                            </m:e>
                            <m:sub>
                              <m:r>
                                <m:t>n</m:t>
                              </m:r>
                              <m:r>
                                <m:rPr>
                                  <m:sty m:val="p"/>
                                </m:rPr>
                                <m:t>−</m:t>
                              </m:r>
                              <m:r>
                                <m:t>2</m:t>
                              </m:r>
                            </m:sub>
                          </m:sSub>
                        </m:e>
                      </m:d>
                      <m:r>
                        <m:rPr>
                          <m:sty m:val="p"/>
                        </m:rPr>
                        <m:t>⋯</m:t>
                      </m:r>
                      <m:r>
                        <m:rPr>
                          <m:sty m:val="p"/>
                        </m:rPr>
                        <m:t>sin</m:t>
                      </m:r>
                      <m:d>
                        <m:dPr>
                          <m:begChr m:val="("/>
                          <m:endChr m:val=")"/>
                          <m:sepChr m:val=""/>
                          <m:grow/>
                        </m:dPr>
                        <m:e>
                          <m:sSub>
                            <m:e>
                              <m:r>
                                <m:t>θ</m:t>
                              </m:r>
                            </m:e>
                            <m:sub>
                              <m:r>
                                <m:t>2</m:t>
                              </m:r>
                            </m:sub>
                          </m:sSub>
                        </m:e>
                      </m:d>
                      <m:r>
                        <m:t> </m:t>
                      </m:r>
                      <m:r>
                        <m:t>d</m:t>
                      </m:r>
                      <m:sSub>
                        <m:e>
                          <m:r>
                            <m:t>θ</m:t>
                          </m:r>
                        </m:e>
                        <m:sub>
                          <m:r>
                            <m:t>1</m:t>
                          </m:r>
                        </m:sub>
                      </m:sSub>
                      <m:r>
                        <m:t> </m:t>
                      </m:r>
                      <m:r>
                        <m:t>d</m:t>
                      </m:r>
                      <m:sSub>
                        <m:e>
                          <m:r>
                            <m:t>θ</m:t>
                          </m:r>
                        </m:e>
                        <m:sub>
                          <m:r>
                            <m:t>2</m:t>
                          </m:r>
                        </m:sub>
                      </m:sSub>
                      <m:r>
                        <m:rPr>
                          <m:sty m:val="p"/>
                        </m:rPr>
                        <m:t>⋯</m:t>
                      </m:r>
                      <m:r>
                        <m:t>d</m:t>
                      </m:r>
                      <m:sSub>
                        <m:e>
                          <m:r>
                            <m:t>θ</m:t>
                          </m:r>
                        </m:e>
                        <m:sub>
                          <m:r>
                            <m:t>n</m:t>
                          </m:r>
                          <m:r>
                            <m:rPr>
                              <m:sty m:val="p"/>
                            </m:rPr>
                            <m:t>−</m:t>
                          </m:r>
                          <m:r>
                            <m:t>1</m:t>
                          </m:r>
                        </m:sub>
                      </m:sSub>
                    </m:oMath>
                  </m:oMathPara>
                </a14:m>
              </a:p>
            </p:txBody>
          </p:sp>
        </mc:Choice>
      </mc:AlternateContent>
    </p:spTree>
  </p:cSl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How to Generate the Point Set</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pPr lvl="0"/>
                <a14:m>
                  <m:oMath xmlns:m="http://schemas.openxmlformats.org/officeDocument/2006/math">
                    <m:sSub>
                      <m:e>
                        <m:r>
                          <m:t>p</m:t>
                        </m:r>
                      </m:e>
                      <m:sub>
                        <m:r>
                          <m:t>0</m:t>
                        </m:r>
                      </m:sub>
                    </m:sSub>
                    <m:r>
                      <m:rPr>
                        <m:sty m:val="p"/>
                      </m:rPr>
                      <m:t>=</m:t>
                    </m:r>
                    <m:d>
                      <m:dPr>
                        <m:begChr m:val="["/>
                        <m:endChr m:val="]"/>
                        <m:sepChr m:val=""/>
                        <m:grow/>
                      </m:dPr>
                      <m:e>
                        <m:r>
                          <m:rPr>
                            <m:sty m:val="p"/>
                          </m:rPr>
                          <m:t>cos</m:t>
                        </m:r>
                        <m:sSub>
                          <m:e>
                            <m:r>
                              <m:t>θ</m:t>
                            </m:r>
                          </m:e>
                          <m:sub>
                            <m:r>
                              <m:t>1</m:t>
                            </m:r>
                          </m:sub>
                        </m:sSub>
                        <m:r>
                          <m:rPr>
                            <m:sty m:val="p"/>
                          </m:rPr>
                          <m:t>,</m:t>
                        </m:r>
                        <m:r>
                          <m:rPr>
                            <m:sty m:val="p"/>
                          </m:rPr>
                          <m:t>sin</m:t>
                        </m:r>
                        <m:sSub>
                          <m:e>
                            <m:r>
                              <m:t>θ</m:t>
                            </m:r>
                          </m:e>
                          <m:sub>
                            <m:r>
                              <m:t>1</m:t>
                            </m:r>
                          </m:sub>
                        </m:sSub>
                      </m:e>
                    </m:d>
                  </m:oMath>
                </a14:m>
                <a:r>
                  <a:rPr/>
                  <a:t> where </a:t>
                </a:r>
                <a14:m>
                  <m:oMath xmlns:m="http://schemas.openxmlformats.org/officeDocument/2006/math">
                    <m:sSub>
                      <m:e>
                        <m:r>
                          <m:t>θ</m:t>
                        </m:r>
                      </m:e>
                      <m:sub>
                        <m:r>
                          <m:t>1</m:t>
                        </m:r>
                      </m:sub>
                    </m:sSub>
                    <m:r>
                      <m:rPr>
                        <m:sty m:val="p"/>
                      </m:rPr>
                      <m:t>=</m:t>
                    </m:r>
                    <m:r>
                      <m:t>2</m:t>
                    </m:r>
                    <m:r>
                      <m:t>π</m:t>
                    </m:r>
                    <m:r>
                      <m:rPr>
                        <m:sty m:val="p"/>
                      </m:rPr>
                      <m:t>⋅</m:t>
                    </m:r>
                    <m:r>
                      <m:rPr>
                        <m:sty m:val="p"/>
                      </m:rPr>
                      <m:t>v</m:t>
                    </m:r>
                    <m:r>
                      <m:rPr>
                        <m:sty m:val="p"/>
                      </m:rPr>
                      <m:t>d</m:t>
                    </m:r>
                    <m:r>
                      <m:rPr>
                        <m:sty m:val="p"/>
                      </m:rPr>
                      <m:t>c</m:t>
                    </m:r>
                    <m:d>
                      <m:dPr>
                        <m:begChr m:val="("/>
                        <m:endChr m:val=")"/>
                        <m:sepChr m:val=""/>
                        <m:grow/>
                      </m:dPr>
                      <m:e>
                        <m:r>
                          <m:t>k</m:t>
                        </m:r>
                        <m:r>
                          <m:rPr>
                            <m:sty m:val="p"/>
                          </m:rPr>
                          <m:t>,</m:t>
                        </m:r>
                        <m:sSub>
                          <m:e>
                            <m:r>
                              <m:t>b</m:t>
                            </m:r>
                          </m:e>
                          <m:sub>
                            <m:r>
                              <m:t>1</m:t>
                            </m:r>
                          </m:sub>
                        </m:sSub>
                      </m:e>
                    </m:d>
                  </m:oMath>
                </a14:m>
              </a:p>
              <a:p>
                <a:pPr lvl="0"/>
                <a:r>
                  <a:rPr/>
                  <a:t>Let </a:t>
                </a:r>
                <a14:m>
                  <m:oMath xmlns:m="http://schemas.openxmlformats.org/officeDocument/2006/math">
                    <m:sSub>
                      <m:e>
                        <m:r>
                          <m:t>f</m:t>
                        </m:r>
                      </m:e>
                      <m:sub>
                        <m:r>
                          <m:t>j</m:t>
                        </m:r>
                      </m:sub>
                    </m:sSub>
                    <m:d>
                      <m:dPr>
                        <m:begChr m:val="("/>
                        <m:endChr m:val=")"/>
                        <m:sepChr m:val=""/>
                        <m:grow/>
                      </m:dPr>
                      <m:e>
                        <m:r>
                          <m:t>θ</m:t>
                        </m:r>
                      </m:e>
                    </m:d>
                  </m:oMath>
                </a14:m>
                <a:r>
                  <a:rPr/>
                  <a:t> = </a:t>
                </a:r>
                <a14:m>
                  <m:oMath xmlns:m="http://schemas.openxmlformats.org/officeDocument/2006/math">
                    <m:r>
                      <m:rPr>
                        <m:sty m:val="p"/>
                      </m:rPr>
                      <m:t>∫</m:t>
                    </m:r>
                    <m:sSup>
                      <m:e>
                        <m:r>
                          <m:rPr>
                            <m:sty m:val="p"/>
                          </m:rPr>
                          <m:t>sin</m:t>
                        </m:r>
                      </m:e>
                      <m:sup>
                        <m:r>
                          <m:t>j</m:t>
                        </m:r>
                      </m:sup>
                    </m:sSup>
                    <m:r>
                      <m:t>θ</m:t>
                    </m:r>
                    <m:r>
                      <m:rPr>
                        <m:sty m:val="p"/>
                      </m:rPr>
                      <m:t>d</m:t>
                    </m:r>
                    <m:r>
                      <m:t>θ</m:t>
                    </m:r>
                  </m:oMath>
                </a14:m>
                <a:r>
                  <a:rPr/>
                  <a:t>, where </a:t>
                </a:r>
                <a14:m>
                  <m:oMath xmlns:m="http://schemas.openxmlformats.org/officeDocument/2006/math">
                    <m:r>
                      <m:t>θ</m:t>
                    </m:r>
                    <m:r>
                      <m:rPr>
                        <m:sty m:val="p"/>
                      </m:rPr>
                      <m:t>∈</m:t>
                    </m:r>
                    <m:d>
                      <m:dPr>
                        <m:begChr m:val="("/>
                        <m:endChr m:val=")"/>
                        <m:sepChr m:val=""/>
                        <m:grow/>
                      </m:dPr>
                      <m:e>
                        <m:r>
                          <m:t>0</m:t>
                        </m:r>
                        <m:r>
                          <m:rPr>
                            <m:sty m:val="p"/>
                          </m:rPr>
                          <m:t>,</m:t>
                        </m:r>
                        <m:r>
                          <m:t>π</m:t>
                        </m:r>
                      </m:e>
                    </m:d>
                  </m:oMath>
                </a14:m>
                <a:r>
                  <a:rPr/>
                  <a:t>.</a:t>
                </a:r>
                <a:br/>
              </a:p>
              <a:p>
                <a:pPr lvl="1"/>
                <a:r>
                  <a:rPr/>
                  <a:t>Note 1: </a:t>
                </a:r>
                <a14:m>
                  <m:oMath xmlns:m="http://schemas.openxmlformats.org/officeDocument/2006/math">
                    <m:sSub>
                      <m:e>
                        <m:r>
                          <m:t>f</m:t>
                        </m:r>
                      </m:e>
                      <m:sub>
                        <m:r>
                          <m:t>j</m:t>
                        </m:r>
                      </m:sub>
                    </m:sSub>
                    <m:d>
                      <m:dPr>
                        <m:begChr m:val="("/>
                        <m:endChr m:val=")"/>
                        <m:sepChr m:val=""/>
                        <m:grow/>
                      </m:dPr>
                      <m:e>
                        <m:r>
                          <m:t>θ</m:t>
                        </m:r>
                      </m:e>
                    </m:d>
                  </m:oMath>
                </a14:m>
                <a:r>
                  <a:rPr/>
                  <a:t> can be defined recursively as:</a:t>
                </a:r>
              </a:p>
              <a:p>
                <a:pPr lvl="2" indent="0" marL="685800">
                  <a:buNone/>
                </a:pPr>
                <a14:m>
                  <m:oMathPara xmlns:m="http://schemas.openxmlformats.org/officeDocument/2006/math">
                    <m:oMathParaPr>
                      <m:jc m:val="center"/>
                    </m:oMathParaPr>
                    <m:oMath>
                      <m:sSub>
                        <m:e>
                          <m:r>
                            <m:t>f</m:t>
                          </m:r>
                        </m:e>
                        <m:sub>
                          <m:r>
                            <m:t>j</m:t>
                          </m:r>
                        </m:sub>
                      </m:sSub>
                      <m:d>
                        <m:dPr>
                          <m:begChr m:val="("/>
                          <m:endChr m:val=")"/>
                          <m:sepChr m:val=""/>
                          <m:grow/>
                        </m:dPr>
                        <m:e>
                          <m:r>
                            <m:t>θ</m:t>
                          </m:r>
                        </m:e>
                      </m:d>
                      <m:r>
                        <m:rPr>
                          <m:sty m:val="p"/>
                        </m:rPr>
                        <m:t>=</m:t>
                      </m:r>
                      <m:d>
                        <m:dPr>
                          <m:begChr m:val="{"/>
                          <m:endChr m:val=""/>
                          <m:sepChr m:val=""/>
                          <m:grow/>
                        </m:dPr>
                        <m:e>
                          <m:m>
                            <m:mPr>
                              <m:baseJc m:val="center"/>
                              <m:plcHide m:val="1"/>
                              <m:mcs>
                                <m:mc>
                                  <m:mcPr>
                                    <m:mcJc m:val="left"/>
                                    <m:count m:val="1"/>
                                  </m:mcPr>
                                </m:mc>
                                <m:mc>
                                  <m:mcPr>
                                    <m:mcJc m:val="left"/>
                                    <m:count m:val="1"/>
                                  </m:mcPr>
                                </m:mc>
                              </m:mcs>
                            </m:mPr>
                            <m:mr>
                              <m:e>
                                <m:r>
                                  <m:t>θ</m:t>
                                </m:r>
                              </m:e>
                              <m:e>
                                <m:r>
                                  <m:rPr>
                                    <m:nor/>
                                    <m:sty m:val="p"/>
                                  </m:rPr>
                                  <m:t>if </m:t>
                                </m:r>
                                <m:r>
                                  <m:t>j</m:t>
                                </m:r>
                                <m:r>
                                  <m:rPr>
                                    <m:sty m:val="p"/>
                                  </m:rPr>
                                  <m:t>=</m:t>
                                </m:r>
                                <m:r>
                                  <m:t>0</m:t>
                                </m:r>
                                <m:r>
                                  <m:rPr>
                                    <m:sty m:val="p"/>
                                  </m:rPr>
                                  <m:t>,</m:t>
                                </m:r>
                              </m:e>
                            </m:mr>
                            <m:mr>
                              <m:e>
                                <m:r>
                                  <m:rPr>
                                    <m:sty m:val="p"/>
                                  </m:rPr>
                                  <m:t>−</m:t>
                                </m:r>
                                <m:r>
                                  <m:rPr>
                                    <m:sty m:val="p"/>
                                  </m:rPr>
                                  <m:t>cos</m:t>
                                </m:r>
                                <m:r>
                                  <m:t>θ</m:t>
                                </m:r>
                              </m:e>
                              <m:e>
                                <m:r>
                                  <m:rPr>
                                    <m:nor/>
                                    <m:sty m:val="p"/>
                                  </m:rPr>
                                  <m:t>if </m:t>
                                </m:r>
                                <m:r>
                                  <m:t>j</m:t>
                                </m:r>
                                <m:r>
                                  <m:rPr>
                                    <m:sty m:val="p"/>
                                  </m:rPr>
                                  <m:t>=</m:t>
                                </m:r>
                                <m:r>
                                  <m:t>1</m:t>
                                </m:r>
                                <m:r>
                                  <m:rPr>
                                    <m:sty m:val="p"/>
                                  </m:rPr>
                                  <m:t>,</m:t>
                                </m:r>
                              </m:e>
                            </m:mr>
                            <m:mr>
                              <m:e>
                                <m:d>
                                  <m:dPr>
                                    <m:begChr m:val="("/>
                                    <m:endChr m:val=")"/>
                                    <m:sepChr m:val=""/>
                                    <m:grow/>
                                  </m:dPr>
                                  <m:e>
                                    <m:r>
                                      <m:t>1</m:t>
                                    </m:r>
                                    <m:r>
                                      <m:rPr>
                                        <m:sty m:val="p"/>
                                      </m:rPr>
                                      <m:t>/</m:t>
                                    </m:r>
                                    <m:r>
                                      <m:t>n</m:t>
                                    </m:r>
                                  </m:e>
                                </m:d>
                                <m:d>
                                  <m:dPr>
                                    <m:begChr m:val="("/>
                                    <m:endChr m:val=")"/>
                                    <m:sepChr m:val=""/>
                                    <m:grow/>
                                  </m:dPr>
                                  <m:e>
                                    <m:r>
                                      <m:rPr>
                                        <m:sty m:val="p"/>
                                      </m:rPr>
                                      <m:t>−</m:t>
                                    </m:r>
                                    <m:r>
                                      <m:rPr>
                                        <m:sty m:val="p"/>
                                      </m:rPr>
                                      <m:t>cos</m:t>
                                    </m:r>
                                    <m:r>
                                      <m:t>θ</m:t>
                                    </m:r>
                                    <m:sSup>
                                      <m:e>
                                        <m:r>
                                          <m:rPr>
                                            <m:sty m:val="p"/>
                                          </m:rPr>
                                          <m:t>sin</m:t>
                                        </m:r>
                                      </m:e>
                                      <m:sup>
                                        <m:r>
                                          <m:t>j</m:t>
                                        </m:r>
                                        <m:r>
                                          <m:rPr>
                                            <m:sty m:val="p"/>
                                          </m:rPr>
                                          <m:t>−</m:t>
                                        </m:r>
                                        <m:r>
                                          <m:t>1</m:t>
                                        </m:r>
                                      </m:sup>
                                    </m:sSup>
                                    <m:r>
                                      <m:t>θ</m:t>
                                    </m:r>
                                    <m:r>
                                      <m:rPr>
                                        <m:sty m:val="p"/>
                                      </m:rPr>
                                      <m:t>+</m:t>
                                    </m:r>
                                    <m:d>
                                      <m:dPr>
                                        <m:begChr m:val="("/>
                                        <m:endChr m:val=")"/>
                                        <m:sepChr m:val=""/>
                                        <m:grow/>
                                      </m:dPr>
                                      <m:e>
                                        <m:r>
                                          <m:t>n</m:t>
                                        </m:r>
                                        <m:r>
                                          <m:rPr>
                                            <m:sty m:val="p"/>
                                          </m:rPr>
                                          <m:t>−</m:t>
                                        </m:r>
                                        <m:r>
                                          <m:t>1</m:t>
                                        </m:r>
                                      </m:e>
                                    </m:d>
                                    <m:r>
                                      <m:rPr>
                                        <m:sty m:val="p"/>
                                      </m:rPr>
                                      <m:t>∫</m:t>
                                    </m:r>
                                    <m:sSup>
                                      <m:e>
                                        <m:r>
                                          <m:rPr>
                                            <m:sty m:val="p"/>
                                          </m:rPr>
                                          <m:t>sin</m:t>
                                        </m:r>
                                      </m:e>
                                      <m:sup>
                                        <m:r>
                                          <m:t>j</m:t>
                                        </m:r>
                                        <m:r>
                                          <m:rPr>
                                            <m:sty m:val="p"/>
                                          </m:rPr>
                                          <m:t>−</m:t>
                                        </m:r>
                                        <m:r>
                                          <m:t>2</m:t>
                                        </m:r>
                                      </m:sup>
                                    </m:sSup>
                                    <m:r>
                                      <m:t>θ</m:t>
                                    </m:r>
                                    <m:r>
                                      <m:rPr>
                                        <m:sty m:val="p"/>
                                      </m:rPr>
                                      <m:t>d</m:t>
                                    </m:r>
                                    <m:r>
                                      <m:t>θ</m:t>
                                    </m:r>
                                  </m:e>
                                </m:d>
                              </m:e>
                              <m:e>
                                <m:r>
                                  <m:rPr>
                                    <m:nor/>
                                    <m:sty m:val="p"/>
                                  </m:rPr>
                                  <m:t>otherwise</m:t>
                                </m:r>
                                <m:r>
                                  <m:rPr>
                                    <m:sty m:val="p"/>
                                  </m:rPr>
                                  <m:t>.</m:t>
                                </m:r>
                              </m:e>
                            </m:mr>
                          </m:m>
                        </m:e>
                      </m:d>
                    </m:oMath>
                  </m:oMathPara>
                </a14:m>
              </a:p>
              <a:p>
                <a:pPr lvl="1"/>
                <a:r>
                  <a:rPr/>
                  <a:t>Note 2: </a:t>
                </a:r>
                <a14:m>
                  <m:oMath xmlns:m="http://schemas.openxmlformats.org/officeDocument/2006/math">
                    <m:sSub>
                      <m:e>
                        <m:r>
                          <m:t>f</m:t>
                        </m:r>
                      </m:e>
                      <m:sub>
                        <m:r>
                          <m:t>j</m:t>
                        </m:r>
                      </m:sub>
                    </m:sSub>
                    <m:d>
                      <m:dPr>
                        <m:begChr m:val="("/>
                        <m:endChr m:val=")"/>
                        <m:sepChr m:val=""/>
                        <m:grow/>
                      </m:dPr>
                      <m:e>
                        <m:r>
                          <m:t>θ</m:t>
                        </m:r>
                      </m:e>
                    </m:d>
                  </m:oMath>
                </a14:m>
                <a:r>
                  <a:rPr/>
                  <a:t> is a monotonic increasing function in </a:t>
                </a:r>
                <a14:m>
                  <m:oMath xmlns:m="http://schemas.openxmlformats.org/officeDocument/2006/math">
                    <m:d>
                      <m:dPr>
                        <m:begChr m:val="("/>
                        <m:endChr m:val=")"/>
                        <m:sepChr m:val=""/>
                        <m:grow/>
                      </m:dPr>
                      <m:e>
                        <m:r>
                          <m:t>0</m:t>
                        </m:r>
                        <m:r>
                          <m:rPr>
                            <m:sty m:val="p"/>
                          </m:rPr>
                          <m:t>,</m:t>
                        </m:r>
                        <m:r>
                          <m:t>π</m:t>
                        </m:r>
                      </m:e>
                    </m:d>
                  </m:oMath>
                </a14:m>
              </a:p>
              <a:p>
                <a:pPr lvl="0"/>
                <a:r>
                  <a:rPr/>
                  <a:t>Map </a:t>
                </a:r>
                <a14:m>
                  <m:oMath xmlns:m="http://schemas.openxmlformats.org/officeDocument/2006/math">
                    <m:r>
                      <m:rPr>
                        <m:sty m:val="p"/>
                      </m:rPr>
                      <m:t>v</m:t>
                    </m:r>
                    <m:r>
                      <m:rPr>
                        <m:sty m:val="p"/>
                      </m:rPr>
                      <m:t>d</m:t>
                    </m:r>
                    <m:r>
                      <m:rPr>
                        <m:sty m:val="p"/>
                      </m:rPr>
                      <m:t>c</m:t>
                    </m:r>
                    <m:d>
                      <m:dPr>
                        <m:begChr m:val="("/>
                        <m:endChr m:val=")"/>
                        <m:sepChr m:val=""/>
                        <m:grow/>
                      </m:dPr>
                      <m:e>
                        <m:r>
                          <m:t>k</m:t>
                        </m:r>
                        <m:r>
                          <m:rPr>
                            <m:sty m:val="p"/>
                          </m:rPr>
                          <m:t>,</m:t>
                        </m:r>
                        <m:sSub>
                          <m:e>
                            <m:r>
                              <m:t>b</m:t>
                            </m:r>
                          </m:e>
                          <m:sub>
                            <m:r>
                              <m:t>j</m:t>
                            </m:r>
                          </m:sub>
                        </m:sSub>
                      </m:e>
                    </m:d>
                  </m:oMath>
                </a14:m>
                <a:r>
                  <a:rPr/>
                  <a:t> uniformly to </a:t>
                </a:r>
                <a14:m>
                  <m:oMath xmlns:m="http://schemas.openxmlformats.org/officeDocument/2006/math">
                    <m:sSub>
                      <m:e>
                        <m:r>
                          <m:t>f</m:t>
                        </m:r>
                      </m:e>
                      <m:sub>
                        <m:r>
                          <m:t>j</m:t>
                        </m:r>
                      </m:sub>
                    </m:sSub>
                    <m:d>
                      <m:dPr>
                        <m:begChr m:val="("/>
                        <m:endChr m:val=")"/>
                        <m:sepChr m:val=""/>
                        <m:grow/>
                      </m:dPr>
                      <m:e>
                        <m:r>
                          <m:t>θ</m:t>
                        </m:r>
                      </m:e>
                    </m:d>
                  </m:oMath>
                </a14:m>
                <a:r>
                  <a:rPr/>
                  <a:t>:</a:t>
                </a:r>
                <a:br/>
                <a14:m>
                  <m:oMath xmlns:m="http://schemas.openxmlformats.org/officeDocument/2006/math">
                    <m:sSub>
                      <m:e>
                        <m:r>
                          <m:t>t</m:t>
                        </m:r>
                      </m:e>
                      <m:sub>
                        <m:r>
                          <m:t>j</m:t>
                        </m:r>
                      </m:sub>
                    </m:sSub>
                    <m:r>
                      <m:rPr>
                        <m:sty m:val="p"/>
                      </m:rPr>
                      <m:t>=</m:t>
                    </m:r>
                    <m:sSub>
                      <m:e>
                        <m:r>
                          <m:t>f</m:t>
                        </m:r>
                      </m:e>
                      <m:sub>
                        <m:r>
                          <m:t>j</m:t>
                        </m:r>
                      </m:sub>
                    </m:sSub>
                    <m:d>
                      <m:dPr>
                        <m:begChr m:val="("/>
                        <m:endChr m:val=")"/>
                        <m:sepChr m:val=""/>
                        <m:grow/>
                      </m:dPr>
                      <m:e>
                        <m:r>
                          <m:t>0</m:t>
                        </m:r>
                      </m:e>
                    </m:d>
                    <m:r>
                      <m:rPr>
                        <m:sty m:val="p"/>
                      </m:rPr>
                      <m:t>+</m:t>
                    </m:r>
                    <m:d>
                      <m:dPr>
                        <m:begChr m:val="("/>
                        <m:endChr m:val=")"/>
                        <m:sepChr m:val=""/>
                        <m:grow/>
                      </m:dPr>
                      <m:e>
                        <m:sSub>
                          <m:e>
                            <m:r>
                              <m:t>f</m:t>
                            </m:r>
                          </m:e>
                          <m:sub>
                            <m:r>
                              <m:t>j</m:t>
                            </m:r>
                          </m:sub>
                        </m:sSub>
                        <m:d>
                          <m:dPr>
                            <m:begChr m:val="("/>
                            <m:endChr m:val=")"/>
                            <m:sepChr m:val=""/>
                            <m:grow/>
                          </m:dPr>
                          <m:e>
                            <m:r>
                              <m:t>π</m:t>
                            </m:r>
                          </m:e>
                        </m:d>
                        <m:r>
                          <m:rPr>
                            <m:sty m:val="p"/>
                          </m:rPr>
                          <m:t>−</m:t>
                        </m:r>
                        <m:sSub>
                          <m:e>
                            <m:r>
                              <m:t>f</m:t>
                            </m:r>
                          </m:e>
                          <m:sub>
                            <m:r>
                              <m:t>j</m:t>
                            </m:r>
                          </m:sub>
                        </m:sSub>
                        <m:d>
                          <m:dPr>
                            <m:begChr m:val="("/>
                            <m:endChr m:val=")"/>
                            <m:sepChr m:val=""/>
                            <m:grow/>
                          </m:dPr>
                          <m:e>
                            <m:r>
                              <m:t>0</m:t>
                            </m:r>
                          </m:e>
                        </m:d>
                      </m:e>
                    </m:d>
                    <m:r>
                      <m:rPr>
                        <m:sty m:val="p"/>
                      </m:rPr>
                      <m:t>v</m:t>
                    </m:r>
                    <m:r>
                      <m:rPr>
                        <m:sty m:val="p"/>
                      </m:rPr>
                      <m:t>d</m:t>
                    </m:r>
                    <m:r>
                      <m:rPr>
                        <m:sty m:val="p"/>
                      </m:rPr>
                      <m:t>c</m:t>
                    </m:r>
                    <m:d>
                      <m:dPr>
                        <m:begChr m:val="("/>
                        <m:endChr m:val=")"/>
                        <m:sepChr m:val=""/>
                        <m:grow/>
                      </m:dPr>
                      <m:e>
                        <m:r>
                          <m:t>k</m:t>
                        </m:r>
                        <m:r>
                          <m:rPr>
                            <m:sty m:val="p"/>
                          </m:rPr>
                          <m:t>,</m:t>
                        </m:r>
                        <m:sSub>
                          <m:e>
                            <m:r>
                              <m:t>b</m:t>
                            </m:r>
                          </m:e>
                          <m:sub>
                            <m:r>
                              <m:t>j</m:t>
                            </m:r>
                          </m:sub>
                        </m:sSub>
                      </m:e>
                    </m:d>
                  </m:oMath>
                </a14:m>
              </a:p>
              <a:p>
                <a:pPr lvl="0"/>
                <a:r>
                  <a:rPr/>
                  <a:t>Let </a:t>
                </a:r>
                <a14:m>
                  <m:oMath xmlns:m="http://schemas.openxmlformats.org/officeDocument/2006/math">
                    <m:sSub>
                      <m:e>
                        <m:r>
                          <m:t>θ</m:t>
                        </m:r>
                      </m:e>
                      <m:sub>
                        <m:r>
                          <m:t>j</m:t>
                        </m:r>
                      </m:sub>
                    </m:sSub>
                    <m:r>
                      <m:rPr>
                        <m:sty m:val="p"/>
                      </m:rPr>
                      <m:t>=</m:t>
                    </m:r>
                    <m:sSubSup>
                      <m:e>
                        <m:r>
                          <m:t>f</m:t>
                        </m:r>
                      </m:e>
                      <m:sub>
                        <m:r>
                          <m:t>j</m:t>
                        </m:r>
                      </m:sub>
                      <m:sup>
                        <m:r>
                          <m:rPr>
                            <m:sty m:val="p"/>
                          </m:rPr>
                          <m:t>−</m:t>
                        </m:r>
                        <m:r>
                          <m:t>1</m:t>
                        </m:r>
                      </m:sup>
                    </m:sSubSup>
                    <m:d>
                      <m:dPr>
                        <m:begChr m:val="("/>
                        <m:endChr m:val=")"/>
                        <m:sepChr m:val=""/>
                        <m:grow/>
                      </m:dPr>
                      <m:e>
                        <m:sSub>
                          <m:e>
                            <m:r>
                              <m:t>t</m:t>
                            </m:r>
                          </m:e>
                          <m:sub>
                            <m:r>
                              <m:t>j</m:t>
                            </m:r>
                          </m:sub>
                        </m:sSub>
                      </m:e>
                    </m:d>
                  </m:oMath>
                </a14:m>
              </a:p>
              <a:p>
                <a:pPr lvl="0"/>
                <a:r>
                  <a:rPr/>
                  <a:t>Define </a:t>
                </a:r>
                <a14:m>
                  <m:oMath xmlns:m="http://schemas.openxmlformats.org/officeDocument/2006/math">
                    <m:sSub>
                      <m:e>
                        <m:r>
                          <m:t>p</m:t>
                        </m:r>
                      </m:e>
                      <m:sub>
                        <m:r>
                          <m:t>n</m:t>
                        </m:r>
                      </m:sub>
                    </m:sSub>
                  </m:oMath>
                </a14:m>
                <a:r>
                  <a:rPr/>
                  <a:t> recursively as:</a:t>
                </a:r>
                <a:br/>
                <a14:m>
                  <m:oMath xmlns:m="http://schemas.openxmlformats.org/officeDocument/2006/math">
                    <m:sSub>
                      <m:e>
                        <m:r>
                          <m:t>p</m:t>
                        </m:r>
                      </m:e>
                      <m:sub>
                        <m:r>
                          <m:t>n</m:t>
                        </m:r>
                      </m:sub>
                    </m:sSub>
                    <m:r>
                      <m:rPr>
                        <m:sty m:val="p"/>
                      </m:rPr>
                      <m:t>=</m:t>
                    </m:r>
                    <m:d>
                      <m:dPr>
                        <m:begChr m:val="["/>
                        <m:endChr m:val="]"/>
                        <m:sepChr m:val=""/>
                        <m:grow/>
                      </m:dPr>
                      <m:e>
                        <m:r>
                          <m:rPr>
                            <m:sty m:val="p"/>
                          </m:rPr>
                          <m:t>cos</m:t>
                        </m:r>
                        <m:sSub>
                          <m:e>
                            <m:r>
                              <m:t>θ</m:t>
                            </m:r>
                          </m:e>
                          <m:sub>
                            <m:r>
                              <m:t>n</m:t>
                            </m:r>
                          </m:sub>
                        </m:sSub>
                        <m:r>
                          <m:rPr>
                            <m:sty m:val="p"/>
                          </m:rPr>
                          <m:t>,</m:t>
                        </m:r>
                        <m:r>
                          <m:rPr>
                            <m:sty m:val="p"/>
                          </m:rPr>
                          <m:t>sin</m:t>
                        </m:r>
                        <m:sSub>
                          <m:e>
                            <m:r>
                              <m:t>θ</m:t>
                            </m:r>
                          </m:e>
                          <m:sub>
                            <m:r>
                              <m:t>n</m:t>
                            </m:r>
                          </m:sub>
                        </m:sSub>
                        <m:r>
                          <m:rPr>
                            <m:sty m:val="p"/>
                          </m:rPr>
                          <m:t>⋅</m:t>
                        </m:r>
                        <m:sSub>
                          <m:e>
                            <m:r>
                              <m:t>p</m:t>
                            </m:r>
                          </m:e>
                          <m:sub>
                            <m:r>
                              <m:t>n</m:t>
                            </m:r>
                            <m:r>
                              <m:rPr>
                                <m:sty m:val="p"/>
                              </m:rPr>
                              <m:t>−</m:t>
                            </m:r>
                            <m:r>
                              <m:t>1</m:t>
                            </m:r>
                          </m:sub>
                        </m:sSub>
                      </m:e>
                    </m:d>
                  </m:oMath>
                </a14:m>
              </a:p>
            </p:txBody>
          </p:sp>
        </mc:Choice>
      </mc:AlternateContent>
    </p:spTree>
  </p:cSl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p>
            <a:pPr lvl="0" indent="0" marL="0">
              <a:buNone/>
            </a:pPr>
            <a:r>
              <a:rPr/>
              <a:t>Numerical Experiments</a:t>
            </a:r>
          </a:p>
        </p:txBody>
      </p:sp>
    </p:spTree>
  </p:cSl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Testing the Correctness</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pPr lvl="0"/>
                <a:r>
                  <a:rPr/>
                  <a:t>Compare the dispersion with the random point-set</a:t>
                </a:r>
              </a:p>
              <a:p>
                <a:pPr lvl="1"/>
                <a:r>
                  <a:rPr/>
                  <a:t>Construct the convex hull for each point-set</a:t>
                </a:r>
              </a:p>
              <a:p>
                <a:pPr lvl="1"/>
                <a:r>
                  <a:rPr/>
                  <a:t>Dispersion roughly measured by the difference of the maximum distance and the minimum distance between every two neighbour points:</a:t>
                </a:r>
              </a:p>
              <a:p>
                <a:pPr lvl="1"/>
                <a14:m>
                  <m:oMathPara xmlns:m="http://schemas.openxmlformats.org/officeDocument/2006/math">
                    <m:oMathParaPr>
                      <m:jc m:val="center"/>
                    </m:oMathParaPr>
                    <m:oMath>
                      <m:limLow>
                        <m:e>
                          <m:r>
                            <m:rPr>
                              <m:sty m:val="p"/>
                            </m:rPr>
                            <m:t>max</m:t>
                          </m:r>
                        </m:e>
                        <m:lim>
                          <m:r>
                            <m:t>a</m:t>
                          </m:r>
                          <m:r>
                            <m:rPr>
                              <m:sty m:val="p"/>
                            </m:rPr>
                            <m:t>∈</m:t>
                          </m:r>
                          <m:r>
                            <m:rPr>
                              <m:sty m:val="p"/>
                              <m:scr m:val="script"/>
                            </m:rPr>
                            <m:t>N</m:t>
                          </m:r>
                          <m:d>
                            <m:dPr>
                              <m:begChr m:val="("/>
                              <m:endChr m:val=")"/>
                              <m:sepChr m:val=""/>
                              <m:grow/>
                            </m:dPr>
                            <m:e>
                              <m:r>
                                <m:t>b</m:t>
                              </m:r>
                            </m:e>
                          </m:d>
                        </m:lim>
                      </m:limLow>
                      <m:r>
                        <m:rPr>
                          <m:sty m:val="p"/>
                        </m:rPr>
                        <m:t>{</m:t>
                      </m:r>
                      <m:r>
                        <m:t>D</m:t>
                      </m:r>
                      <m:d>
                        <m:dPr>
                          <m:begChr m:val="("/>
                          <m:endChr m:val=")"/>
                          <m:sepChr m:val=""/>
                          <m:grow/>
                        </m:dPr>
                        <m:e>
                          <m:r>
                            <m:t>a</m:t>
                          </m:r>
                          <m:r>
                            <m:rPr>
                              <m:sty m:val="p"/>
                            </m:rPr>
                            <m:t>,</m:t>
                          </m:r>
                          <m:r>
                            <m:t>b</m:t>
                          </m:r>
                        </m:e>
                      </m:d>
                      <m:r>
                        <m:rPr>
                          <m:sty m:val="p"/>
                        </m:rPr>
                        <m:t>}</m:t>
                      </m:r>
                      <m:r>
                        <m:rPr>
                          <m:sty m:val="p"/>
                        </m:rPr>
                        <m:t>−</m:t>
                      </m:r>
                      <m:limLow>
                        <m:e>
                          <m:r>
                            <m:rPr>
                              <m:sty m:val="p"/>
                            </m:rPr>
                            <m:t>min</m:t>
                          </m:r>
                        </m:e>
                        <m:lim>
                          <m:r>
                            <m:t>a</m:t>
                          </m:r>
                          <m:r>
                            <m:rPr>
                              <m:sty m:val="p"/>
                            </m:rPr>
                            <m:t>∈</m:t>
                          </m:r>
                          <m:r>
                            <m:rPr>
                              <m:sty m:val="p"/>
                              <m:scr m:val="script"/>
                            </m:rPr>
                            <m:t>N</m:t>
                          </m:r>
                          <m:d>
                            <m:dPr>
                              <m:begChr m:val="("/>
                              <m:endChr m:val=")"/>
                              <m:sepChr m:val=""/>
                              <m:grow/>
                            </m:dPr>
                            <m:e>
                              <m:r>
                                <m:t>b</m:t>
                              </m:r>
                            </m:e>
                          </m:d>
                        </m:lim>
                      </m:limLow>
                      <m:r>
                        <m:rPr>
                          <m:sty m:val="p"/>
                        </m:rPr>
                        <m:t>{</m:t>
                      </m:r>
                      <m:r>
                        <m:t>D</m:t>
                      </m:r>
                      <m:d>
                        <m:dPr>
                          <m:begChr m:val="("/>
                          <m:endChr m:val=")"/>
                          <m:sepChr m:val=""/>
                          <m:grow/>
                        </m:dPr>
                        <m:e>
                          <m:r>
                            <m:t>a</m:t>
                          </m:r>
                          <m:r>
                            <m:rPr>
                              <m:sty m:val="p"/>
                            </m:rPr>
                            <m:t>,</m:t>
                          </m:r>
                          <m:r>
                            <m:t>b</m:t>
                          </m:r>
                        </m:e>
                      </m:d>
                      <m:r>
                        <m:rPr>
                          <m:sty m:val="p"/>
                        </m:rPr>
                        <m:t>}</m:t>
                      </m:r>
                    </m:oMath>
                  </m:oMathPara>
                </a14:m>
              </a:p>
              <a:p>
                <a:pPr lvl="1"/>
                <a:r>
                  <a:rPr/>
                  <a:t>where </a:t>
                </a:r>
                <a14:m>
                  <m:oMath xmlns:m="http://schemas.openxmlformats.org/officeDocument/2006/math">
                    <m:r>
                      <m:t>D</m:t>
                    </m:r>
                    <m:d>
                      <m:dPr>
                        <m:begChr m:val="("/>
                        <m:endChr m:val=")"/>
                        <m:sepChr m:val=""/>
                        <m:grow/>
                      </m:dPr>
                      <m:e>
                        <m:r>
                          <m:t>a</m:t>
                        </m:r>
                        <m:r>
                          <m:rPr>
                            <m:sty m:val="p"/>
                          </m:rPr>
                          <m:t>,</m:t>
                        </m:r>
                        <m:r>
                          <m:t>b</m:t>
                        </m:r>
                      </m:e>
                    </m:d>
                    <m:r>
                      <m:rPr>
                        <m:sty m:val="p"/>
                      </m:rPr>
                      <m:t>=</m:t>
                    </m:r>
                    <m:rad>
                      <m:radPr>
                        <m:degHide m:val="1"/>
                      </m:radPr>
                      <m:deg/>
                      <m:e>
                        <m:r>
                          <m:t>1</m:t>
                        </m:r>
                        <m:r>
                          <m:rPr>
                            <m:sty m:val="p"/>
                          </m:rPr>
                          <m:t>−</m:t>
                        </m:r>
                        <m:sSup>
                          <m:e>
                            <m:r>
                              <m:t>a</m:t>
                            </m:r>
                          </m:e>
                          <m:sup>
                            <m:r>
                              <m:rPr>
                                <m:sty m:val="p"/>
                                <m:scr m:val="sans-serif"/>
                              </m:rPr>
                              <m:t>T</m:t>
                            </m:r>
                          </m:sup>
                        </m:sSup>
                        <m:r>
                          <m:t>b</m:t>
                        </m:r>
                      </m:e>
                    </m:rad>
                  </m:oMath>
                </a14:m>
              </a:p>
            </p:txBody>
          </p:sp>
        </mc:Choice>
      </mc:AlternateContent>
    </p:spTree>
  </p:cSl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Random sequences</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pPr lvl="0"/>
                <a:r>
                  <a:rPr/>
                  <a:t>To generate random points on </a:t>
                </a:r>
                <a14:m>
                  <m:oMath xmlns:m="http://schemas.openxmlformats.org/officeDocument/2006/math">
                    <m:sSup>
                      <m:e>
                        <m:r>
                          <m:t>S</m:t>
                        </m:r>
                      </m:e>
                      <m:sup>
                        <m:r>
                          <m:t>n</m:t>
                        </m:r>
                      </m:sup>
                    </m:sSup>
                  </m:oMath>
                </a14:m>
                <a:r>
                  <a:rPr/>
                  <a:t>, spherical symmetry of the multidimensional Gaussian density function can be exploited.</a:t>
                </a:r>
              </a:p>
              <a:p>
                <a:pPr lvl="0"/>
                <a:r>
                  <a:rPr/>
                  <a:t>Then the normalized vector (</a:t>
                </a:r>
                <a14:m>
                  <m:oMath xmlns:m="http://schemas.openxmlformats.org/officeDocument/2006/math">
                    <m:sSub>
                      <m:e>
                        <m:r>
                          <m:t>x</m:t>
                        </m:r>
                      </m:e>
                      <m:sub>
                        <m:r>
                          <m:t>i</m:t>
                        </m:r>
                      </m:sub>
                    </m:sSub>
                    <m:r>
                      <m:rPr>
                        <m:sty m:val="p"/>
                      </m:rPr>
                      <m:t>/</m:t>
                    </m:r>
                    <m:r>
                      <m:rPr>
                        <m:sty m:val="p"/>
                      </m:rPr>
                      <m:t>∥</m:t>
                    </m:r>
                    <m:sSub>
                      <m:e>
                        <m:r>
                          <m:t>x</m:t>
                        </m:r>
                      </m:e>
                      <m:sub>
                        <m:r>
                          <m:t>i</m:t>
                        </m:r>
                      </m:sub>
                    </m:sSub>
                    <m:r>
                      <m:rPr>
                        <m:sty m:val="p"/>
                      </m:rPr>
                      <m:t>∥</m:t>
                    </m:r>
                  </m:oMath>
                </a14:m>
                <a:r>
                  <a:rPr/>
                  <a:t>) is uniformly distributed over the hypersphere </a:t>
                </a:r>
                <a14:m>
                  <m:oMath xmlns:m="http://schemas.openxmlformats.org/officeDocument/2006/math">
                    <m:sSup>
                      <m:e>
                        <m:r>
                          <m:t>S</m:t>
                        </m:r>
                      </m:e>
                      <m:sup>
                        <m:r>
                          <m:t>n</m:t>
                        </m:r>
                      </m:sup>
                    </m:sSup>
                  </m:oMath>
                </a14:m>
                <a:r>
                  <a:rPr/>
                  <a:t>. (Fishman, G. F. (1996))</a:t>
                </a:r>
              </a:p>
            </p:txBody>
          </p:sp>
        </mc:Choice>
      </mc:AlternateContent>
    </p:spTree>
  </p:cSld>
</p:sld>
</file>

<file path=ppt/slides/slide25.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Convex Hull with </a:t></a:r><a14:m><m:oMath xmlns:m="http://schemas.openxmlformats.org/officeDocument/2006/math"><m:r><m:t>600</m:t></m:r></m:oMath></a14:m><a:r><a:rPr /><a:t> points</a:t></a:r></a:p></p:txBody></p:sp><p:pic><p:nvPicPr><p:cNvPr descr="res_compare.pdf" id="0" name="Picture 1" /><p:cNvPicPr><a:picLocks noGrp="1" noChangeAspect="1" /></p:cNvPicPr><p:nvPr /></p:nvPicPr><p:blipFill><a:blip r:embed="rId2" /><a:stretch><a:fillRect /></a:stretch></p:blipFill><p:spPr bwMode="auto"><a:xfrm><a:off x="965200" y="1193800" /><a:ext cx="7213600" cy="2882900" /></a:xfrm><a:prstGeom prst="rect"><a:avLst /></a:prstGeom><a:noFill /><a:ln w="9525"><a:noFill /><a:headEnd /><a:tailEnd /></a:ln></p:spPr></p:pic><p:sp><p:nvSpPr><p:cNvPr id="1" name="TextBox 3" /><p:cNvSpPr txBox="1" /><p:nvPr /></p:nvSpPr><p:spPr><a:xfrm><a:off x="457200" y="4076700" /><a:ext cx="8229600" cy="508000" /></a:xfrm><a:prstGeom prst="rect"><a:avLst /></a:prstGeom><a:noFill /></p:spPr><p:txBody><a:bodyPr /><a:lstStyle /><a:p><a:pPr lvl="0" indent="0" marL="0" algn="ctr"><a:buNone /></a:pPr><a:r><a:rPr /><a:t>image</a:t></a:r></a:p></p:txBody></p:sp><p:sp><p:nvSpPr><p:cNvPr id="3" name="Content Placeholder 2" /><p:cNvSpPr><a:spLocks noGrp="1" /></p:cNvSpPr><p:nvPr><p:ph idx="1" /></p:nvPr></p:nvSpPr><p:spPr /><p:txBody><a:bodyPr /><a:lstStyle /><a:p><a:pPr lvl="0" indent="0" marL="0"><a:buNone /></a:pPr><a:r><a:rPr /><a:t>Left: our, right: random</a:t></a:r></a:p></p:txBody></p:sp></p:spTree></p:cSld></p:sld>
</file>

<file path=ppt/slides/slide26.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Result for </a:t></a:r><a14:m><m:oMath xmlns:m="http://schemas.openxmlformats.org/officeDocument/2006/math"><m:sSup><m:e><m:r><m:t>S</m:t></m:r></m:e><m:sup><m:r><m:t>3</m:t></m:r></m:sup></m:sSup></m:oMath></a14:m></a:p></p:txBody></p:sp><p:sp><p:nvSpPr><p:cNvPr id="3" name="Content Placeholder 2" /><p:cNvSpPr><a:spLocks noGrp="1" /></p:cNvSpPr><p:nvPr><p:ph idx="1" /></p:nvPr></p:nvSpPr><p:spPr /><p:txBody><a:bodyPr /><a:lstStyle /><a:p><a:pPr lvl="0" indent="0" marL="0"><a:buNone /></a:pPr><a:r><a:rPr /><a:t>Compared with Hopf coordinate method.</a:t></a:r></a:p></p:txBody></p:sp><p:pic><p:nvPicPr><p:cNvPr descr="res_hopf.pdf" id="0" name="Picture 1" /><p:cNvPicPr><a:picLocks noGrp="1" noChangeAspect="1" /></p:cNvPicPr><p:nvPr /></p:nvPicPr><p:blipFill><a:blip r:embed="rId2" /><a:stretch><a:fillRect /></a:stretch></p:blipFill><p:spPr bwMode="auto"><a:xfrm><a:off x="2654300" y="1193800" /><a:ext cx="3848100" cy="2882900" /></a:xfrm><a:prstGeom prst="rect"><a:avLst /></a:prstGeom><a:noFill /><a:ln w="9525"><a:noFill /><a:headEnd /><a:tailEnd /></a:ln></p:spPr></p:pic><p:sp><p:nvSpPr><p:cNvPr id="1" name="TextBox 3" /><p:cNvSpPr txBox="1" /><p:nvPr /></p:nvSpPr><p:spPr><a:xfrm><a:off x="457200" y="4076700" /><a:ext cx="8229600" cy="508000" /></a:xfrm><a:prstGeom prst="rect"><a:avLst /></a:prstGeom><a:noFill /></p:spPr><p:txBody><a:bodyPr /><a:lstStyle /><a:p><a:pPr lvl="0" indent="0" marL="0" algn="ctr"><a:buNone /></a:pPr><a:r><a:rPr /><a:t>image</a:t></a:r></a:p></p:txBody></p:sp></p:spTree></p:cSld></p:sld>
</file>

<file path=ppt/slides/slide27.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Result for </a:t></a:r><a14:m><m:oMath xmlns:m="http://schemas.openxmlformats.org/officeDocument/2006/math"><m:sSup><m:e><m:r><m:t>S</m:t></m:r></m:e><m:sup><m:r><m:t>3</m:t></m:r></m:sup></m:sSup></m:oMath></a14:m><a:r><a:rPr /><a:t> (II)</a:t></a:r></a:p></p:txBody></p:sp><p:sp><p:nvSpPr><p:cNvPr id="3" name="Content Placeholder 2" /><p:cNvSpPr><a:spLocks noGrp="1" /></p:cNvSpPr><p:nvPr><p:ph idx="1" /></p:nvPr></p:nvSpPr><p:spPr /><p:txBody><a:bodyPr /><a:lstStyle /><a:p><a:pPr lvl="0" indent="0" marL="0"><a:buNone /></a:pPr><a:r><a:rPr /><a:t>Compared with cylindrical mapping method.</a:t></a:r></a:p></p:txBody></p:sp><p:pic><p:nvPicPr><p:cNvPr descr="res-S3-cylin.pdf" id="0" name="Picture 1" /><p:cNvPicPr><a:picLocks noGrp="1" noChangeAspect="1" /></p:cNvPicPr><p:nvPr /></p:nvPicPr><p:blipFill><a:blip r:embed="rId2" /><a:stretch><a:fillRect /></a:stretch></p:blipFill><p:spPr bwMode="auto"><a:xfrm><a:off x="2654300" y="1193800" /><a:ext cx="3848100" cy="2882900" /></a:xfrm><a:prstGeom prst="rect"><a:avLst /></a:prstGeom><a:noFill /><a:ln w="9525"><a:noFill /><a:headEnd /><a:tailEnd /></a:ln></p:spPr></p:pic><p:sp><p:nvSpPr><p:cNvPr id="1" name="TextBox 3" /><p:cNvSpPr txBox="1" /><p:nvPr /></p:nvSpPr><p:spPr><a:xfrm><a:off x="457200" y="4076700" /><a:ext cx="8229600" cy="508000" /></a:xfrm><a:prstGeom prst="rect"><a:avLst /></a:prstGeom><a:noFill /></p:spPr><p:txBody><a:bodyPr /><a:lstStyle /><a:p><a:pPr lvl="0" indent="0" marL="0" algn="ctr"><a:buNone /></a:pPr><a:r><a:rPr /><a:t>image</a:t></a:r></a:p></p:txBody></p:sp></p:spTree></p:cSld></p:sld>
</file>

<file path=ppt/slides/slide28.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Result for </a:t></a:r><a14:m><m:oMath xmlns:m="http://schemas.openxmlformats.org/officeDocument/2006/math"><m:sSup><m:e><m:r><m:t>S</m:t></m:r></m:e><m:sup><m:r><m:t>4</m:t></m:r></m:sup></m:sSup></m:oMath></a14:m></a:p></p:txBody></p:sp><p:sp><p:nvSpPr><p:cNvPr id="3" name="Content Placeholder 2" /><p:cNvSpPr><a:spLocks noGrp="1" /></p:cNvSpPr><p:nvPr><p:ph idx="1" /></p:nvPr></p:nvSpPr><p:spPr /><p:txBody><a:bodyPr /><a:lstStyle /><a:p><a:pPr lvl="0" indent="0" marL="0"><a:buNone /></a:pPr><a:r><a:rPr /><a:t>Compared with cylindrical mapping method</a:t></a:r></a:p></p:txBody></p:sp><p:pic><p:nvPicPr><p:cNvPr descr="res-S4-cylin.pdf" id="0" name="Picture 1" /><p:cNvPicPr><a:picLocks noGrp="1" noChangeAspect="1" /></p:cNvPicPr><p:nvPr /></p:nvPicPr><p:blipFill><a:blip r:embed="rId2" /><a:stretch><a:fillRect /></a:stretch></p:blipFill><p:spPr bwMode="auto"><a:xfrm><a:off x="2654300" y="1193800" /><a:ext cx="3848100" cy="2882900" /></a:xfrm><a:prstGeom prst="rect"><a:avLst /></a:prstGeom><a:noFill /><a:ln w="9525"><a:noFill /><a:headEnd /><a:tailEnd /></a:ln></p:spPr></p:pic><p:sp><p:nvSpPr><p:cNvPr id="1" name="TextBox 3" /><p:cNvSpPr txBox="1" /><p:nvPr /></p:nvSpPr><p:spPr><a:xfrm><a:off x="457200" y="4076700" /><a:ext cx="8229600" cy="508000" /></a:xfrm><a:prstGeom prst="rect"><a:avLst /></a:prstGeom><a:noFill /></p:spPr><p:txBody><a:bodyPr /><a:lstStyle /><a:p><a:pPr lvl="0" indent="0" marL="0" algn="ctr"><a:buNone /></a:pPr><a:r><a:rPr /><a:t>image</a:t></a:r></a:p></p:txBody></p:sp></p:spTree></p:cSld></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p>
            <a:pPr lvl="0" indent="0" marL="0">
              <a:buNone/>
            </a:pPr>
            <a:r>
              <a:rPr/>
              <a:t>Conclusions</a:t>
            </a:r>
          </a:p>
        </p:txBody>
      </p:sp>
    </p:spTree>
  </p:cSl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p>
            <a:pPr lvl="0" indent="0" marL="0">
              <a:buNone/>
            </a:pPr>
            <a:r>
              <a:rPr/>
              <a:t>Motivation and Applications</a:t>
            </a:r>
          </a:p>
        </p:txBody>
      </p:sp>
    </p:spTree>
  </p:cSl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Conclusions</a:t>
            </a:r>
          </a:p>
        </p:txBody>
      </p:sp>
      <p:sp>
        <p:nvSpPr>
          <p:cNvPr id="3" name="Content Placeholder 2"/>
          <p:cNvSpPr>
            <a:spLocks noGrp="1"/>
          </p:cNvSpPr>
          <p:nvPr>
            <p:ph idx="1"/>
          </p:nvPr>
        </p:nvSpPr>
        <p:spPr/>
        <p:txBody>
          <a:bodyPr/>
          <a:lstStyle/>
          <a:p>
            <a:pPr lvl="0"/>
            <a:r>
              <a:rPr/>
              <a:t>Proposed method generates low-discrepancy point-set in nearly linear time</a:t>
            </a:r>
          </a:p>
          <a:p>
            <a:pPr lvl="0"/>
            <a:r>
              <a:rPr/>
              <a:t>The result outperforms the corresponding random point-set, especially when the number of points is small</a:t>
            </a:r>
          </a:p>
          <a:p>
            <a:pPr lvl="0"/>
            <a:r>
              <a:rPr/>
              <a:t>Python code is available at </a:t>
            </a:r>
            <a:r>
              <a:rPr>
                <a:hlinkClick r:id="rId2"/>
              </a:rPr>
              <a:t>here</a:t>
            </a:r>
          </a:p>
        </p:txBody>
      </p:sp>
    </p:spTree>
  </p:cSl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References</a:t>
            </a:r>
          </a:p>
        </p:txBody>
      </p:sp>
      <p:sp>
        <p:nvSpPr>
          <p:cNvPr id="3" name="Content Placeholder 2"/>
          <p:cNvSpPr>
            <a:spLocks noGrp="1"/>
          </p:cNvSpPr>
          <p:nvPr>
            <p:ph idx="1"/>
          </p:nvPr>
        </p:nvSpPr>
        <p:spPr/>
        <p:txBody>
          <a:bodyPr/>
          <a:lstStyle/>
          <a:p>
            <a:pPr lvl="0" indent="0" marL="0">
              <a:buNone/>
            </a:pPr>
            <a:r>
              <a:rPr/>
              <a:t>Cui, Jianjun, and Willi Freeden. 1997. “Equidistribution on the Sphere.” </a:t>
            </a:r>
            <a:r>
              <a:rPr i="1"/>
              <a:t>SIAM Journal on Scientific Computing</a:t>
            </a:r>
            <a:r>
              <a:rPr/>
              <a:t> 18 (2): 595–609.</a:t>
            </a:r>
          </a:p>
          <a:p>
            <a:pPr lvl="0" indent="0" marL="0">
              <a:buNone/>
            </a:pPr>
            <a:r>
              <a:rPr/>
              <a:t>Mandic, DP et al. 2011. “Filter Bank Property of Multivariate Empirical Mode Decomposition.” </a:t>
            </a:r>
            <a:r>
              <a:rPr i="1"/>
              <a:t>Signal Processing, IEEE Transactions on</a:t>
            </a:r>
            <a:r>
              <a:rPr/>
              <a:t> 59 (5): 2421–26.</a:t>
            </a:r>
          </a:p>
          <a:p>
            <a:pPr lvl="0" indent="0" marL="0">
              <a:buNone/>
            </a:pPr>
            <a:r>
              <a:rPr/>
              <a:t>Mitchell, Julie C. 2008. “Sampling Rotation Groups by Successive Orthogonal Images.” </a:t>
            </a:r>
            <a:r>
              <a:rPr i="1"/>
              <a:t>SIAM Journal on Scientific Computing</a:t>
            </a:r>
            <a:r>
              <a:rPr/>
              <a:t> 30 (1): 525–47.</a:t>
            </a:r>
          </a:p>
          <a:p>
            <a:pPr lvl="0" indent="0" marL="0">
              <a:buNone/>
            </a:pPr>
            <a:r>
              <a:rPr/>
              <a:t>Rehman, Naveed, and Danilo P Mandic. 2010. “Multivariate Empirical Mode Decomposition.” </a:t>
            </a:r>
            <a:r>
              <a:rPr i="1"/>
              <a:t>Proceedings of the Royal Society A: Mathematical, Physical and Engineering Science</a:t>
            </a:r>
            <a:r>
              <a:rPr/>
              <a:t> 466 (2117): 1291–1302.</a:t>
            </a:r>
          </a:p>
          <a:p>
            <a:pPr lvl="0" indent="0" marL="0">
              <a:buNone/>
            </a:pPr>
            <a:r>
              <a:rPr/>
              <a:t>Utkovski, Zoran, and Juergen Lindner. 2006. “On the Construction of Non-Coherent Space Time Codes from High-Dimensional Spherical Codes.” In </a:t>
            </a:r>
            <a:r>
              <a:rPr i="1"/>
              <a:t>Spread Spectrum Techniques and Applications, 2006 IEEE Ninth International Symposium on</a:t>
            </a:r>
            <a:r>
              <a:rPr/>
              <a:t>, 327–31. IEEE.</a:t>
            </a:r>
          </a:p>
          <a:p>
            <a:pPr lvl="0" indent="0" marL="0">
              <a:buNone/>
            </a:pPr>
            <a:r>
              <a:rPr/>
              <a:t>Wong, Tien-Tsin, Wai-Shing Luk, and Pheng-Ann Heng. 1997. “Sampling with Hammersley and Halton Points.” </a:t>
            </a:r>
            <a:r>
              <a:rPr i="1"/>
              <a:t>Journal of Graphics Tools</a:t>
            </a:r>
            <a:r>
              <a:rPr/>
              <a:t> 2 (2): 9–24.</a:t>
            </a:r>
          </a:p>
          <a:p>
            <a:pPr lvl="0" indent="0" marL="0">
              <a:buNone/>
            </a:pPr>
            <a:r>
              <a:rPr/>
              <a:t>Yershova, Anna, Swati Jain, Steven M LaValle, and Julie C Mitchell. 2010. “Generating Uniform Incremental Grids on SO (3) Using the Hopf Fibration.” </a:t>
            </a:r>
            <a:r>
              <a:rPr i="1"/>
              <a:t>The International Journal of Robotics Research</a:t>
            </a:r>
            <a:r>
              <a:rPr/>
              <a:t> 29 (7): 801–12.</a:t>
            </a:r>
          </a:p>
        </p:txBody>
      </p:sp>
    </p:spTree>
  </p:cSl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Problem Formulation</a:t>
            </a:r>
          </a:p>
        </p:txBody>
      </p:sp>
      <p:sp>
        <p:nvSpPr>
          <p:cNvPr id="3" name="Content Placeholder 2"/>
          <p:cNvSpPr>
            <a:spLocks noGrp="1"/>
          </p:cNvSpPr>
          <p:nvPr>
            <p:ph idx="1"/>
          </p:nvPr>
        </p:nvSpPr>
        <p:spPr/>
        <p:txBody>
          <a:bodyPr/>
          <a:lstStyle/>
          <a:p>
            <a:pPr lvl="0" indent="0" marL="0">
              <a:buNone/>
            </a:pPr>
            <a:r>
              <a:rPr/>
              <a:t>The desirable properties of samples over n-sphere include:</a:t>
            </a:r>
          </a:p>
          <a:p>
            <a:pPr lvl="0"/>
            <a:r>
              <a:rPr/>
              <a:t>being uniform,</a:t>
            </a:r>
          </a:p>
          <a:p>
            <a:pPr lvl="0"/>
            <a:r>
              <a:rPr/>
              <a:t>deterministic, and</a:t>
            </a:r>
          </a:p>
          <a:p>
            <a:pPr lvl="0"/>
            <a:r>
              <a:rPr/>
              <a:t>incremental.</a:t>
            </a:r>
          </a:p>
          <a:p>
            <a:pPr lvl="1"/>
            <a:r>
              <a:rPr/>
              <a:t>The uniformity measures are optimized with every new point, and this is because in some applications, it is unknown how many points are needed to solve the problem in advance.</a:t>
            </a:r>
          </a:p>
        </p:txBody>
      </p:sp>
    </p:spTree>
  </p:cSl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Motivation</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pPr lvl="0"/>
                <a:r>
                  <a:rPr/>
                  <a:t>The topic has been well studied for sphere in 3D, i.e. </a:t>
                </a:r>
                <a14:m>
                  <m:oMath xmlns:m="http://schemas.openxmlformats.org/officeDocument/2006/math">
                    <m:r>
                      <m:t>n</m:t>
                    </m:r>
                    <m:r>
                      <m:rPr>
                        <m:sty m:val="p"/>
                      </m:rPr>
                      <m:t>=</m:t>
                    </m:r>
                    <m:r>
                      <m:t>2</m:t>
                    </m:r>
                  </m:oMath>
                </a14:m>
              </a:p>
              <a:p>
                <a:pPr lvl="0"/>
                <a:r>
                  <a:rPr/>
                  <a:t>Yet it is still unknown how to generate for </a:t>
                </a:r>
                <a14:m>
                  <m:oMath xmlns:m="http://schemas.openxmlformats.org/officeDocument/2006/math">
                    <m:r>
                      <m:t>n</m:t>
                    </m:r>
                    <m:r>
                      <m:rPr>
                        <m:sty m:val="p"/>
                      </m:rPr>
                      <m:t>&gt;</m:t>
                    </m:r>
                    <m:r>
                      <m:t>2</m:t>
                    </m:r>
                  </m:oMath>
                </a14:m>
                <a:r>
                  <a:rPr/>
                  <a:t>.</a:t>
                </a:r>
              </a:p>
              <a:p>
                <a:pPr lvl="0"/>
                <a:r>
                  <a:rPr/>
                  <a:t>Some potential applications for </a:t>
                </a:r>
                <a14:m>
                  <m:oMath xmlns:m="http://schemas.openxmlformats.org/officeDocument/2006/math">
                    <m:r>
                      <m:t>n</m:t>
                    </m:r>
                    <m:r>
                      <m:rPr>
                        <m:sty m:val="p"/>
                      </m:rPr>
                      <m:t>&gt;</m:t>
                    </m:r>
                    <m:r>
                      <m:t>2</m:t>
                    </m:r>
                  </m:oMath>
                </a14:m>
                <a:r>
                  <a:rPr/>
                  <a:t> include:</a:t>
                </a:r>
              </a:p>
              <a:p>
                <a:pPr lvl="1"/>
                <a:r>
                  <a:rPr/>
                  <a:t>Robotic Motion Planning (</a:t>
                </a:r>
                <a14:m>
                  <m:oMath xmlns:m="http://schemas.openxmlformats.org/officeDocument/2006/math">
                    <m:sSup>
                      <m:e>
                        <m:r>
                          <m:t>S</m:t>
                        </m:r>
                      </m:e>
                      <m:sup>
                        <m:r>
                          <m:t>3</m:t>
                        </m:r>
                      </m:sup>
                    </m:sSup>
                  </m:oMath>
                </a14:m>
                <a:r>
                  <a:rPr/>
                  <a:t> and SO(3)) (Yershova et al. 2010)</a:t>
                </a:r>
              </a:p>
              <a:p>
                <a:pPr lvl="1"/>
                <a:r>
                  <a:rPr/>
                  <a:t>Spherical coding in MIMO wireless communication (Utkovski and Lindner 2006):</a:t>
                </a:r>
              </a:p>
              <a:p>
                <a:pPr lvl="2"/>
                <a:r>
                  <a:rPr/>
                  <a:t>Cookbook for Unitary matrices</a:t>
                </a:r>
              </a:p>
              <a:p>
                <a:pPr lvl="2"/>
                <a:r>
                  <a:rPr/>
                  <a:t>A code word = a point in </a:t>
                </a:r>
                <a14:m>
                  <m:oMath xmlns:m="http://schemas.openxmlformats.org/officeDocument/2006/math">
                    <m:sSup>
                      <m:e>
                        <m:r>
                          <m:t>S</m:t>
                        </m:r>
                      </m:e>
                      <m:sup>
                        <m:r>
                          <m:t>n</m:t>
                        </m:r>
                      </m:sup>
                    </m:sSup>
                  </m:oMath>
                </a14:m>
              </a:p>
              <a:p>
                <a:pPr lvl="1"/>
                <a:r>
                  <a:rPr/>
                  <a:t>Multivariate empirical mode decomposition (Rehman and Mandic 2010)</a:t>
                </a:r>
              </a:p>
              <a:p>
                <a:pPr lvl="1"/>
                <a:r>
                  <a:rPr/>
                  <a:t>Filter bank design (Mandic et al. 2011)</a:t>
                </a:r>
              </a:p>
            </p:txBody>
          </p:sp>
        </mc:Choice>
      </mc:AlternateContent>
    </p:spTree>
  </p:cSld>
</p:sld>
</file>

<file path=ppt/slides/slide6.xml><?xml version="1.0" encoding="UTF-8"?><p:sld xmlns:a="http://schemas.openxmlformats.org/drawingml/2006/main" xmlns:r="http://schemas.openxmlformats.org/officeDocument/2006/relationships" xmlns:p="http://schemas.openxmlformats.org/presentationml/2006/main"><p:cSld><p:spTree><p:nvGrpSpPr><p:cNvPr id="1" name="" /><p:cNvGrpSpPr /><p:nvPr /></p:nvGrpSpPr><p:grpSpPr><a:xfrm><a:off x="0" y="0" /><a:ext cx="0" cy="0" /><a:chOff x="0" y="0" /><a:chExt cx="0" cy="0" /></a:xfrm></p:grpSpPr><p:sp><p:nvSpPr><p:cNvPr id="2" name="Title 1" /><p:cNvSpPr><a:spLocks noGrp="1" /></p:cNvSpPr><p:nvPr><p:ph type="title" /></p:nvPr></p:nvSpPr><p:spPr /><p:txBody><a:bodyPr /><a:lstStyle /><a:p><a:pPr lvl="0" indent="0" marL="0"><a:buNone /></a:pPr><a:r><a:rPr /><a:t>Halton Sequence on </a:t></a:r><a14:m><m:oMath xmlns:m="http://schemas.openxmlformats.org/officeDocument/2006/math"><m:sSup><m:e><m:r><m:t>S</m:t></m:r></m:e><m:sup><m:r><m:t>n</m:t></m:r></m:sup></m:sSup></m:oMath></a14:m></a:p></p:txBody></p:sp><mc:AlternateContent xmlns:mc="http://schemas.openxmlformats.org/markup-compatibility/2006"><mc:Choice xmlns:a14="http://schemas.microsoft.com/office/drawing/2010/main" Requires="a14"><p:sp><p:nvSpPr><p:cNvPr id="3" name="Content Placeholder 2" /><p:cNvSpPr><a:spLocks noGrp="1" /></p:cNvSpPr><p:nvPr><p:ph idx="1" /></p:nvPr></p:nvSpPr><p:spPr /><p:txBody><a:bodyPr /><a:lstStyle /><a:p><a:pPr lvl="0" /><a:r><a:rPr /><a:t>Halton sequence on </a:t></a:r><a14:m><m:oMath xmlns:m="http://schemas.openxmlformats.org/officeDocument/2006/math"><m:sSup><m:e><m:r><m:t>S</m:t></m:r></m:e><m:sup><m:r><m:t>2</m:t></m:r></m:sup></m:sSup></m:oMath></a14:m><a:r><a:rPr /><a:t> has been well studied (Cui and Freeden 1997) by using cylindrical coordinates.</a:t></a:r></a:p><a:p><a:pPr lvl="0" /><a:r><a:rPr /><a:t>Yet it is still little known for </a:t></a:r><a14:m><m:oMath xmlns:m="http://schemas.openxmlformats.org/officeDocument/2006/math"><m:sSup><m:e><m:r><m:t>S</m:t></m:r></m:e><m:sup><m:r><m:t>n</m:t></m:r></m:sup></m:sSup></m:oMath></a14:m><a:r><a:rPr /><a:t> where </a:t></a:r><a14:m><m:oMath xmlns:m="http://schemas.openxmlformats.org/officeDocument/2006/math"><m:r><m:t>n</m:t></m:r><m:r><m:rPr><m:sty m:val="p" /></m:rPr><m:t>&gt;</m:t></m:r><m:r><m:t>2</m:t></m:r></m:oMath></a14:m><a:r><a:rPr /><a:t>.</a:t></a:r></a:p><a:p><a:pPr lvl="0" /><a:r><a:rPr /><a:t>Note: The generalization of cylindrical coordinates does NOT work in higher dimensions.</a:t></a:r></a:p></p:txBody></p:sp></mc:Choice></mc:AlternateContent></p:spTree></p:cSld></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p>
            <a:pPr lvl="0" indent="0" marL="0">
              <a:buNone/>
            </a:pPr>
            <a:r>
              <a:rPr/>
              <a:t>Review of Low Discrepancy Sequence</a:t>
            </a:r>
          </a:p>
        </p:txBody>
      </p:sp>
    </p:spTree>
  </p:cSl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Basic: Van der Corput sequence</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pPr lvl="0"/>
                <a:r>
                  <a:rPr/>
                  <a:t>Generate a low discrepancy sequence over </a:t>
                </a:r>
                <a14:m>
                  <m:oMath xmlns:m="http://schemas.openxmlformats.org/officeDocument/2006/math">
                    <m:d>
                      <m:dPr>
                        <m:begChr m:val="["/>
                        <m:endChr m:val="]"/>
                        <m:sepChr m:val=""/>
                        <m:grow/>
                      </m:dPr>
                      <m:e>
                        <m:r>
                          <m:t>0</m:t>
                        </m:r>
                        <m:r>
                          <m:rPr>
                            <m:sty m:val="p"/>
                          </m:rPr>
                          <m:t>,</m:t>
                        </m:r>
                        <m:r>
                          <m:t>1</m:t>
                        </m:r>
                      </m:e>
                    </m:d>
                  </m:oMath>
                </a14:m>
              </a:p>
              <a:p>
                <a:pPr lvl="0"/>
                <a:r>
                  <a:rPr/>
                  <a:t>Denote </a:t>
                </a:r>
                <a14:m>
                  <m:oMath xmlns:m="http://schemas.openxmlformats.org/officeDocument/2006/math">
                    <m:r>
                      <m:rPr>
                        <m:sty m:val="p"/>
                      </m:rPr>
                      <m:t>v</m:t>
                    </m:r>
                    <m:r>
                      <m:rPr>
                        <m:sty m:val="p"/>
                      </m:rPr>
                      <m:t>d</m:t>
                    </m:r>
                    <m:r>
                      <m:rPr>
                        <m:sty m:val="p"/>
                      </m:rPr>
                      <m:t>c</m:t>
                    </m:r>
                    <m:d>
                      <m:dPr>
                        <m:begChr m:val="("/>
                        <m:endChr m:val=")"/>
                        <m:sepChr m:val=""/>
                        <m:grow/>
                      </m:dPr>
                      <m:e>
                        <m:r>
                          <m:t>k</m:t>
                        </m:r>
                        <m:r>
                          <m:rPr>
                            <m:sty m:val="p"/>
                          </m:rPr>
                          <m:t>,</m:t>
                        </m:r>
                        <m:r>
                          <m:t>b</m:t>
                        </m:r>
                      </m:e>
                    </m:d>
                  </m:oMath>
                </a14:m>
                <a:r>
                  <a:rPr/>
                  <a:t> as a Van der Corput sequence of </a:t>
                </a:r>
                <a14:m>
                  <m:oMath xmlns:m="http://schemas.openxmlformats.org/officeDocument/2006/math">
                    <m:r>
                      <m:t>k</m:t>
                    </m:r>
                  </m:oMath>
                </a14:m>
                <a:r>
                  <a:rPr/>
                  <a:t> points, where </a:t>
                </a:r>
                <a14:m>
                  <m:oMath xmlns:m="http://schemas.openxmlformats.org/officeDocument/2006/math">
                    <m:r>
                      <m:t>b</m:t>
                    </m:r>
                  </m:oMath>
                </a14:m>
                <a:r>
                  <a:rPr/>
                  <a:t> is the base of a prime number.</a:t>
                </a:r>
              </a:p>
            </p:txBody>
          </p:sp>
        </mc:Choice>
      </mc:AlternateContent>
    </p:spTree>
  </p:cSl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indent="0" marL="0">
              <a:buNone/>
            </a:pPr>
            <a:r>
              <a:rPr/>
              <a:t>Python code</a:t>
            </a:r>
          </a:p>
        </p:txBody>
      </p:sp>
      <p:sp>
        <p:nvSpPr>
          <p:cNvPr id="3" name="Content Placeholder 2"/>
          <p:cNvSpPr>
            <a:spLocks noGrp="1"/>
          </p:cNvSpPr>
          <p:nvPr>
            <p:ph idx="1"/>
          </p:nvPr>
        </p:nvSpPr>
        <p:spPr/>
        <p:txBody>
          <a:bodyPr/>
          <a:lstStyle/>
          <a:p>
            <a:pPr lvl="0" indent="0">
              <a:buNone/>
            </a:pPr>
            <a:r>
              <a:rPr b="1">
                <a:solidFill>
                  <a:srgbClr val="007020"/>
                </a:solidFill>
                <a:latin typeface="Courier"/>
              </a:rPr>
              <a:t>def</a:t>
            </a:r>
            <a:r>
              <a:rPr>
                <a:latin typeface="Courier"/>
              </a:rPr>
              <a:t> vdc_basic(n, base</a:t>
            </a:r>
            <a:r>
              <a:rPr>
                <a:solidFill>
                  <a:srgbClr val="666666"/>
                </a:solidFill>
                <a:latin typeface="Courier"/>
              </a:rPr>
              <a:t>=</a:t>
            </a:r>
            <a:r>
              <a:rPr>
                <a:solidFill>
                  <a:srgbClr val="40A070"/>
                </a:solidFill>
                <a:latin typeface="Courier"/>
              </a:rPr>
              <a:t>2</a:t>
            </a:r>
            <a:r>
              <a:rPr>
                <a:latin typeface="Courier"/>
              </a:rPr>
              <a:t>):</a:t>
            </a:r>
            <a:br/>
            <a:r>
              <a:rPr>
                <a:latin typeface="Courier"/>
              </a:rPr>
              <a:t>    vdc, denom </a:t>
            </a:r>
            <a:r>
              <a:rPr>
                <a:solidFill>
                  <a:srgbClr val="666666"/>
                </a:solidFill>
                <a:latin typeface="Courier"/>
              </a:rPr>
              <a:t>=</a:t>
            </a:r>
            <a:r>
              <a:rPr>
                <a:latin typeface="Courier"/>
              </a:rPr>
              <a:t> </a:t>
            </a:r>
            <a:r>
              <a:rPr>
                <a:solidFill>
                  <a:srgbClr val="40A070"/>
                </a:solidFill>
                <a:latin typeface="Courier"/>
              </a:rPr>
              <a:t>0.0</a:t>
            </a:r>
            <a:r>
              <a:rPr>
                <a:latin typeface="Courier"/>
              </a:rPr>
              <a:t>, </a:t>
            </a:r>
            <a:r>
              <a:rPr>
                <a:solidFill>
                  <a:srgbClr val="40A070"/>
                </a:solidFill>
                <a:latin typeface="Courier"/>
              </a:rPr>
              <a:t>1.0</a:t>
            </a:r>
            <a:br/>
            <a:r>
              <a:rPr>
                <a:latin typeface="Courier"/>
              </a:rPr>
              <a:t>    </a:t>
            </a:r>
            <a:r>
              <a:rPr b="1">
                <a:solidFill>
                  <a:srgbClr val="007020"/>
                </a:solidFill>
                <a:latin typeface="Courier"/>
              </a:rPr>
              <a:t>while</a:t>
            </a:r>
            <a:r>
              <a:rPr>
                <a:latin typeface="Courier"/>
              </a:rPr>
              <a:t> n:</a:t>
            </a:r>
            <a:br/>
            <a:r>
              <a:rPr>
                <a:latin typeface="Courier"/>
              </a:rPr>
              <a:t>        denom </a:t>
            </a:r>
            <a:r>
              <a:rPr>
                <a:solidFill>
                  <a:srgbClr val="666666"/>
                </a:solidFill>
                <a:latin typeface="Courier"/>
              </a:rPr>
              <a:t>*=</a:t>
            </a:r>
            <a:r>
              <a:rPr>
                <a:latin typeface="Courier"/>
              </a:rPr>
              <a:t> base</a:t>
            </a:r>
            <a:br/>
            <a:r>
              <a:rPr>
                <a:latin typeface="Courier"/>
              </a:rPr>
              <a:t>        n, remainder </a:t>
            </a:r>
            <a:r>
              <a:rPr>
                <a:solidFill>
                  <a:srgbClr val="666666"/>
                </a:solidFill>
                <a:latin typeface="Courier"/>
              </a:rPr>
              <a:t>=</a:t>
            </a:r>
            <a:r>
              <a:rPr>
                <a:latin typeface="Courier"/>
              </a:rPr>
              <a:t> </a:t>
            </a:r>
            <a:r>
              <a:rPr>
                <a:solidFill>
                  <a:srgbClr val="008000"/>
                </a:solidFill>
                <a:latin typeface="Courier"/>
              </a:rPr>
              <a:t>divmod</a:t>
            </a:r>
            <a:r>
              <a:rPr>
                <a:latin typeface="Courier"/>
              </a:rPr>
              <a:t>(n, base)</a:t>
            </a:r>
            <a:br/>
            <a:r>
              <a:rPr>
                <a:latin typeface="Courier"/>
              </a:rPr>
              <a:t>        vdc </a:t>
            </a:r>
            <a:r>
              <a:rPr>
                <a:solidFill>
                  <a:srgbClr val="666666"/>
                </a:solidFill>
                <a:latin typeface="Courier"/>
              </a:rPr>
              <a:t>+=</a:t>
            </a:r>
            <a:r>
              <a:rPr>
                <a:latin typeface="Courier"/>
              </a:rPr>
              <a:t> remainder </a:t>
            </a:r>
            <a:r>
              <a:rPr>
                <a:solidFill>
                  <a:srgbClr val="666666"/>
                </a:solidFill>
                <a:latin typeface="Courier"/>
              </a:rPr>
              <a:t>/</a:t>
            </a:r>
            <a:r>
              <a:rPr>
                <a:latin typeface="Courier"/>
              </a:rPr>
              <a:t> denom</a:t>
            </a:r>
            <a:br/>
            <a:r>
              <a:rPr>
                <a:latin typeface="Courier"/>
              </a:rPr>
              <a:t>    </a:t>
            </a:r>
            <a:r>
              <a:rPr b="1">
                <a:solidFill>
                  <a:srgbClr val="007020"/>
                </a:solidFill>
                <a:latin typeface="Courier"/>
              </a:rPr>
              <a:t>return</a:t>
            </a:r>
            <a:r>
              <a:rPr>
                <a:latin typeface="Courier"/>
              </a:rPr>
              <a:t> vdc</a:t>
            </a:r>
            <a:br/>
            <a:br/>
            <a:r>
              <a:rPr b="1">
                <a:solidFill>
                  <a:srgbClr val="007020"/>
                </a:solidFill>
                <a:latin typeface="Courier"/>
              </a:rPr>
              <a:t>def</a:t>
            </a:r>
            <a:r>
              <a:rPr>
                <a:latin typeface="Courier"/>
              </a:rPr>
              <a:t> vdc(n, base</a:t>
            </a:r>
            <a:r>
              <a:rPr>
                <a:solidFill>
                  <a:srgbClr val="666666"/>
                </a:solidFill>
                <a:latin typeface="Courier"/>
              </a:rPr>
              <a:t>=</a:t>
            </a:r>
            <a:r>
              <a:rPr>
                <a:solidFill>
                  <a:srgbClr val="40A070"/>
                </a:solidFill>
                <a:latin typeface="Courier"/>
              </a:rPr>
              <a:t>2</a:t>
            </a:r>
            <a:r>
              <a:rPr>
                <a:latin typeface="Courier"/>
              </a:rPr>
              <a:t>):</a:t>
            </a:r>
            <a:br/>
            <a:r>
              <a:rPr>
                <a:latin typeface="Courier"/>
              </a:rPr>
              <a:t>    </a:t>
            </a:r>
            <a:r>
              <a:rPr i="1">
                <a:solidFill>
                  <a:srgbClr val="60A0B0"/>
                </a:solidFill>
                <a:latin typeface="Courier"/>
              </a:rPr>
              <a:t>'''</a:t>
            </a:r>
            <a:br/>
            <a:r>
              <a:rPr i="1">
                <a:solidFill>
                  <a:srgbClr val="60A0B0"/>
                </a:solidFill>
                <a:latin typeface="Courier"/>
              </a:rPr>
              <a:t>    n - number of vectors</a:t>
            </a:r>
            <a:br/>
            <a:r>
              <a:rPr i="1">
                <a:solidFill>
                  <a:srgbClr val="60A0B0"/>
                </a:solidFill>
                <a:latin typeface="Courier"/>
              </a:rPr>
              <a:t>    base - seeds</a:t>
            </a:r>
            <a:br/>
            <a:r>
              <a:rPr i="1">
                <a:solidFill>
                  <a:srgbClr val="60A0B0"/>
                </a:solidFill>
                <a:latin typeface="Courier"/>
              </a:rPr>
              <a:t>    '''</a:t>
            </a:r>
            <a:br/>
            <a:r>
              <a:rPr>
                <a:latin typeface="Courier"/>
              </a:rPr>
              <a:t>    </a:t>
            </a:r>
            <a:r>
              <a:rPr b="1">
                <a:solidFill>
                  <a:srgbClr val="007020"/>
                </a:solidFill>
                <a:latin typeface="Courier"/>
              </a:rPr>
              <a:t>for</a:t>
            </a:r>
            <a:r>
              <a:rPr>
                <a:latin typeface="Courier"/>
              </a:rPr>
              <a:t> i </a:t>
            </a:r>
            <a:r>
              <a:rPr b="1">
                <a:solidFill>
                  <a:srgbClr val="007020"/>
                </a:solidFill>
                <a:latin typeface="Courier"/>
              </a:rPr>
              <a:t>in</a:t>
            </a:r>
            <a:r>
              <a:rPr>
                <a:latin typeface="Courier"/>
              </a:rPr>
              <a:t> </a:t>
            </a:r>
            <a:r>
              <a:rPr>
                <a:solidFill>
                  <a:srgbClr val="008000"/>
                </a:solidFill>
                <a:latin typeface="Courier"/>
              </a:rPr>
              <a:t>range</a:t>
            </a:r>
            <a:r>
              <a:rPr>
                <a:latin typeface="Courier"/>
              </a:rPr>
              <a:t>(n):</a:t>
            </a:r>
            <a:br/>
            <a:r>
              <a:rPr>
                <a:latin typeface="Courier"/>
              </a:rPr>
              <a:t>        </a:t>
            </a:r>
            <a:r>
              <a:rPr b="1">
                <a:solidFill>
                  <a:srgbClr val="007020"/>
                </a:solidFill>
                <a:latin typeface="Courier"/>
              </a:rPr>
              <a:t>yield</a:t>
            </a:r>
            <a:r>
              <a:rPr>
                <a:latin typeface="Courier"/>
              </a:rPr>
              <a:t> vdc_basic(i, base)</a:t>
            </a:r>
          </a:p>
        </p:txBody>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49</Words>
  <Application>Microsoft Macintosh PowerPoint</Application>
  <PresentationFormat>On-screen Show (16:9)</PresentationFormat>
  <Paragraphs>15</Paragraphs>
  <Slides>4</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Office Theme</vt:lpstr>
      <vt:lpstr>Presentation Title</vt:lpstr>
      <vt:lpstr>Slide Title</vt:lpstr>
      <vt:lpstr>Section header</vt:lpstr>
      <vt:lpstr>Slide Title for Two-Content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Sampling with Halton Points on n-Sphere</dc:title>
  <dc:creator>Wai-Shing Luk</dc:creator>
  <cp:keywords/>
  <dcterms:created xsi:type="dcterms:W3CDTF">2023-09-28T11:54:08Z</dcterms:created>
  <dcterms:modified xsi:type="dcterms:W3CDTF">2023-09-28T11:54:08Z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oEqnLabels">
    <vt:lpwstr>False</vt:lpwstr>
  </property>
  <property fmtid="{D5CDD505-2E9C-101B-9397-08002B2CF9AE}" pid="3" name="autoSectionLabels">
    <vt:lpwstr>True</vt:lpwstr>
  </property>
  <property fmtid="{D5CDD505-2E9C-101B-9397-08002B2CF9AE}" pid="4" name="bibliography">
    <vt:lpwstr/>
  </property>
  <property fmtid="{D5CDD505-2E9C-101B-9397-08002B2CF9AE}" pid="5" name="ccsDelim">
    <vt:lpwstr>, </vt:lpwstr>
  </property>
  <property fmtid="{D5CDD505-2E9C-101B-9397-08002B2CF9AE}" pid="6" name="ccsLabelSep">
    <vt:lpwstr> — </vt:lpwstr>
  </property>
  <property fmtid="{D5CDD505-2E9C-101B-9397-08002B2CF9AE}" pid="7" name="ccsTemplate">
    <vt:lpwstr>iccsLabelSept</vt:lpwstr>
  </property>
  <property fmtid="{D5CDD505-2E9C-101B-9397-08002B2CF9AE}" pid="8" name="chapDelim">
    <vt:lpwstr>.</vt:lpwstr>
  </property>
  <property fmtid="{D5CDD505-2E9C-101B-9397-08002B2CF9AE}" pid="9" name="chapters">
    <vt:lpwstr>False</vt:lpwstr>
  </property>
  <property fmtid="{D5CDD505-2E9C-101B-9397-08002B2CF9AE}" pid="10" name="chaptersDepth">
    <vt:lpwstr>1</vt:lpwstr>
  </property>
  <property fmtid="{D5CDD505-2E9C-101B-9397-08002B2CF9AE}" pid="11" name="codeBlockCaptions">
    <vt:lpwstr>True</vt:lpwstr>
  </property>
  <property fmtid="{D5CDD505-2E9C-101B-9397-08002B2CF9AE}" pid="12" name="colorlinks">
    <vt:lpwstr>True</vt:lpwstr>
  </property>
  <property fmtid="{D5CDD505-2E9C-101B-9397-08002B2CF9AE}" pid="13" name="cref">
    <vt:lpwstr>True</vt:lpwstr>
  </property>
  <property fmtid="{D5CDD505-2E9C-101B-9397-08002B2CF9AE}" pid="14" name="crossrefYaml">
    <vt:lpwstr>pandoc-crossref.yaml</vt:lpwstr>
  </property>
  <property fmtid="{D5CDD505-2E9C-101B-9397-08002B2CF9AE}" pid="15" name="date">
    <vt:lpwstr/>
  </property>
  <property fmtid="{D5CDD505-2E9C-101B-9397-08002B2CF9AE}" pid="16" name="eqLabels">
    <vt:lpwstr>arabic</vt:lpwstr>
  </property>
  <property fmtid="{D5CDD505-2E9C-101B-9397-08002B2CF9AE}" pid="17" name="eqnBlockInlineMath">
    <vt:lpwstr>False</vt:lpwstr>
  </property>
  <property fmtid="{D5CDD505-2E9C-101B-9397-08002B2CF9AE}" pid="18" name="eqnBlockTemplate">
    <vt:lpwstr>ti</vt:lpwstr>
  </property>
  <property fmtid="{D5CDD505-2E9C-101B-9397-08002B2CF9AE}" pid="19" name="eqnIndexTemplate">
    <vt:lpwstr>(i)</vt:lpwstr>
  </property>
  <property fmtid="{D5CDD505-2E9C-101B-9397-08002B2CF9AE}" pid="20" name="eqnInlineTemplate">
    <vt:lpwstr>eequationNumberTeX{i}</vt:lpwstr>
  </property>
  <property fmtid="{D5CDD505-2E9C-101B-9397-08002B2CF9AE}" pid="21" name="eqnPrefix">
    <vt:lpwstr/>
  </property>
  <property fmtid="{D5CDD505-2E9C-101B-9397-08002B2CF9AE}" pid="22" name="eqnPrefixTemplate">
    <vt:lpwstr>p i</vt:lpwstr>
  </property>
  <property fmtid="{D5CDD505-2E9C-101B-9397-08002B2CF9AE}" pid="23" name="equationNumberTeX">
    <vt:lpwstr>\qquad</vt:lpwstr>
  </property>
  <property fmtid="{D5CDD505-2E9C-101B-9397-08002B2CF9AE}" pid="24" name="figLabels">
    <vt:lpwstr>arabic</vt:lpwstr>
  </property>
  <property fmtid="{D5CDD505-2E9C-101B-9397-08002B2CF9AE}" pid="25" name="figPrefix">
    <vt:lpwstr/>
  </property>
  <property fmtid="{D5CDD505-2E9C-101B-9397-08002B2CF9AE}" pid="26" name="figPrefixTemplate">
    <vt:lpwstr>p i</vt:lpwstr>
  </property>
  <property fmtid="{D5CDD505-2E9C-101B-9397-08002B2CF9AE}" pid="27" name="figureTemplate">
    <vt:lpwstr>t</vt:lpwstr>
  </property>
  <property fmtid="{D5CDD505-2E9C-101B-9397-08002B2CF9AE}" pid="28" name="figureTitle">
    <vt:lpwstr>Figure</vt:lpwstr>
  </property>
  <property fmtid="{D5CDD505-2E9C-101B-9397-08002B2CF9AE}" pid="29" name="fontsize">
    <vt:lpwstr>10pt</vt:lpwstr>
  </property>
  <property fmtid="{D5CDD505-2E9C-101B-9397-08002B2CF9AE}" pid="30" name="header-includes">
    <vt:lpwstr/>
  </property>
  <property fmtid="{D5CDD505-2E9C-101B-9397-08002B2CF9AE}" pid="31" name="institute">
    <vt:lpwstr>Fudan University</vt:lpwstr>
  </property>
  <property fmtid="{D5CDD505-2E9C-101B-9397-08002B2CF9AE}" pid="32" name="lastDelim">
    <vt:lpwstr>, </vt:lpwstr>
  </property>
  <property fmtid="{D5CDD505-2E9C-101B-9397-08002B2CF9AE}" pid="33" name="link-citations">
    <vt:lpwstr>True</vt:lpwstr>
  </property>
  <property fmtid="{D5CDD505-2E9C-101B-9397-08002B2CF9AE}" pid="34" name="linkReferences">
    <vt:lpwstr>False</vt:lpwstr>
  </property>
  <property fmtid="{D5CDD505-2E9C-101B-9397-08002B2CF9AE}" pid="35" name="listItemTitleDelim">
    <vt:lpwstr>.</vt:lpwstr>
  </property>
  <property fmtid="{D5CDD505-2E9C-101B-9397-08002B2CF9AE}" pid="36" name="listingTemplate">
    <vt:lpwstr>listingTitle ititleDelim t</vt:lpwstr>
  </property>
  <property fmtid="{D5CDD505-2E9C-101B-9397-08002B2CF9AE}" pid="37" name="listingTitle">
    <vt:lpwstr>Listing</vt:lpwstr>
  </property>
  <property fmtid="{D5CDD505-2E9C-101B-9397-08002B2CF9AE}" pid="38" name="listings">
    <vt:lpwstr>False</vt:lpwstr>
  </property>
  <property fmtid="{D5CDD505-2E9C-101B-9397-08002B2CF9AE}" pid="39" name="lofItemTemplate">
    <vt:lpwstr>lofItemTitleilistItemTitleDelim t </vt:lpwstr>
  </property>
  <property fmtid="{D5CDD505-2E9C-101B-9397-08002B2CF9AE}" pid="40" name="lofItemTitle">
    <vt:lpwstr/>
  </property>
  <property fmtid="{D5CDD505-2E9C-101B-9397-08002B2CF9AE}" pid="41" name="lofTitle">
    <vt:lpwstr>## List of Figures</vt:lpwstr>
  </property>
  <property fmtid="{D5CDD505-2E9C-101B-9397-08002B2CF9AE}" pid="42" name="lolItemTemplate">
    <vt:lpwstr>lolItemTitleilistItemTitleDelim t </vt:lpwstr>
  </property>
  <property fmtid="{D5CDD505-2E9C-101B-9397-08002B2CF9AE}" pid="43" name="lolItemTitle">
    <vt:lpwstr/>
  </property>
  <property fmtid="{D5CDD505-2E9C-101B-9397-08002B2CF9AE}" pid="44" name="lolTitle">
    <vt:lpwstr>List of Listings</vt:lpwstr>
  </property>
  <property fmtid="{D5CDD505-2E9C-101B-9397-08002B2CF9AE}" pid="45" name="lotItemTemplate">
    <vt:lpwstr>lotItemTitleilistItemTitleDelim t </vt:lpwstr>
  </property>
  <property fmtid="{D5CDD505-2E9C-101B-9397-08002B2CF9AE}" pid="46" name="lotItemTitle">
    <vt:lpwstr/>
  </property>
  <property fmtid="{D5CDD505-2E9C-101B-9397-08002B2CF9AE}" pid="47" name="lotTitle">
    <vt:lpwstr>## List of Tables</vt:lpwstr>
  </property>
  <property fmtid="{D5CDD505-2E9C-101B-9397-08002B2CF9AE}" pid="48" name="lstLabels">
    <vt:lpwstr>arabic</vt:lpwstr>
  </property>
  <property fmtid="{D5CDD505-2E9C-101B-9397-08002B2CF9AE}" pid="49" name="lstPrefix">
    <vt:lpwstr/>
  </property>
  <property fmtid="{D5CDD505-2E9C-101B-9397-08002B2CF9AE}" pid="50" name="lstPrefixTemplate">
    <vt:lpwstr>p i</vt:lpwstr>
  </property>
  <property fmtid="{D5CDD505-2E9C-101B-9397-08002B2CF9AE}" pid="51" name="nameInLink">
    <vt:lpwstr>False</vt:lpwstr>
  </property>
  <property fmtid="{D5CDD505-2E9C-101B-9397-08002B2CF9AE}" pid="52" name="numberSections">
    <vt:lpwstr>False</vt:lpwstr>
  </property>
  <property fmtid="{D5CDD505-2E9C-101B-9397-08002B2CF9AE}" pid="53" name="pairDelim">
    <vt:lpwstr>, </vt:lpwstr>
  </property>
  <property fmtid="{D5CDD505-2E9C-101B-9397-08002B2CF9AE}" pid="54" name="rangeDelim">
    <vt:lpwstr>-</vt:lpwstr>
  </property>
  <property fmtid="{D5CDD505-2E9C-101B-9397-08002B2CF9AE}" pid="55" name="refDelim">
    <vt:lpwstr>, </vt:lpwstr>
  </property>
  <property fmtid="{D5CDD505-2E9C-101B-9397-08002B2CF9AE}" pid="56" name="refIndexTemplate">
    <vt:lpwstr>isuf</vt:lpwstr>
  </property>
  <property fmtid="{D5CDD505-2E9C-101B-9397-08002B2CF9AE}" pid="57" name="secHeaderDelim">
    <vt:lpwstr> </vt:lpwstr>
  </property>
  <property fmtid="{D5CDD505-2E9C-101B-9397-08002B2CF9AE}" pid="58" name="secHeaderTemplate">
    <vt:lpwstr>isecHeaderDelim[n]t</vt:lpwstr>
  </property>
  <property fmtid="{D5CDD505-2E9C-101B-9397-08002B2CF9AE}" pid="59" name="secLabels">
    <vt:lpwstr>arabic</vt:lpwstr>
  </property>
  <property fmtid="{D5CDD505-2E9C-101B-9397-08002B2CF9AE}" pid="60" name="secPrefix">
    <vt:lpwstr/>
  </property>
  <property fmtid="{D5CDD505-2E9C-101B-9397-08002B2CF9AE}" pid="61" name="secPrefixTemplate">
    <vt:lpwstr>p i</vt:lpwstr>
  </property>
  <property fmtid="{D5CDD505-2E9C-101B-9397-08002B2CF9AE}" pid="62" name="sectionsDepth">
    <vt:lpwstr>0</vt:lpwstr>
  </property>
  <property fmtid="{D5CDD505-2E9C-101B-9397-08002B2CF9AE}" pid="63" name="subfigGrid">
    <vt:lpwstr>False</vt:lpwstr>
  </property>
  <property fmtid="{D5CDD505-2E9C-101B-9397-08002B2CF9AE}" pid="64" name="subfigLabels">
    <vt:lpwstr>alpha a</vt:lpwstr>
  </property>
  <property fmtid="{D5CDD505-2E9C-101B-9397-08002B2CF9AE}" pid="65" name="subfigureChildTemplate">
    <vt:lpwstr>i</vt:lpwstr>
  </property>
  <property fmtid="{D5CDD505-2E9C-101B-9397-08002B2CF9AE}" pid="66" name="subfigureRefIndexTemplate">
    <vt:lpwstr>isuf (s)</vt:lpwstr>
  </property>
  <property fmtid="{D5CDD505-2E9C-101B-9397-08002B2CF9AE}" pid="67" name="subfigureTemplate">
    <vt:lpwstr>figureTitle ititleDelim t. ccs</vt:lpwstr>
  </property>
  <property fmtid="{D5CDD505-2E9C-101B-9397-08002B2CF9AE}" pid="68" name="tableEqns">
    <vt:lpwstr>False</vt:lpwstr>
  </property>
  <property fmtid="{D5CDD505-2E9C-101B-9397-08002B2CF9AE}" pid="69" name="tableTemplate">
    <vt:lpwstr>t</vt:lpwstr>
  </property>
  <property fmtid="{D5CDD505-2E9C-101B-9397-08002B2CF9AE}" pid="70" name="tableTitle">
    <vt:lpwstr>Table</vt:lpwstr>
  </property>
  <property fmtid="{D5CDD505-2E9C-101B-9397-08002B2CF9AE}" pid="71" name="tblLabels">
    <vt:lpwstr>arabic</vt:lpwstr>
  </property>
  <property fmtid="{D5CDD505-2E9C-101B-9397-08002B2CF9AE}" pid="72" name="tblPrefix">
    <vt:lpwstr/>
  </property>
  <property fmtid="{D5CDD505-2E9C-101B-9397-08002B2CF9AE}" pid="73" name="tblPrefixTemplate">
    <vt:lpwstr>p i</vt:lpwstr>
  </property>
  <property fmtid="{D5CDD505-2E9C-101B-9397-08002B2CF9AE}" pid="74" name="titleDelim">
    <vt:lpwstr>:</vt:lpwstr>
  </property>
</Properties>
</file>