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28600"/>
            <a:ext cx="7315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1F2937"/>
                </a:solidFill>
                <a:latin typeface="微软雅黑"/>
              </a:defRPr>
            </a:pPr>
            <a:r>
              <a:t>YouQu 有趣 — Linux 桌面自动化测试框架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601200" y="228600"/>
            <a:ext cx="1005840" cy="32004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601200" y="228600"/>
            <a:ext cx="1005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2563EB"/>
                </a:solidFill>
                <a:latin typeface="微软雅黑"/>
              </a:defRPr>
            </a:pPr>
            <a:r>
              <a:t>v2.17.2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59436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6B7280"/>
                </a:solidFill>
                <a:latin typeface="微软雅黑"/>
              </a:defRPr>
            </a:pPr>
            <a:r>
              <a:t>Progress Report  ·  项目进展汇报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914400"/>
            <a:ext cx="1124712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457200" y="1051560"/>
            <a:ext cx="292608" cy="292608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1051560"/>
            <a:ext cx="292608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微软雅黑"/>
              </a:defRPr>
            </a:pPr>
            <a:r>
              <a:t>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105156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F2937"/>
                </a:solidFill>
                <a:latin typeface="微软雅黑"/>
              </a:defRPr>
            </a:pPr>
            <a:r>
              <a:t>框架概览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" y="1417320"/>
            <a:ext cx="1417320" cy="5029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435608"/>
            <a:ext cx="13258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2563EB"/>
                </a:solidFill>
                <a:latin typeface="微软雅黑"/>
              </a:defRPr>
            </a:pPr>
            <a:r>
              <a:t>桌面 UI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664208"/>
            <a:ext cx="1325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AT-SPI + Dogtail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011680" y="1417320"/>
            <a:ext cx="1417320" cy="5029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057400" y="1435608"/>
            <a:ext cx="13258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2563EB"/>
                </a:solidFill>
                <a:latin typeface="微软雅黑"/>
              </a:defRPr>
            </a:pPr>
            <a:r>
              <a:t>Web UI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57400" y="1664208"/>
            <a:ext cx="1325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Playwright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66160" y="1417320"/>
            <a:ext cx="1417320" cy="5029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611880" y="1435608"/>
            <a:ext cx="13258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2563EB"/>
                </a:solidFill>
                <a:latin typeface="微软雅黑"/>
              </a:defRPr>
            </a:pPr>
            <a:r>
              <a:t>DBus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11880" y="1664208"/>
            <a:ext cx="1325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native binding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120640" y="1417320"/>
            <a:ext cx="1417320" cy="5029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166360" y="1435608"/>
            <a:ext cx="13258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2563EB"/>
                </a:solidFill>
                <a:latin typeface="微软雅黑"/>
              </a:defRPr>
            </a:pPr>
            <a:r>
              <a:t>CLI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6360" y="1664208"/>
            <a:ext cx="1325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命令执行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675120" y="1417320"/>
            <a:ext cx="1417320" cy="5029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720840" y="1435608"/>
            <a:ext cx="13258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2563EB"/>
                </a:solidFill>
                <a:latin typeface="微软雅黑"/>
              </a:defRPr>
            </a:pPr>
            <a:r>
              <a:t>HTTP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20840" y="1664208"/>
            <a:ext cx="1325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请求断言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20116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🔄  X11 + Wayland 双协议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91840" y="20116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📋  CSV 标签管理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0" y="20116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📊  PMS 平台集成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61120" y="20116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🌍  远程分布式执行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229600" y="1051560"/>
            <a:ext cx="292608" cy="292608"/>
          </a:xfrm>
          <a:prstGeom prst="round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229600" y="1051560"/>
            <a:ext cx="292608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微软雅黑"/>
              </a:defRPr>
            </a:pPr>
            <a:r>
              <a:t>🏗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595360" y="105156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F2937"/>
                </a:solidFill>
                <a:latin typeface="微软雅黑"/>
              </a:defRPr>
            </a:pPr>
            <a:r>
              <a:t>核心架构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229600" y="1417320"/>
            <a:ext cx="3474720" cy="27432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275320" y="1435608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2563EB"/>
                </a:solidFill>
                <a:latin typeface="微软雅黑"/>
              </a:defRPr>
            </a:pPr>
            <a:r>
              <a:t>CLI / MCP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418320" y="1435608"/>
            <a:ext cx="219456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youqu run · youqu mcp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229600" y="1728216"/>
            <a:ext cx="3474720" cy="27432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275320" y="1746504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00B4D8"/>
                </a:solidFill>
                <a:latin typeface="微软雅黑"/>
              </a:defRPr>
            </a:pPr>
            <a:r>
              <a:t>Test Engine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418320" y="1746504"/>
            <a:ext cx="219456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pytest · YAML Test · Web Spec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229600" y="2039112"/>
            <a:ext cx="3474720" cy="27432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7C3AE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275320" y="205740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7C3AED"/>
                </a:solidFill>
                <a:latin typeface="微软雅黑"/>
              </a:defRPr>
            </a:pPr>
            <a:r>
              <a:t>Automation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418320" y="2057400"/>
            <a:ext cx="219456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AT-SPI · Dogtail · ButtonCenter · VLM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229600" y="2350008"/>
            <a:ext cx="3474720" cy="27432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275320" y="2368296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F59E0B"/>
                </a:solidFill>
                <a:latin typeface="微软雅黑"/>
              </a:defRPr>
            </a:pPr>
            <a:r>
              <a:t>Input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418320" y="2368296"/>
            <a:ext cx="219456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MouseKey · OCR · Image · DBus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229600" y="2660903"/>
            <a:ext cx="3474720" cy="274320"/>
          </a:xfrm>
          <a:prstGeom prst="roundRect">
            <a:avLst/>
          </a:prstGeom>
          <a:solidFill>
            <a:srgbClr val="ECFDF2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275320" y="2679191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0B981"/>
                </a:solidFill>
                <a:latin typeface="微软雅黑"/>
              </a:defRPr>
            </a:pPr>
            <a:r>
              <a:t>Protocol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418320" y="2679191"/>
            <a:ext cx="219456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X11 (xdotool) · Wayland (ydotool)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57200" y="2377440"/>
            <a:ext cx="292608" cy="292608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457200" y="2377440"/>
            <a:ext cx="292608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微软雅黑"/>
              </a:defRPr>
            </a:pPr>
            <a:r>
              <a:t>⭐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22960" y="237744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F2937"/>
                </a:solidFill>
                <a:latin typeface="微软雅黑"/>
              </a:defRPr>
            </a:pPr>
            <a:r>
              <a:t>新增成果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457200" y="2743200"/>
            <a:ext cx="5303520" cy="1920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457200" y="2743200"/>
            <a:ext cx="54864" cy="192024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40080" y="278892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563EB"/>
                </a:solidFill>
                <a:latin typeface="微软雅黑"/>
              </a:defRPr>
            </a:pPr>
            <a:r>
              <a:t>YAML 用例生成与运行技能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40080" y="3324098"/>
            <a:ext cx="2377440" cy="20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F2937"/>
                </a:solidFill>
                <a:latin typeface="微软雅黑"/>
              </a:defRPr>
            </a:pPr>
            <a:r>
              <a:t>✦  自然语言 → 可执行用例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40080" y="3538728"/>
            <a:ext cx="2377440" cy="20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F2937"/>
                </a:solidFill>
                <a:latin typeface="微软雅黑"/>
              </a:defRPr>
            </a:pPr>
            <a:r>
              <a:t>✦  零代码测试创作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0080" y="3108960"/>
            <a:ext cx="237744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F2937"/>
                </a:solidFill>
                <a:latin typeface="微软雅黑"/>
              </a:defRPr>
            </a:pPr>
            <a:r>
              <a:t>✦  YAML 驱动测试用例编写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108960" y="3108960"/>
            <a:ext cx="237744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F2937"/>
                </a:solidFill>
                <a:latin typeface="微软雅黑"/>
              </a:defRPr>
            </a:pPr>
            <a:r>
              <a:t>✦  批量执行 + 进度跟踪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108960" y="3337560"/>
            <a:ext cx="237744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F2937"/>
                </a:solidFill>
                <a:latin typeface="微软雅黑"/>
              </a:defRPr>
            </a:pPr>
            <a:r>
              <a:t>✦  索引管理 (app/module/tag)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108960" y="3566160"/>
            <a:ext cx="237744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1F2937"/>
                </a:solidFill>
                <a:latin typeface="微软雅黑"/>
              </a:defRPr>
            </a:pPr>
            <a:r>
              <a:t>✦  MCP 集成 (yaml_run_batch)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457200" y="4754880"/>
            <a:ext cx="5303520" cy="1920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Rectangle 63"/>
          <p:cNvSpPr/>
          <p:nvPr/>
        </p:nvSpPr>
        <p:spPr>
          <a:xfrm>
            <a:off x="457200" y="4754880"/>
            <a:ext cx="54864" cy="192024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40080" y="480060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0B981"/>
                </a:solidFill>
                <a:latin typeface="微软雅黑"/>
              </a:defRPr>
            </a:pPr>
            <a:r>
              <a:t>Multica 自动化运行集成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40080" y="5120640"/>
            <a:ext cx="1097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0B981"/>
                </a:solidFill>
                <a:latin typeface="微软雅黑"/>
              </a:defRPr>
            </a:pPr>
            <a:r>
              <a:t>7+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371600" y="5166360"/>
            <a:ext cx="1097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F2937"/>
                </a:solidFill>
                <a:latin typeface="微软雅黑"/>
              </a:defRPr>
            </a:pPr>
            <a:r>
              <a:t>天持续运行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646045" y="5120640"/>
            <a:ext cx="83121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7C3AED"/>
                </a:solidFill>
                <a:latin typeface="微软雅黑"/>
              </a:defRPr>
            </a:pPr>
            <a:r>
              <a:t>240K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383280" y="516636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输入 tokens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646045" y="5440680"/>
            <a:ext cx="731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B4D8"/>
                </a:solidFill>
                <a:latin typeface="微软雅黑"/>
              </a:defRPr>
            </a:pPr>
            <a:r>
              <a:t>5K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383280" y="553212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输出 tokens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40080" y="5943600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效率比 48:1  ·  自动化测试执行与结果回填  ·  多批次并行  ·  实时进度报告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229600" y="2377440"/>
            <a:ext cx="292608" cy="292608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8229600" y="2377440"/>
            <a:ext cx="292608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微软雅黑"/>
              </a:defRPr>
            </a:pPr>
            <a:r>
              <a:t>🤖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595360" y="237744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F2937"/>
                </a:solidFill>
                <a:latin typeface="微软雅黑"/>
              </a:defRPr>
            </a:pPr>
            <a:r>
              <a:t>AI 集成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8229600" y="2743200"/>
            <a:ext cx="3474720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7C3AE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Rectangle 76"/>
          <p:cNvSpPr/>
          <p:nvPr/>
        </p:nvSpPr>
        <p:spPr>
          <a:xfrm>
            <a:off x="8229600" y="2743200"/>
            <a:ext cx="54864" cy="141732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8366760" y="278892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7C3AED"/>
                </a:solidFill>
                <a:latin typeface="微软雅黑"/>
              </a:defRPr>
            </a:pPr>
            <a:r>
              <a:t>VLM 视觉语言模型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366760" y="3063240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F2937"/>
                </a:solidFill>
                <a:latin typeface="微软雅黑"/>
              </a:defRPr>
            </a:pPr>
            <a:r>
              <a:t>✦  模型: Qwen2.5-VL-7B-Instruct (OpenAI兼容API)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366760" y="3264408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F2937"/>
                </a:solidFill>
                <a:latin typeface="微软雅黑"/>
              </a:defRPr>
            </a:pPr>
            <a:r>
              <a:t>✦  VLMExecutor: 自然语言 → 点击定位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366760" y="3465576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F2937"/>
                </a:solidFill>
                <a:latin typeface="微软雅黑"/>
              </a:defRPr>
            </a:pPr>
            <a:r>
              <a:t>✦  VLMAgent: 自主观察-行动循环代理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8229600" y="4251960"/>
            <a:ext cx="3474720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4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Rectangle 82"/>
          <p:cNvSpPr/>
          <p:nvPr/>
        </p:nvSpPr>
        <p:spPr>
          <a:xfrm>
            <a:off x="8229600" y="4251960"/>
            <a:ext cx="54864" cy="1417320"/>
          </a:xfrm>
          <a:prstGeom prst="rect">
            <a:avLst/>
          </a:prstGeom>
          <a:solidFill>
            <a:srgbClr val="00B4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8366760" y="42976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4D8"/>
                </a:solidFill>
                <a:latin typeface="微软雅黑"/>
              </a:defRPr>
            </a:pPr>
            <a:r>
              <a:t>MCP Server (~70 tools)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366760" y="4572000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F2937"/>
                </a:solidFill>
                <a:latin typeface="微软雅黑"/>
              </a:defRPr>
            </a:pPr>
            <a:r>
              <a:t>✦  AT-SPI(5) · 鼠标键盘(9) · 窗口(5) · 断言(6)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366760" y="4773168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F2937"/>
                </a:solidFill>
                <a:latin typeface="微软雅黑"/>
              </a:defRPr>
            </a:pPr>
            <a:r>
              <a:t>✦  系统(4) · DBus(1) · VLM(3) · YAML(4)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366760" y="4974336"/>
            <a:ext cx="3200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F2937"/>
                </a:solidFill>
                <a:latin typeface="微软雅黑"/>
              </a:defRPr>
            </a:pPr>
            <a:r>
              <a:t>✦  传输: stdio / SSE / HTTP  · 安全: 危险操作拦截</a:t>
            </a:r>
          </a:p>
        </p:txBody>
      </p:sp>
      <p:sp>
        <p:nvSpPr>
          <p:cNvPr id="88" name="Rectangle 87"/>
          <p:cNvSpPr/>
          <p:nvPr/>
        </p:nvSpPr>
        <p:spPr>
          <a:xfrm>
            <a:off x="457200" y="6720840"/>
            <a:ext cx="1124712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Rounded Rectangle 88"/>
          <p:cNvSpPr/>
          <p:nvPr/>
        </p:nvSpPr>
        <p:spPr>
          <a:xfrm>
            <a:off x="457200" y="6766560"/>
            <a:ext cx="3657600" cy="32004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548640" y="6784848"/>
            <a:ext cx="11887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2563EB"/>
                </a:solidFill>
                <a:latin typeface="微软雅黑"/>
              </a:defRPr>
            </a:pPr>
            <a:r>
              <a:t>自愈元素定位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737360" y="6784848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AT-SPI 树变化时 LLM 推断替代策略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4251960" y="6766560"/>
            <a:ext cx="3657600" cy="320040"/>
          </a:xfrm>
          <a:prstGeom prst="roundRect">
            <a:avLst/>
          </a:prstGeom>
          <a:solidFill>
            <a:srgbClr val="ECFD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4343400" y="6784848"/>
            <a:ext cx="11887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0B981"/>
                </a:solidFill>
                <a:latin typeface="微软雅黑"/>
              </a:defRPr>
            </a:pPr>
            <a:r>
              <a:t>AI 用例生成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532120" y="6784848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从 PMS 需求/PR 变更自动生成测试用例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8046720" y="6766560"/>
            <a:ext cx="3657600" cy="320040"/>
          </a:xfrm>
          <a:prstGeom prst="roundRect">
            <a:avLst/>
          </a:prstGeom>
          <a:solidFill>
            <a:srgbClr val="F5F3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TextBox 95"/>
          <p:cNvSpPr txBox="1"/>
          <p:nvPr/>
        </p:nvSpPr>
        <p:spPr>
          <a:xfrm>
            <a:off x="8138160" y="6784848"/>
            <a:ext cx="11887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7C3AED"/>
                </a:solidFill>
                <a:latin typeface="微软雅黑"/>
              </a:defRPr>
            </a:pPr>
            <a:r>
              <a:t>VLM 增强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9326880" y="6784848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失败原因归类 / OCR 语义增强 / 视觉断言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939</Words>
  <Application>WPS 演示</Application>
  <PresentationFormat>On-screen Show (4:3)</PresentationFormat>
  <Paragraphs>128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9" baseType="lpstr">
      <vt:lpstr>Arial</vt:lpstr>
      <vt:lpstr>宋体</vt:lpstr>
      <vt:lpstr>Wingdings</vt:lpstr>
      <vt:lpstr>Arial</vt:lpstr>
      <vt:lpstr>DejaVu Sans</vt:lpstr>
      <vt:lpstr>微软雅黑</vt:lpstr>
      <vt:lpstr>文泉驿微米黑</vt:lpstr>
      <vt:lpstr>Calibri</vt:lpstr>
      <vt:lpstr>宋体</vt:lpstr>
      <vt:lpstr>Noto Serif CJK SC</vt:lpstr>
      <vt:lpstr>Noto Color Emoji</vt:lpstr>
      <vt:lpstr>文泉驿正黑</vt:lpstr>
      <vt:lpstr>微软雅黑</vt:lpstr>
      <vt:lpstr>Arial Unicode MS</vt:lpstr>
      <vt:lpstr>国标宋体-超大字符集扩</vt:lpstr>
      <vt:lpstr>思源黑体 Medium</vt:lpstr>
      <vt:lpstr>Arial Black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zero</cp:lastModifiedBy>
  <cp:revision>4</cp:revision>
  <dcterms:created xsi:type="dcterms:W3CDTF">2026-06-23T05:30:50Z</dcterms:created>
  <dcterms:modified xsi:type="dcterms:W3CDTF">2026-06-23T05:30:50Z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A28DADECEFD6A65764F1396A4FCC7285_42</vt:lpwstr>
  </property>
  <property fmtid="{D5CDD505-2E9C-101B-9397-08002B2CF9AE}" pid="3" name="KSOProductBuildVer">
    <vt:lpwstr>2052-12.1.2.24722</vt:lpwstr>
  </property>
</Properties>
</file>