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</p:sldIdLst>
  <p:sldSz cx="1219136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8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2004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274320" y="13716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900" b="1">
                <a:solidFill>
                  <a:srgbClr val="111827"/>
                </a:solidFill>
                <a:latin typeface="微软雅黑"/>
              </a:defRPr>
            </a:pPr>
            <a:r>
              <a:t>YouQu 有趣 — Linux 桌面自动化测试框架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9144000" y="155448"/>
            <a:ext cx="777240" cy="256032"/>
          </a:xfrm>
          <a:prstGeom prst="roundRect">
            <a:avLst/>
          </a:prstGeom>
          <a:solidFill>
            <a:srgbClr val="EFF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0" y="155448"/>
            <a:ext cx="7772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1">
                <a:solidFill>
                  <a:srgbClr val="2563EB"/>
                </a:solidFill>
                <a:latin typeface="微软雅黑"/>
              </a:defRPr>
            </a:pPr>
            <a:r>
              <a:t>v2.17.2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4320" y="457200"/>
            <a:ext cx="54864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B7280"/>
                </a:solidFill>
                <a:latin typeface="微软雅黑"/>
              </a:defRPr>
            </a:pPr>
            <a:r>
              <a:t>项目进展汇报  ·  re2zero</a:t>
            </a:r>
          </a:p>
        </p:txBody>
      </p:sp>
      <p:sp>
        <p:nvSpPr>
          <p:cNvPr id="7" name="Rectangle 6"/>
          <p:cNvSpPr/>
          <p:nvPr/>
        </p:nvSpPr>
        <p:spPr>
          <a:xfrm>
            <a:off x="274320" y="685800"/>
            <a:ext cx="11612880" cy="5486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274320" y="804672"/>
            <a:ext cx="219456" cy="219456"/>
          </a:xfrm>
          <a:prstGeom prst="ellipse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74320" y="804672"/>
            <a:ext cx="219456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微软雅黑"/>
              </a:defRPr>
            </a:pPr>
            <a:r>
              <a:t>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804672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11827"/>
                </a:solidFill>
                <a:latin typeface="微软雅黑"/>
              </a:defRPr>
            </a:pPr>
            <a:r>
              <a:t>架构 Architecture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74320" y="1097280"/>
            <a:ext cx="4023360" cy="1051560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274320" y="1097280"/>
            <a:ext cx="54864" cy="105156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11480" y="1134110"/>
            <a:ext cx="1646555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2563EB"/>
                </a:solidFill>
                <a:latin typeface="微软雅黑"/>
              </a:defRPr>
            </a:pPr>
            <a:r>
              <a:t>Interface Layer  接口层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11480" y="1371600"/>
            <a:ext cx="621792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11480" y="1371600"/>
            <a:ext cx="621792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2563EB"/>
                </a:solidFill>
                <a:latin typeface="微软雅黑"/>
              </a:defRPr>
            </a:pPr>
            <a:r>
              <a:t>youqu run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097280" y="1371600"/>
            <a:ext cx="621792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097280" y="1371600"/>
            <a:ext cx="621792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2563EB"/>
                </a:solidFill>
                <a:latin typeface="微软雅黑"/>
              </a:defRPr>
            </a:pPr>
            <a:r>
              <a:t>youqu mcp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783080" y="1371600"/>
            <a:ext cx="621792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783080" y="1371600"/>
            <a:ext cx="621792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2563EB"/>
                </a:solidFill>
                <a:latin typeface="微软雅黑"/>
              </a:defRPr>
            </a:pPr>
            <a:r>
              <a:t>youqu make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2468880" y="1371600"/>
            <a:ext cx="621792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2468880" y="1371600"/>
            <a:ext cx="621792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2563EB"/>
                </a:solidFill>
                <a:latin typeface="微软雅黑"/>
              </a:defRPr>
            </a:pPr>
            <a:r>
              <a:t>youqu report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3154680" y="1371600"/>
            <a:ext cx="621792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3154680" y="1371600"/>
            <a:ext cx="621792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2563EB"/>
                </a:solidFill>
                <a:latin typeface="微软雅黑"/>
              </a:defRPr>
            </a:pPr>
            <a:r>
              <a:t>youqu doctor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840480" y="1371600"/>
            <a:ext cx="621792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3840480" y="1371600"/>
            <a:ext cx="621792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2563EB"/>
                </a:solidFill>
                <a:latin typeface="微软雅黑"/>
              </a:defRPr>
            </a:pPr>
            <a:r>
              <a:t>youqu inspect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11480" y="1600200"/>
            <a:ext cx="621792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测试执行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97280" y="1600200"/>
            <a:ext cx="621792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~70 tools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783080" y="1600200"/>
            <a:ext cx="621792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骨架生成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68880" y="1600200"/>
            <a:ext cx="621792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Allure报告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154680" y="1600200"/>
            <a:ext cx="621792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环境诊断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40480" y="1600200"/>
            <a:ext cx="621792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AT-SPI监控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74320" y="2194560"/>
            <a:ext cx="4023360" cy="868680"/>
          </a:xfrm>
          <a:prstGeom prst="roundRect">
            <a:avLst/>
          </a:prstGeom>
          <a:solidFill>
            <a:srgbClr val="ECF9FF"/>
          </a:solidFill>
          <a:ln w="1270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274320" y="2194560"/>
            <a:ext cx="54864" cy="868680"/>
          </a:xfrm>
          <a:prstGeom prst="rect">
            <a:avLst/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411480" y="2231390"/>
            <a:ext cx="169164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06B6D4"/>
                </a:solidFill>
                <a:latin typeface="微软雅黑"/>
              </a:defRPr>
            </a:pPr>
            <a:r>
              <a:t>Test Engine  测试引擎层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411480" y="2468879"/>
            <a:ext cx="68580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411480" y="2468879"/>
            <a:ext cx="6858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06B6D4"/>
                </a:solidFill>
                <a:latin typeface="微软雅黑"/>
              </a:defRPr>
            </a:pPr>
            <a:r>
              <a:t>pytest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1188720" y="2468879"/>
            <a:ext cx="68580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1188720" y="2468879"/>
            <a:ext cx="6858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06B6D4"/>
                </a:solidFill>
                <a:latin typeface="微软雅黑"/>
              </a:defRPr>
            </a:pPr>
            <a:r>
              <a:t>YAML Test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1965960" y="2468879"/>
            <a:ext cx="68580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1965960" y="2468879"/>
            <a:ext cx="6858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06B6D4"/>
                </a:solidFill>
                <a:latin typeface="微软雅黑"/>
              </a:defRPr>
            </a:pPr>
            <a:r>
              <a:t>Web Spec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2743200" y="2468879"/>
            <a:ext cx="68580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2743200" y="2468879"/>
            <a:ext cx="6858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06B6D4"/>
                </a:solidFill>
                <a:latin typeface="微软雅黑"/>
              </a:defRPr>
            </a:pPr>
            <a:r>
              <a:t>CSV标签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11480" y="2697480"/>
            <a:ext cx="68580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测试框架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188720" y="2697480"/>
            <a:ext cx="68580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零代码用例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965960" y="2697480"/>
            <a:ext cx="68580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Web自动化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743200" y="2697480"/>
            <a:ext cx="68580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skip/fixed管理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274320" y="3108960"/>
            <a:ext cx="4023360" cy="868680"/>
          </a:xfrm>
          <a:prstGeom prst="roundRect">
            <a:avLst/>
          </a:prstGeom>
          <a:solidFill>
            <a:srgbClr val="F5F3FF"/>
          </a:solidFill>
          <a:ln w="1270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ectangle 47"/>
          <p:cNvSpPr/>
          <p:nvPr/>
        </p:nvSpPr>
        <p:spPr>
          <a:xfrm>
            <a:off x="274320" y="3108960"/>
            <a:ext cx="54864" cy="868680"/>
          </a:xfrm>
          <a:prstGeom prst="rect">
            <a:avLst/>
          </a:prstGeom>
          <a:solidFill>
            <a:srgbClr val="8B5C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411480" y="3145790"/>
            <a:ext cx="155448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8B5CF6"/>
                </a:solidFill>
                <a:latin typeface="微软雅黑"/>
              </a:defRPr>
            </a:pPr>
            <a:r>
              <a:t>Automation  自动化层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411480" y="3383279"/>
            <a:ext cx="68580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411480" y="3383279"/>
            <a:ext cx="6858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8B5CF6"/>
                </a:solidFill>
                <a:latin typeface="微软雅黑"/>
              </a:defRPr>
            </a:pPr>
            <a:r>
              <a:t>DogtailUtils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188720" y="3383279"/>
            <a:ext cx="68580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1188720" y="3383279"/>
            <a:ext cx="6858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8B5CF6"/>
                </a:solidFill>
                <a:latin typeface="微软雅黑"/>
              </a:defRPr>
            </a:pPr>
            <a:r>
              <a:t>ButtonCenter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1965960" y="3383279"/>
            <a:ext cx="68580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1965960" y="3383279"/>
            <a:ext cx="6858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8B5CF6"/>
                </a:solidFill>
                <a:latin typeface="微软雅黑"/>
              </a:defRPr>
            </a:pPr>
            <a:r>
              <a:t>VLM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2743200" y="3383279"/>
            <a:ext cx="68580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2743200" y="3383279"/>
            <a:ext cx="6858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8B5CF6"/>
                </a:solidFill>
                <a:latin typeface="微软雅黑"/>
              </a:defRPr>
            </a:pPr>
            <a:r>
              <a:t>AssertCommon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11480" y="3611880"/>
            <a:ext cx="68580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AT-SPI定位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188720" y="3611880"/>
            <a:ext cx="68580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坐标定位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965960" y="3611880"/>
            <a:ext cx="68580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视觉语言模型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743200" y="3611880"/>
            <a:ext cx="68580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统一断言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274320" y="4023360"/>
            <a:ext cx="4023360" cy="868680"/>
          </a:xfrm>
          <a:prstGeom prst="roundRect">
            <a:avLst/>
          </a:prstGeom>
          <a:solidFill>
            <a:srgbClr val="FFF7ED"/>
          </a:solidFill>
          <a:ln w="127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Rectangle 62"/>
          <p:cNvSpPr/>
          <p:nvPr/>
        </p:nvSpPr>
        <p:spPr>
          <a:xfrm>
            <a:off x="274320" y="4023360"/>
            <a:ext cx="54864" cy="86868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411480" y="4060190"/>
            <a:ext cx="1372235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F59E0B"/>
                </a:solidFill>
                <a:latin typeface="微软雅黑"/>
              </a:defRPr>
            </a:pPr>
            <a:r>
              <a:t>Input  输入层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411480" y="4297680"/>
            <a:ext cx="68580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TextBox 65"/>
          <p:cNvSpPr txBox="1"/>
          <p:nvPr/>
        </p:nvSpPr>
        <p:spPr>
          <a:xfrm>
            <a:off x="411480" y="4297680"/>
            <a:ext cx="6858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F59E0B"/>
                </a:solidFill>
                <a:latin typeface="微软雅黑"/>
              </a:defRPr>
            </a:pPr>
            <a:r>
              <a:t>MouseKey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1188720" y="4297680"/>
            <a:ext cx="68580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TextBox 67"/>
          <p:cNvSpPr txBox="1"/>
          <p:nvPr/>
        </p:nvSpPr>
        <p:spPr>
          <a:xfrm>
            <a:off x="1188720" y="4297680"/>
            <a:ext cx="6858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F59E0B"/>
                </a:solidFill>
                <a:latin typeface="微软雅黑"/>
              </a:defRPr>
            </a:pPr>
            <a:r>
              <a:t>OCR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1965960" y="4297680"/>
            <a:ext cx="68580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TextBox 69"/>
          <p:cNvSpPr txBox="1"/>
          <p:nvPr/>
        </p:nvSpPr>
        <p:spPr>
          <a:xfrm>
            <a:off x="1965960" y="4297680"/>
            <a:ext cx="6858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F59E0B"/>
                </a:solidFill>
                <a:latin typeface="微软雅黑"/>
              </a:defRPr>
            </a:pPr>
            <a:r>
              <a:t>Image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2743200" y="4297680"/>
            <a:ext cx="68580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TextBox 71"/>
          <p:cNvSpPr txBox="1"/>
          <p:nvPr/>
        </p:nvSpPr>
        <p:spPr>
          <a:xfrm>
            <a:off x="2743200" y="4297680"/>
            <a:ext cx="6858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F59E0B"/>
                </a:solidFill>
                <a:latin typeface="微软雅黑"/>
              </a:defRPr>
            </a:pPr>
            <a:r>
              <a:t>DBus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11480" y="4526280"/>
            <a:ext cx="68580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键鼠操作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188720" y="4526280"/>
            <a:ext cx="68580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PaddleOCR RPC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965960" y="4526280"/>
            <a:ext cx="68580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OpenCV识别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743200" y="4526280"/>
            <a:ext cx="68580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接口测试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274320" y="4937760"/>
            <a:ext cx="4023360" cy="868680"/>
          </a:xfrm>
          <a:prstGeom prst="roundRect">
            <a:avLst/>
          </a:prstGeom>
          <a:solidFill>
            <a:srgbClr val="F0FDF4"/>
          </a:solidFill>
          <a:ln w="1270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Rectangle 77"/>
          <p:cNvSpPr/>
          <p:nvPr/>
        </p:nvSpPr>
        <p:spPr>
          <a:xfrm>
            <a:off x="274320" y="4937760"/>
            <a:ext cx="54864" cy="86868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TextBox 78"/>
          <p:cNvSpPr txBox="1"/>
          <p:nvPr/>
        </p:nvSpPr>
        <p:spPr>
          <a:xfrm>
            <a:off x="411480" y="4974590"/>
            <a:ext cx="1454150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10B981"/>
                </a:solidFill>
                <a:latin typeface="微软雅黑"/>
              </a:defRPr>
            </a:pPr>
            <a:r>
              <a:t>Protocol  协议层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457200" y="5212080"/>
            <a:ext cx="1645920" cy="365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TextBox 80"/>
          <p:cNvSpPr txBox="1"/>
          <p:nvPr/>
        </p:nvSpPr>
        <p:spPr>
          <a:xfrm>
            <a:off x="502920" y="5212080"/>
            <a:ext cx="5486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1">
                <a:solidFill>
                  <a:srgbClr val="10B981"/>
                </a:solidFill>
                <a:latin typeface="微软雅黑"/>
              </a:defRPr>
            </a:pPr>
            <a:r>
              <a:t>X11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02920" y="5394960"/>
            <a:ext cx="155448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xdotool · xwininfo · pyautogui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2286000" y="5212080"/>
            <a:ext cx="1645920" cy="365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TextBox 83"/>
          <p:cNvSpPr txBox="1"/>
          <p:nvPr/>
        </p:nvSpPr>
        <p:spPr>
          <a:xfrm>
            <a:off x="2331720" y="5212080"/>
            <a:ext cx="5486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1">
                <a:solidFill>
                  <a:srgbClr val="10B981"/>
                </a:solidFill>
                <a:latin typeface="微软雅黑"/>
              </a:defRPr>
            </a:pPr>
            <a:r>
              <a:t>Wayland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2331720" y="5394960"/>
            <a:ext cx="155448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600" b="0">
                <a:solidFill>
                  <a:srgbClr val="6B7280"/>
                </a:solidFill>
                <a:latin typeface="微软雅黑"/>
              </a:defRPr>
            </a:pPr>
            <a:r>
              <a:t>ydotool · libdtkwmjack · D-Bus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274320" y="5897880"/>
            <a:ext cx="749808" cy="228600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TextBox 86"/>
          <p:cNvSpPr txBox="1"/>
          <p:nvPr/>
        </p:nvSpPr>
        <p:spPr>
          <a:xfrm>
            <a:off x="274320" y="5897880"/>
            <a:ext cx="749808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2563EB"/>
                </a:solidFill>
                <a:latin typeface="微软雅黑"/>
              </a:defRPr>
            </a:pPr>
            <a:r>
              <a:t>桌面 UI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1115568" y="5897880"/>
            <a:ext cx="749808" cy="228600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TextBox 88"/>
          <p:cNvSpPr txBox="1"/>
          <p:nvPr/>
        </p:nvSpPr>
        <p:spPr>
          <a:xfrm>
            <a:off x="1115568" y="5897880"/>
            <a:ext cx="749808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06B6D4"/>
                </a:solidFill>
                <a:latin typeface="微软雅黑"/>
              </a:defRPr>
            </a:pPr>
            <a:r>
              <a:t>Web UI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1956816" y="5897880"/>
            <a:ext cx="749808" cy="228600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TextBox 90"/>
          <p:cNvSpPr txBox="1"/>
          <p:nvPr/>
        </p:nvSpPr>
        <p:spPr>
          <a:xfrm>
            <a:off x="1956816" y="5897880"/>
            <a:ext cx="749808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8B5CF6"/>
                </a:solidFill>
                <a:latin typeface="微软雅黑"/>
              </a:defRPr>
            </a:pPr>
            <a:r>
              <a:t>DBus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2798064" y="5897880"/>
            <a:ext cx="749808" cy="228600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TextBox 92"/>
          <p:cNvSpPr txBox="1"/>
          <p:nvPr/>
        </p:nvSpPr>
        <p:spPr>
          <a:xfrm>
            <a:off x="2798064" y="5897880"/>
            <a:ext cx="749808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F59E0B"/>
                </a:solidFill>
                <a:latin typeface="微软雅黑"/>
              </a:defRPr>
            </a:pPr>
            <a:r>
              <a:t>CLI</a:t>
            </a:r>
          </a:p>
        </p:txBody>
      </p:sp>
      <p:sp>
        <p:nvSpPr>
          <p:cNvPr id="94" name="Rounded Rectangle 93"/>
          <p:cNvSpPr/>
          <p:nvPr/>
        </p:nvSpPr>
        <p:spPr>
          <a:xfrm>
            <a:off x="3639312" y="5897880"/>
            <a:ext cx="749808" cy="228600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TextBox 94"/>
          <p:cNvSpPr txBox="1"/>
          <p:nvPr/>
        </p:nvSpPr>
        <p:spPr>
          <a:xfrm>
            <a:off x="3639312" y="5897880"/>
            <a:ext cx="749808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10B981"/>
                </a:solidFill>
                <a:latin typeface="微软雅黑"/>
              </a:defRPr>
            </a:pPr>
            <a:r>
              <a:t>HTTP</a:t>
            </a:r>
          </a:p>
        </p:txBody>
      </p:sp>
      <p:sp>
        <p:nvSpPr>
          <p:cNvPr id="96" name="Oval 95"/>
          <p:cNvSpPr/>
          <p:nvPr/>
        </p:nvSpPr>
        <p:spPr>
          <a:xfrm>
            <a:off x="4754880" y="804672"/>
            <a:ext cx="219456" cy="219456"/>
          </a:xfrm>
          <a:prstGeom prst="ellipse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TextBox 96"/>
          <p:cNvSpPr txBox="1"/>
          <p:nvPr/>
        </p:nvSpPr>
        <p:spPr>
          <a:xfrm>
            <a:off x="4754880" y="804672"/>
            <a:ext cx="219456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微软雅黑"/>
              </a:defRPr>
            </a:pPr>
            <a:r>
              <a:t>②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029200" y="804672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11827"/>
                </a:solidFill>
                <a:latin typeface="微软雅黑"/>
              </a:defRPr>
            </a:pPr>
            <a:r>
              <a:t>流程 Workflow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4754880" y="1097280"/>
            <a:ext cx="3840480" cy="73152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Rectangle 99"/>
          <p:cNvSpPr/>
          <p:nvPr/>
        </p:nvSpPr>
        <p:spPr>
          <a:xfrm>
            <a:off x="4754880" y="1097280"/>
            <a:ext cx="45720" cy="73152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TextBox 100"/>
          <p:cNvSpPr txBox="1"/>
          <p:nvPr/>
        </p:nvSpPr>
        <p:spPr>
          <a:xfrm>
            <a:off x="4892040" y="1133856"/>
            <a:ext cx="13716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10B981"/>
                </a:solidFill>
                <a:latin typeface="微软雅黑"/>
              </a:defRPr>
            </a:pPr>
            <a:r>
              <a:t>Phase 1: 准备</a:t>
            </a:r>
          </a:p>
        </p:txBody>
      </p:sp>
      <p:sp>
        <p:nvSpPr>
          <p:cNvPr id="102" name="Rounded Rectangle 101"/>
          <p:cNvSpPr/>
          <p:nvPr/>
        </p:nvSpPr>
        <p:spPr>
          <a:xfrm>
            <a:off x="4892040" y="1371600"/>
            <a:ext cx="1645920" cy="365760"/>
          </a:xfrm>
          <a:prstGeom prst="roundRect">
            <a:avLst/>
          </a:prstGeom>
          <a:solidFill>
            <a:srgbClr val="F0FDF4"/>
          </a:solidFill>
          <a:ln w="1270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3" name="TextBox 102"/>
          <p:cNvSpPr txBox="1"/>
          <p:nvPr/>
        </p:nvSpPr>
        <p:spPr>
          <a:xfrm>
            <a:off x="4937760" y="1389888"/>
            <a:ext cx="155448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111827"/>
                </a:solidFill>
                <a:latin typeface="微软雅黑"/>
              </a:defRPr>
            </a:pPr>
            <a:r>
              <a:t>① 编写 YAML 用例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4937760" y="1572768"/>
            <a:ext cx="155448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微软雅黑"/>
              </a:defRPr>
            </a:pPr>
            <a:r>
              <a:t>定义测试步骤和断言</a:t>
            </a:r>
          </a:p>
        </p:txBody>
      </p:sp>
      <p:sp>
        <p:nvSpPr>
          <p:cNvPr id="105" name="Right Arrow 104"/>
          <p:cNvSpPr/>
          <p:nvPr/>
        </p:nvSpPr>
        <p:spPr>
          <a:xfrm>
            <a:off x="6537960" y="1481328"/>
            <a:ext cx="109728" cy="91440"/>
          </a:xfrm>
          <a:prstGeom prst="rightArrow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6" name="Rounded Rectangle 105"/>
          <p:cNvSpPr/>
          <p:nvPr/>
        </p:nvSpPr>
        <p:spPr>
          <a:xfrm>
            <a:off x="6675120" y="1371600"/>
            <a:ext cx="1645920" cy="365760"/>
          </a:xfrm>
          <a:prstGeom prst="roundRect">
            <a:avLst/>
          </a:prstGeom>
          <a:solidFill>
            <a:srgbClr val="F0FDF8"/>
          </a:solidFill>
          <a:ln w="12700">
            <a:solidFill>
              <a:srgbClr val="14B8A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7" name="TextBox 106"/>
          <p:cNvSpPr txBox="1"/>
          <p:nvPr/>
        </p:nvSpPr>
        <p:spPr>
          <a:xfrm>
            <a:off x="6720840" y="1389888"/>
            <a:ext cx="155448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111827"/>
                </a:solidFill>
                <a:latin typeface="微软雅黑"/>
              </a:defRPr>
            </a:pPr>
            <a:r>
              <a:t>② 构建索引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720840" y="1572768"/>
            <a:ext cx="155448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微软雅黑"/>
              </a:defRPr>
            </a:pPr>
            <a:r>
              <a:t>youqu index --rebuild</a:t>
            </a:r>
          </a:p>
        </p:txBody>
      </p:sp>
      <p:sp>
        <p:nvSpPr>
          <p:cNvPr id="109" name="Rounded Rectangle 108"/>
          <p:cNvSpPr/>
          <p:nvPr/>
        </p:nvSpPr>
        <p:spPr>
          <a:xfrm>
            <a:off x="4754880" y="1920240"/>
            <a:ext cx="3840480" cy="73152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0" name="Rectangle 109"/>
          <p:cNvSpPr/>
          <p:nvPr/>
        </p:nvSpPr>
        <p:spPr>
          <a:xfrm>
            <a:off x="4754880" y="1920240"/>
            <a:ext cx="45720" cy="731520"/>
          </a:xfrm>
          <a:prstGeom prst="rect">
            <a:avLst/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1" name="TextBox 110"/>
          <p:cNvSpPr txBox="1"/>
          <p:nvPr/>
        </p:nvSpPr>
        <p:spPr>
          <a:xfrm>
            <a:off x="4892040" y="1956816"/>
            <a:ext cx="13716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06B6D4"/>
                </a:solidFill>
                <a:latin typeface="微软雅黑"/>
              </a:defRPr>
            </a:pPr>
            <a:r>
              <a:t>Phase 2: 执行</a:t>
            </a:r>
          </a:p>
        </p:txBody>
      </p:sp>
      <p:sp>
        <p:nvSpPr>
          <p:cNvPr id="112" name="Rounded Rectangle 111"/>
          <p:cNvSpPr/>
          <p:nvPr/>
        </p:nvSpPr>
        <p:spPr>
          <a:xfrm>
            <a:off x="4892040" y="2194560"/>
            <a:ext cx="1645920" cy="365760"/>
          </a:xfrm>
          <a:prstGeom prst="roundRect">
            <a:avLst/>
          </a:prstGeom>
          <a:solidFill>
            <a:srgbClr val="ECF9FF"/>
          </a:solidFill>
          <a:ln w="1270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3" name="TextBox 112"/>
          <p:cNvSpPr txBox="1"/>
          <p:nvPr/>
        </p:nvSpPr>
        <p:spPr>
          <a:xfrm>
            <a:off x="4937760" y="2212848"/>
            <a:ext cx="155448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111827"/>
                </a:solidFill>
                <a:latin typeface="微软雅黑"/>
              </a:defRPr>
            </a:pPr>
            <a:r>
              <a:t>③ 筛选过滤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937760" y="2395728"/>
            <a:ext cx="155448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微软雅黑"/>
              </a:defRPr>
            </a:pPr>
            <a:r>
              <a:t>app/module/tag 维度</a:t>
            </a:r>
          </a:p>
        </p:txBody>
      </p:sp>
      <p:sp>
        <p:nvSpPr>
          <p:cNvPr id="115" name="Right Arrow 114"/>
          <p:cNvSpPr/>
          <p:nvPr/>
        </p:nvSpPr>
        <p:spPr>
          <a:xfrm>
            <a:off x="6537960" y="2304288"/>
            <a:ext cx="109728" cy="91440"/>
          </a:xfrm>
          <a:prstGeom prst="rightArrow">
            <a:avLst/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6" name="Rounded Rectangle 115"/>
          <p:cNvSpPr/>
          <p:nvPr/>
        </p:nvSpPr>
        <p:spPr>
          <a:xfrm>
            <a:off x="6675120" y="2194560"/>
            <a:ext cx="1645920" cy="365760"/>
          </a:xfrm>
          <a:prstGeom prst="roundRect">
            <a:avLst/>
          </a:prstGeom>
          <a:solidFill>
            <a:srgbClr val="F5F3FF"/>
          </a:solidFill>
          <a:ln w="1270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7" name="TextBox 116"/>
          <p:cNvSpPr txBox="1"/>
          <p:nvPr/>
        </p:nvSpPr>
        <p:spPr>
          <a:xfrm>
            <a:off x="6720840" y="2212848"/>
            <a:ext cx="155448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111827"/>
                </a:solidFill>
                <a:latin typeface="微软雅黑"/>
              </a:defRPr>
            </a:pPr>
            <a:r>
              <a:t>④ 批量执行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6720840" y="2395728"/>
            <a:ext cx="155448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微软雅黑"/>
              </a:defRPr>
            </a:pPr>
            <a:r>
              <a:t>youqu run / MCP batch</a:t>
            </a:r>
          </a:p>
        </p:txBody>
      </p:sp>
      <p:sp>
        <p:nvSpPr>
          <p:cNvPr id="119" name="Rounded Rectangle 118"/>
          <p:cNvSpPr/>
          <p:nvPr/>
        </p:nvSpPr>
        <p:spPr>
          <a:xfrm>
            <a:off x="4754880" y="2743200"/>
            <a:ext cx="3840480" cy="73152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0" name="Rectangle 119"/>
          <p:cNvSpPr/>
          <p:nvPr/>
        </p:nvSpPr>
        <p:spPr>
          <a:xfrm>
            <a:off x="4754880" y="2743200"/>
            <a:ext cx="45720" cy="73152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1" name="TextBox 120"/>
          <p:cNvSpPr txBox="1"/>
          <p:nvPr/>
        </p:nvSpPr>
        <p:spPr>
          <a:xfrm>
            <a:off x="4892040" y="2779776"/>
            <a:ext cx="13716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F59E0B"/>
                </a:solidFill>
                <a:latin typeface="微软雅黑"/>
              </a:defRPr>
            </a:pPr>
            <a:r>
              <a:t>Phase 3: 报告</a:t>
            </a:r>
          </a:p>
        </p:txBody>
      </p:sp>
      <p:sp>
        <p:nvSpPr>
          <p:cNvPr id="122" name="Rounded Rectangle 121"/>
          <p:cNvSpPr/>
          <p:nvPr/>
        </p:nvSpPr>
        <p:spPr>
          <a:xfrm>
            <a:off x="4892040" y="3017520"/>
            <a:ext cx="1645920" cy="365760"/>
          </a:xfrm>
          <a:prstGeom prst="roundRect">
            <a:avLst/>
          </a:prstGeom>
          <a:solidFill>
            <a:srgbClr val="FFF7ED"/>
          </a:solidFill>
          <a:ln w="127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3" name="TextBox 122"/>
          <p:cNvSpPr txBox="1"/>
          <p:nvPr/>
        </p:nvSpPr>
        <p:spPr>
          <a:xfrm>
            <a:off x="4937760" y="3035808"/>
            <a:ext cx="155448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111827"/>
                </a:solidFill>
                <a:latin typeface="微软雅黑"/>
              </a:defRPr>
            </a:pPr>
            <a:r>
              <a:t>⑤ 自动回填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4937760" y="3218688"/>
            <a:ext cx="155448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微软雅黑"/>
              </a:defRPr>
            </a:pPr>
            <a:r>
              <a:t>Multica → PMS 回填</a:t>
            </a:r>
          </a:p>
        </p:txBody>
      </p:sp>
      <p:sp>
        <p:nvSpPr>
          <p:cNvPr id="125" name="Right Arrow 124"/>
          <p:cNvSpPr/>
          <p:nvPr/>
        </p:nvSpPr>
        <p:spPr>
          <a:xfrm>
            <a:off x="6537960" y="3127248"/>
            <a:ext cx="109728" cy="91440"/>
          </a:xfrm>
          <a:prstGeom prst="rightArrow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6" name="Rounded Rectangle 125"/>
          <p:cNvSpPr/>
          <p:nvPr/>
        </p:nvSpPr>
        <p:spPr>
          <a:xfrm>
            <a:off x="6675120" y="3017520"/>
            <a:ext cx="1645920" cy="365760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7" name="TextBox 126"/>
          <p:cNvSpPr txBox="1"/>
          <p:nvPr/>
        </p:nvSpPr>
        <p:spPr>
          <a:xfrm>
            <a:off x="6720840" y="3035808"/>
            <a:ext cx="155448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111827"/>
                </a:solidFill>
                <a:latin typeface="微软雅黑"/>
              </a:defRPr>
            </a:pPr>
            <a:r>
              <a:t>⑥ 报告分析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720840" y="3218688"/>
            <a:ext cx="155448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微软雅黑"/>
              </a:defRPr>
            </a:pPr>
            <a:r>
              <a:t>Allure + JSON 报告</a:t>
            </a:r>
          </a:p>
        </p:txBody>
      </p:sp>
      <p:sp>
        <p:nvSpPr>
          <p:cNvPr id="129" name="Down Arrow 128"/>
          <p:cNvSpPr/>
          <p:nvPr/>
        </p:nvSpPr>
        <p:spPr>
          <a:xfrm>
            <a:off x="6629400" y="1828800"/>
            <a:ext cx="137160" cy="109728"/>
          </a:xfrm>
          <a:prstGeom prst="downArrow">
            <a:avLst/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0" name="Down Arrow 129"/>
          <p:cNvSpPr/>
          <p:nvPr/>
        </p:nvSpPr>
        <p:spPr>
          <a:xfrm>
            <a:off x="6629400" y="2651760"/>
            <a:ext cx="137160" cy="109728"/>
          </a:xfrm>
          <a:prstGeom prst="downArrow">
            <a:avLst/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1" name="Rectangle 130"/>
          <p:cNvSpPr/>
          <p:nvPr/>
        </p:nvSpPr>
        <p:spPr>
          <a:xfrm>
            <a:off x="4754880" y="3657600"/>
            <a:ext cx="3840480" cy="5486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2" name="Rounded Rectangle 131"/>
          <p:cNvSpPr/>
          <p:nvPr/>
        </p:nvSpPr>
        <p:spPr>
          <a:xfrm>
            <a:off x="4754880" y="3749039"/>
            <a:ext cx="3840480" cy="109728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3" name="TextBox 132"/>
          <p:cNvSpPr txBox="1"/>
          <p:nvPr/>
        </p:nvSpPr>
        <p:spPr>
          <a:xfrm>
            <a:off x="4892040" y="3794760"/>
            <a:ext cx="18288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111827"/>
                </a:solidFill>
                <a:latin typeface="微软雅黑"/>
              </a:defRPr>
            </a:pPr>
            <a:r>
              <a:t>支撑能力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4892040" y="4023360"/>
            <a:ext cx="13716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1">
                <a:solidFill>
                  <a:srgbClr val="2563EB"/>
                </a:solidFill>
                <a:latin typeface="微软雅黑"/>
              </a:defRPr>
            </a:pPr>
            <a:r>
              <a:t>MCP 工具集 (~70)</a:t>
            </a:r>
          </a:p>
        </p:txBody>
      </p:sp>
      <p:sp>
        <p:nvSpPr>
          <p:cNvPr id="135" name="Rounded Rectangle 134"/>
          <p:cNvSpPr/>
          <p:nvPr/>
        </p:nvSpPr>
        <p:spPr>
          <a:xfrm>
            <a:off x="4892040" y="4206240"/>
            <a:ext cx="475488" cy="16459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6" name="TextBox 135"/>
          <p:cNvSpPr txBox="1"/>
          <p:nvPr/>
        </p:nvSpPr>
        <p:spPr>
          <a:xfrm>
            <a:off x="4892040" y="4206240"/>
            <a:ext cx="4754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1">
                <a:solidFill>
                  <a:srgbClr val="2563EB"/>
                </a:solidFill>
                <a:latin typeface="微软雅黑"/>
              </a:defRPr>
            </a:pPr>
            <a:r>
              <a:t>AT-SPI(5)</a:t>
            </a:r>
          </a:p>
        </p:txBody>
      </p:sp>
      <p:sp>
        <p:nvSpPr>
          <p:cNvPr id="137" name="Rounded Rectangle 136"/>
          <p:cNvSpPr/>
          <p:nvPr/>
        </p:nvSpPr>
        <p:spPr>
          <a:xfrm>
            <a:off x="5422392" y="4206240"/>
            <a:ext cx="475488" cy="16459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8" name="TextBox 137"/>
          <p:cNvSpPr txBox="1"/>
          <p:nvPr/>
        </p:nvSpPr>
        <p:spPr>
          <a:xfrm>
            <a:off x="5422392" y="4206240"/>
            <a:ext cx="4754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1">
                <a:solidFill>
                  <a:srgbClr val="06B6D4"/>
                </a:solidFill>
                <a:latin typeface="微软雅黑"/>
              </a:defRPr>
            </a:pPr>
            <a:r>
              <a:t>鼠标键盘(9)</a:t>
            </a:r>
          </a:p>
        </p:txBody>
      </p:sp>
      <p:sp>
        <p:nvSpPr>
          <p:cNvPr id="139" name="Rounded Rectangle 138"/>
          <p:cNvSpPr/>
          <p:nvPr/>
        </p:nvSpPr>
        <p:spPr>
          <a:xfrm>
            <a:off x="5952744" y="4206240"/>
            <a:ext cx="475488" cy="16459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0" name="TextBox 139"/>
          <p:cNvSpPr txBox="1"/>
          <p:nvPr/>
        </p:nvSpPr>
        <p:spPr>
          <a:xfrm>
            <a:off x="5952744" y="4206240"/>
            <a:ext cx="4754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1">
                <a:solidFill>
                  <a:srgbClr val="8B5CF6"/>
                </a:solidFill>
                <a:latin typeface="微软雅黑"/>
              </a:defRPr>
            </a:pPr>
            <a:r>
              <a:t>窗口(5)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6483096" y="4206240"/>
            <a:ext cx="475488" cy="16459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2" name="TextBox 141"/>
          <p:cNvSpPr txBox="1"/>
          <p:nvPr/>
        </p:nvSpPr>
        <p:spPr>
          <a:xfrm>
            <a:off x="6483096" y="4206240"/>
            <a:ext cx="4754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1">
                <a:solidFill>
                  <a:srgbClr val="F59E0B"/>
                </a:solidFill>
                <a:latin typeface="微软雅黑"/>
              </a:defRPr>
            </a:pPr>
            <a:r>
              <a:t>断言(6)</a:t>
            </a:r>
          </a:p>
        </p:txBody>
      </p:sp>
      <p:sp>
        <p:nvSpPr>
          <p:cNvPr id="143" name="Rounded Rectangle 142"/>
          <p:cNvSpPr/>
          <p:nvPr/>
        </p:nvSpPr>
        <p:spPr>
          <a:xfrm>
            <a:off x="7013448" y="4206240"/>
            <a:ext cx="475488" cy="16459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4" name="TextBox 143"/>
          <p:cNvSpPr txBox="1"/>
          <p:nvPr/>
        </p:nvSpPr>
        <p:spPr>
          <a:xfrm>
            <a:off x="7013448" y="4206240"/>
            <a:ext cx="4754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1">
                <a:solidFill>
                  <a:srgbClr val="10B981"/>
                </a:solidFill>
                <a:latin typeface="微软雅黑"/>
              </a:defRPr>
            </a:pPr>
            <a:r>
              <a:t>系统(4)</a:t>
            </a:r>
          </a:p>
        </p:txBody>
      </p:sp>
      <p:sp>
        <p:nvSpPr>
          <p:cNvPr id="145" name="Rounded Rectangle 144"/>
          <p:cNvSpPr/>
          <p:nvPr/>
        </p:nvSpPr>
        <p:spPr>
          <a:xfrm>
            <a:off x="7543800" y="4206240"/>
            <a:ext cx="475488" cy="16459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6" name="TextBox 145"/>
          <p:cNvSpPr txBox="1"/>
          <p:nvPr/>
        </p:nvSpPr>
        <p:spPr>
          <a:xfrm>
            <a:off x="7543800" y="4206240"/>
            <a:ext cx="4754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1">
                <a:solidFill>
                  <a:srgbClr val="EF4444"/>
                </a:solidFill>
                <a:latin typeface="微软雅黑"/>
              </a:defRPr>
            </a:pPr>
            <a:r>
              <a:t>VLM(3)</a:t>
            </a:r>
          </a:p>
        </p:txBody>
      </p:sp>
      <p:sp>
        <p:nvSpPr>
          <p:cNvPr id="147" name="Rounded Rectangle 146"/>
          <p:cNvSpPr/>
          <p:nvPr/>
        </p:nvSpPr>
        <p:spPr>
          <a:xfrm>
            <a:off x="8074152" y="4206240"/>
            <a:ext cx="475488" cy="16459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8" name="TextBox 147"/>
          <p:cNvSpPr txBox="1"/>
          <p:nvPr/>
        </p:nvSpPr>
        <p:spPr>
          <a:xfrm>
            <a:off x="8074152" y="4206240"/>
            <a:ext cx="4754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1">
                <a:solidFill>
                  <a:srgbClr val="14B8A6"/>
                </a:solidFill>
                <a:latin typeface="微软雅黑"/>
              </a:defRPr>
            </a:pPr>
            <a:r>
              <a:t>YAML(4)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4892040" y="4434840"/>
            <a:ext cx="13716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1">
                <a:solidFill>
                  <a:srgbClr val="8B5CF6"/>
                </a:solidFill>
                <a:latin typeface="微软雅黑"/>
              </a:defRPr>
            </a:pPr>
            <a:r>
              <a:t>VLM 视觉语言模型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4892040" y="4590288"/>
            <a:ext cx="36576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微软雅黑"/>
              </a:defRPr>
            </a:pPr>
            <a:r>
              <a:t>Qwen2.5-VL-7B · 自然语言→点击 · 自主代理(观察→决策→行动)</a:t>
            </a:r>
          </a:p>
        </p:txBody>
      </p:sp>
      <p:sp>
        <p:nvSpPr>
          <p:cNvPr id="151" name="Rounded Rectangle 150"/>
          <p:cNvSpPr/>
          <p:nvPr/>
        </p:nvSpPr>
        <p:spPr>
          <a:xfrm>
            <a:off x="4754880" y="4892040"/>
            <a:ext cx="713232" cy="201168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2" name="TextBox 151"/>
          <p:cNvSpPr txBox="1"/>
          <p:nvPr/>
        </p:nvSpPr>
        <p:spPr>
          <a:xfrm>
            <a:off x="4754880" y="4892040"/>
            <a:ext cx="713232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2563EB"/>
                </a:solidFill>
                <a:latin typeface="微软雅黑"/>
              </a:defRPr>
            </a:pPr>
            <a:r>
              <a:t>桌面 UI</a:t>
            </a:r>
          </a:p>
        </p:txBody>
      </p:sp>
      <p:sp>
        <p:nvSpPr>
          <p:cNvPr id="153" name="Rounded Rectangle 152"/>
          <p:cNvSpPr/>
          <p:nvPr/>
        </p:nvSpPr>
        <p:spPr>
          <a:xfrm>
            <a:off x="5541264" y="4892040"/>
            <a:ext cx="713232" cy="201168"/>
          </a:xfrm>
          <a:prstGeom prst="roundRect">
            <a:avLst/>
          </a:prstGeom>
          <a:solidFill>
            <a:srgbClr val="ECF9FF"/>
          </a:solidFill>
          <a:ln w="1270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4" name="TextBox 153"/>
          <p:cNvSpPr txBox="1"/>
          <p:nvPr/>
        </p:nvSpPr>
        <p:spPr>
          <a:xfrm>
            <a:off x="5541264" y="4892040"/>
            <a:ext cx="713232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06B6D4"/>
                </a:solidFill>
                <a:latin typeface="微软雅黑"/>
              </a:defRPr>
            </a:pPr>
            <a:r>
              <a:t>Web UI</a:t>
            </a:r>
          </a:p>
        </p:txBody>
      </p:sp>
      <p:sp>
        <p:nvSpPr>
          <p:cNvPr id="155" name="Rounded Rectangle 154"/>
          <p:cNvSpPr/>
          <p:nvPr/>
        </p:nvSpPr>
        <p:spPr>
          <a:xfrm>
            <a:off x="6327648" y="4892040"/>
            <a:ext cx="713232" cy="201168"/>
          </a:xfrm>
          <a:prstGeom prst="roundRect">
            <a:avLst/>
          </a:prstGeom>
          <a:solidFill>
            <a:srgbClr val="F5F3FF"/>
          </a:solidFill>
          <a:ln w="1270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6" name="TextBox 155"/>
          <p:cNvSpPr txBox="1"/>
          <p:nvPr/>
        </p:nvSpPr>
        <p:spPr>
          <a:xfrm>
            <a:off x="6327648" y="4892040"/>
            <a:ext cx="713232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8B5CF6"/>
                </a:solidFill>
                <a:latin typeface="微软雅黑"/>
              </a:defRPr>
            </a:pPr>
            <a:r>
              <a:t>DBus</a:t>
            </a:r>
          </a:p>
        </p:txBody>
      </p:sp>
      <p:sp>
        <p:nvSpPr>
          <p:cNvPr id="157" name="Rounded Rectangle 156"/>
          <p:cNvSpPr/>
          <p:nvPr/>
        </p:nvSpPr>
        <p:spPr>
          <a:xfrm>
            <a:off x="7114032" y="4892040"/>
            <a:ext cx="713232" cy="201168"/>
          </a:xfrm>
          <a:prstGeom prst="roundRect">
            <a:avLst/>
          </a:prstGeom>
          <a:solidFill>
            <a:srgbClr val="FFF7ED"/>
          </a:solidFill>
          <a:ln w="127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8" name="TextBox 157"/>
          <p:cNvSpPr txBox="1"/>
          <p:nvPr/>
        </p:nvSpPr>
        <p:spPr>
          <a:xfrm>
            <a:off x="7114032" y="4892040"/>
            <a:ext cx="713232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F59E0B"/>
                </a:solidFill>
                <a:latin typeface="微软雅黑"/>
              </a:defRPr>
            </a:pPr>
            <a:r>
              <a:t>CLI</a:t>
            </a:r>
          </a:p>
        </p:txBody>
      </p:sp>
      <p:sp>
        <p:nvSpPr>
          <p:cNvPr id="159" name="Rounded Rectangle 158"/>
          <p:cNvSpPr/>
          <p:nvPr/>
        </p:nvSpPr>
        <p:spPr>
          <a:xfrm>
            <a:off x="7900416" y="4892040"/>
            <a:ext cx="713232" cy="201168"/>
          </a:xfrm>
          <a:prstGeom prst="roundRect">
            <a:avLst/>
          </a:prstGeom>
          <a:solidFill>
            <a:srgbClr val="F0FDF4"/>
          </a:solidFill>
          <a:ln w="1270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0" name="TextBox 159"/>
          <p:cNvSpPr txBox="1"/>
          <p:nvPr/>
        </p:nvSpPr>
        <p:spPr>
          <a:xfrm>
            <a:off x="7900416" y="4892040"/>
            <a:ext cx="713232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10B981"/>
                </a:solidFill>
                <a:latin typeface="微软雅黑"/>
              </a:defRPr>
            </a:pPr>
            <a:r>
              <a:t>HTTP</a:t>
            </a:r>
          </a:p>
        </p:txBody>
      </p:sp>
      <p:sp>
        <p:nvSpPr>
          <p:cNvPr id="161" name="Oval 160"/>
          <p:cNvSpPr/>
          <p:nvPr/>
        </p:nvSpPr>
        <p:spPr>
          <a:xfrm>
            <a:off x="8961120" y="804672"/>
            <a:ext cx="219456" cy="219456"/>
          </a:xfrm>
          <a:prstGeom prst="ellipse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2" name="TextBox 161"/>
          <p:cNvSpPr txBox="1"/>
          <p:nvPr/>
        </p:nvSpPr>
        <p:spPr>
          <a:xfrm>
            <a:off x="8961120" y="804672"/>
            <a:ext cx="219456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微软雅黑"/>
              </a:defRPr>
            </a:pPr>
            <a:r>
              <a:t>③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9235440" y="804672"/>
            <a:ext cx="1828800" cy="21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11827"/>
                </a:solidFill>
                <a:latin typeface="微软雅黑"/>
              </a:defRPr>
            </a:pPr>
            <a:r>
              <a:t>成果 Achievements</a:t>
            </a:r>
          </a:p>
        </p:txBody>
      </p:sp>
      <p:sp>
        <p:nvSpPr>
          <p:cNvPr id="164" name="Rounded Rectangle 163"/>
          <p:cNvSpPr/>
          <p:nvPr/>
        </p:nvSpPr>
        <p:spPr>
          <a:xfrm>
            <a:off x="8961120" y="1097280"/>
            <a:ext cx="2926080" cy="77724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5" name="Rectangle 164"/>
          <p:cNvSpPr/>
          <p:nvPr/>
        </p:nvSpPr>
        <p:spPr>
          <a:xfrm>
            <a:off x="8961120" y="1097280"/>
            <a:ext cx="45720" cy="77724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6" name="TextBox 165"/>
          <p:cNvSpPr txBox="1"/>
          <p:nvPr/>
        </p:nvSpPr>
        <p:spPr>
          <a:xfrm>
            <a:off x="9098280" y="1133856"/>
            <a:ext cx="13716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111827"/>
                </a:solidFill>
                <a:latin typeface="微软雅黑"/>
              </a:defRPr>
            </a:pPr>
            <a:r>
              <a:t>核心数据</a:t>
            </a:r>
          </a:p>
        </p:txBody>
      </p:sp>
      <p:sp>
        <p:nvSpPr>
          <p:cNvPr id="167" name="Oval 166"/>
          <p:cNvSpPr/>
          <p:nvPr/>
        </p:nvSpPr>
        <p:spPr>
          <a:xfrm>
            <a:off x="9098280" y="1371600"/>
            <a:ext cx="274320" cy="274320"/>
          </a:xfrm>
          <a:prstGeom prst="ellipse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8" name="TextBox 167"/>
          <p:cNvSpPr txBox="1"/>
          <p:nvPr/>
        </p:nvSpPr>
        <p:spPr>
          <a:xfrm>
            <a:off x="9098280" y="1371600"/>
            <a:ext cx="320040" cy="2857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defRPr sz="1100" b="1">
                <a:solidFill>
                  <a:srgbClr val="FFFFFF"/>
                </a:solidFill>
                <a:latin typeface="微软雅黑"/>
              </a:defRPr>
            </a:pPr>
            <a:r>
              <a:t>35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9418320" y="1389888"/>
            <a:ext cx="914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111827"/>
                </a:solidFill>
                <a:latin typeface="微软雅黑"/>
              </a:defRPr>
            </a:pPr>
            <a:r>
              <a:t>Git 提交</a:t>
            </a:r>
          </a:p>
        </p:txBody>
      </p:sp>
      <p:sp>
        <p:nvSpPr>
          <p:cNvPr id="170" name="TextBox 169"/>
          <p:cNvSpPr txBox="1"/>
          <p:nvPr/>
        </p:nvSpPr>
        <p:spPr>
          <a:xfrm>
            <a:off x="9418320" y="1572768"/>
            <a:ext cx="13716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微软雅黑"/>
              </a:defRPr>
            </a:pPr>
            <a:r>
              <a:t>2026-06-03 ~ 2026-06-18</a:t>
            </a:r>
          </a:p>
        </p:txBody>
      </p:sp>
      <p:sp>
        <p:nvSpPr>
          <p:cNvPr id="171" name="Oval 170"/>
          <p:cNvSpPr/>
          <p:nvPr/>
        </p:nvSpPr>
        <p:spPr>
          <a:xfrm>
            <a:off x="10698480" y="1371600"/>
            <a:ext cx="274320" cy="274320"/>
          </a:xfrm>
          <a:prstGeom prst="ellipse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2" name="TextBox 171"/>
          <p:cNvSpPr txBox="1"/>
          <p:nvPr/>
        </p:nvSpPr>
        <p:spPr>
          <a:xfrm>
            <a:off x="10698480" y="1371600"/>
            <a:ext cx="2743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1">
                <a:solidFill>
                  <a:srgbClr val="FFFFFF"/>
                </a:solidFill>
                <a:latin typeface="微软雅黑"/>
              </a:defRPr>
            </a:pPr>
            <a:r>
              <a:t>20K+</a:t>
            </a:r>
          </a:p>
        </p:txBody>
      </p:sp>
      <p:sp>
        <p:nvSpPr>
          <p:cNvPr id="173" name="TextBox 172"/>
          <p:cNvSpPr txBox="1"/>
          <p:nvPr/>
        </p:nvSpPr>
        <p:spPr>
          <a:xfrm>
            <a:off x="11018520" y="1389888"/>
            <a:ext cx="914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111827"/>
                </a:solidFill>
                <a:latin typeface="微软雅黑"/>
              </a:defRPr>
            </a:pPr>
            <a:r>
              <a:t>新增代码行数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11018520" y="1572768"/>
            <a:ext cx="914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微软雅黑"/>
              </a:defRPr>
            </a:pPr>
            <a:r>
              <a:t>81 个新建文件</a:t>
            </a:r>
          </a:p>
        </p:txBody>
      </p:sp>
      <p:sp>
        <p:nvSpPr>
          <p:cNvPr id="175" name="Rounded Rectangle 174"/>
          <p:cNvSpPr/>
          <p:nvPr/>
        </p:nvSpPr>
        <p:spPr>
          <a:xfrm>
            <a:off x="8961120" y="1965960"/>
            <a:ext cx="2926080" cy="1371600"/>
          </a:xfrm>
          <a:prstGeom prst="roundRect">
            <a:avLst/>
          </a:prstGeom>
          <a:solidFill>
            <a:srgbClr val="F0FDF4"/>
          </a:solidFill>
          <a:ln w="1905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6" name="TextBox 175"/>
          <p:cNvSpPr txBox="1"/>
          <p:nvPr/>
        </p:nvSpPr>
        <p:spPr>
          <a:xfrm>
            <a:off x="9098280" y="2002536"/>
            <a:ext cx="2286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10B981"/>
                </a:solidFill>
                <a:latin typeface="微软雅黑"/>
              </a:defRPr>
            </a:pPr>
            <a:r>
              <a:t>YAML 用例生成与运行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9098280" y="2240279"/>
            <a:ext cx="2651760" cy="155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111827"/>
                </a:solidFill>
                <a:latin typeface="微软雅黑"/>
              </a:defRPr>
            </a:pPr>
            <a:r>
              <a:t>✦  零代码测试创作 — YAML 驱动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9098280" y="2404872"/>
            <a:ext cx="2651760" cy="155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111827"/>
                </a:solidFill>
                <a:latin typeface="微软雅黑"/>
              </a:defRPr>
            </a:pPr>
            <a:r>
              <a:t>✦  自然语言 → 可执行测试用例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9098280" y="2569464"/>
            <a:ext cx="2651760" cy="155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111827"/>
                </a:solidFill>
                <a:latin typeface="微软雅黑"/>
              </a:defRPr>
            </a:pPr>
            <a:r>
              <a:t>✦  批量执行引擎 + 进度跟踪与取消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9098280" y="2734056"/>
            <a:ext cx="2651760" cy="155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111827"/>
                </a:solidFill>
                <a:latin typeface="微软雅黑"/>
              </a:defRPr>
            </a:pPr>
            <a:r>
              <a:t>✦  索引管理 (app/module/tag/feature)</a:t>
            </a:r>
          </a:p>
        </p:txBody>
      </p:sp>
      <p:sp>
        <p:nvSpPr>
          <p:cNvPr id="181" name="TextBox 180"/>
          <p:cNvSpPr txBox="1"/>
          <p:nvPr/>
        </p:nvSpPr>
        <p:spPr>
          <a:xfrm>
            <a:off x="9098280" y="2898648"/>
            <a:ext cx="2651760" cy="155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111827"/>
                </a:solidFill>
                <a:latin typeface="微软雅黑"/>
              </a:defRPr>
            </a:pPr>
            <a:r>
              <a:t>✦  MCP 集成 (yaml_list_tests / yaml_run_batch)</a:t>
            </a:r>
          </a:p>
        </p:txBody>
      </p:sp>
      <p:sp>
        <p:nvSpPr>
          <p:cNvPr id="182" name="TextBox 181"/>
          <p:cNvSpPr txBox="1"/>
          <p:nvPr/>
        </p:nvSpPr>
        <p:spPr>
          <a:xfrm>
            <a:off x="9098280" y="3063240"/>
            <a:ext cx="2651760" cy="155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111827"/>
                </a:solidFill>
                <a:latin typeface="微软雅黑"/>
              </a:defRPr>
            </a:pPr>
            <a:r>
              <a:t>✦  内置变量 · 动态坐标 · 智能等待</a:t>
            </a:r>
          </a:p>
        </p:txBody>
      </p:sp>
      <p:sp>
        <p:nvSpPr>
          <p:cNvPr id="183" name="Rounded Rectangle 182"/>
          <p:cNvSpPr/>
          <p:nvPr/>
        </p:nvSpPr>
        <p:spPr>
          <a:xfrm>
            <a:off x="8961120" y="3429000"/>
            <a:ext cx="2926080" cy="1456055"/>
          </a:xfrm>
          <a:prstGeom prst="roundRect">
            <a:avLst/>
          </a:prstGeom>
          <a:solidFill>
            <a:srgbClr val="FFF7ED"/>
          </a:solidFill>
          <a:ln w="1905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4" name="TextBox 183"/>
          <p:cNvSpPr txBox="1"/>
          <p:nvPr/>
        </p:nvSpPr>
        <p:spPr>
          <a:xfrm>
            <a:off x="9098280" y="3465576"/>
            <a:ext cx="2286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F59E0B"/>
                </a:solidFill>
                <a:latin typeface="微软雅黑"/>
              </a:defRPr>
            </a:pPr>
            <a:r>
              <a:t>Multica 自动化运行集成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9098280" y="3685032"/>
            <a:ext cx="640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F59E0B"/>
                </a:solidFill>
                <a:latin typeface="微软雅黑"/>
              </a:defRPr>
            </a:pPr>
            <a:r>
              <a:t>7+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9692640" y="3703320"/>
            <a:ext cx="1371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111827"/>
                </a:solidFill>
                <a:latin typeface="微软雅黑"/>
              </a:defRPr>
            </a:pPr>
            <a:r>
              <a:t>天持续运行</a:t>
            </a:r>
          </a:p>
        </p:txBody>
      </p:sp>
      <p:sp>
        <p:nvSpPr>
          <p:cNvPr id="187" name="TextBox 186"/>
          <p:cNvSpPr txBox="1"/>
          <p:nvPr/>
        </p:nvSpPr>
        <p:spPr>
          <a:xfrm>
            <a:off x="9098280" y="4023360"/>
            <a:ext cx="228600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微软雅黑"/>
              </a:defRPr>
            </a:pPr>
            <a:r>
              <a:t>单次运行 Token 消耗</a:t>
            </a:r>
          </a:p>
        </p:txBody>
      </p:sp>
      <p:sp>
        <p:nvSpPr>
          <p:cNvPr id="188" name="TextBox 187"/>
          <p:cNvSpPr txBox="1"/>
          <p:nvPr/>
        </p:nvSpPr>
        <p:spPr>
          <a:xfrm>
            <a:off x="9098280" y="4178935"/>
            <a:ext cx="588010" cy="30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8B5CF6"/>
                </a:solidFill>
                <a:latin typeface="微软雅黑"/>
              </a:defRPr>
            </a:pPr>
            <a:r>
              <a:t>240K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9646920" y="4197096"/>
            <a:ext cx="1097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微软雅黑"/>
              </a:defRPr>
            </a:pPr>
            <a:r>
              <a:t>输入 tokens</a:t>
            </a:r>
          </a:p>
        </p:txBody>
      </p:sp>
      <p:sp>
        <p:nvSpPr>
          <p:cNvPr id="190" name="TextBox 189"/>
          <p:cNvSpPr txBox="1"/>
          <p:nvPr/>
        </p:nvSpPr>
        <p:spPr>
          <a:xfrm>
            <a:off x="9098280" y="4434840"/>
            <a:ext cx="5486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6B6D4"/>
                </a:solidFill>
                <a:latin typeface="微软雅黑"/>
              </a:defRPr>
            </a:pPr>
            <a:r>
              <a:t>5K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9646920" y="4453128"/>
            <a:ext cx="1097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微软雅黑"/>
              </a:defRPr>
            </a:pPr>
            <a:r>
              <a:t>输出 tokens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9098280" y="4663440"/>
            <a:ext cx="2651760" cy="13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微软雅黑"/>
              </a:defRPr>
            </a:pPr>
            <a:r>
              <a:t>效率比 48:1  ·  自动化执行与 PMS 回填</a:t>
            </a:r>
          </a:p>
        </p:txBody>
      </p:sp>
      <p:sp>
        <p:nvSpPr>
          <p:cNvPr id="193" name="Rounded Rectangle 192"/>
          <p:cNvSpPr/>
          <p:nvPr/>
        </p:nvSpPr>
        <p:spPr>
          <a:xfrm>
            <a:off x="9006840" y="5120640"/>
            <a:ext cx="2926080" cy="868680"/>
          </a:xfrm>
          <a:prstGeom prst="roundRect">
            <a:avLst/>
          </a:prstGeom>
          <a:solidFill>
            <a:srgbClr val="F5F3FF"/>
          </a:solidFill>
          <a:ln w="1270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4" name="TextBox 193"/>
          <p:cNvSpPr txBox="1"/>
          <p:nvPr/>
        </p:nvSpPr>
        <p:spPr>
          <a:xfrm>
            <a:off x="9098280" y="4928616"/>
            <a:ext cx="18288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8B5CF6"/>
                </a:solidFill>
                <a:latin typeface="微软雅黑"/>
              </a:defRPr>
            </a:pPr>
            <a:r>
              <a:t>其他成果</a:t>
            </a:r>
          </a:p>
        </p:txBody>
      </p:sp>
      <p:sp>
        <p:nvSpPr>
          <p:cNvPr id="195" name="TextBox 194"/>
          <p:cNvSpPr txBox="1"/>
          <p:nvPr/>
        </p:nvSpPr>
        <p:spPr>
          <a:xfrm>
            <a:off x="9098280" y="5120640"/>
            <a:ext cx="265176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111827"/>
                </a:solidFill>
                <a:latin typeface="微软雅黑"/>
              </a:defRPr>
            </a:pPr>
            <a:r>
              <a:t>✦  MCP Server: ~70 tools, 3种传输模式(stdio/SSE/HTTP)</a:t>
            </a:r>
          </a:p>
        </p:txBody>
      </p:sp>
      <p:sp>
        <p:nvSpPr>
          <p:cNvPr id="196" name="TextBox 195"/>
          <p:cNvSpPr txBox="1"/>
          <p:nvPr/>
        </p:nvSpPr>
        <p:spPr>
          <a:xfrm>
            <a:off x="9098280" y="5266944"/>
            <a:ext cx="265176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111827"/>
                </a:solidFill>
                <a:latin typeface="微软雅黑"/>
              </a:defRPr>
            </a:pPr>
            <a:r>
              <a:t>✦  VLM: Qwen2.5-VL-7B 视觉语言模型集成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9098280" y="5413248"/>
            <a:ext cx="265176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111827"/>
                </a:solidFill>
                <a:latin typeface="微软雅黑"/>
              </a:defRPr>
            </a:pPr>
            <a:r>
              <a:t>✦  Web Spec: Playwright Web 自动化引擎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9098280" y="5559552"/>
            <a:ext cx="265176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111827"/>
                </a:solidFill>
                <a:latin typeface="微软雅黑"/>
              </a:defRPr>
            </a:pPr>
            <a:r>
              <a:t>✦  youqu doctor: 环境诊断与自动修复</a:t>
            </a:r>
          </a:p>
        </p:txBody>
      </p:sp>
      <p:grpSp>
        <p:nvGrpSpPr>
          <p:cNvPr id="209" name="组合 208"/>
          <p:cNvGrpSpPr/>
          <p:nvPr/>
        </p:nvGrpSpPr>
        <p:grpSpPr>
          <a:xfrm>
            <a:off x="4754880" y="5337175"/>
            <a:ext cx="3794760" cy="906751"/>
            <a:chOff x="14112" y="9072"/>
            <a:chExt cx="4608" cy="1149"/>
          </a:xfrm>
        </p:grpSpPr>
        <p:sp>
          <p:nvSpPr>
            <p:cNvPr id="199" name="Rectangle 198"/>
            <p:cNvSpPr/>
            <p:nvPr/>
          </p:nvSpPr>
          <p:spPr>
            <a:xfrm>
              <a:off x="14112" y="9072"/>
              <a:ext cx="4608" cy="9"/>
            </a:xfrm>
            <a:prstGeom prst="rect">
              <a:avLst/>
            </a:prstGeom>
            <a:solidFill>
              <a:srgbClr val="E5E7E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14112" y="9144"/>
              <a:ext cx="2160" cy="2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defRPr sz="900" b="1">
                  <a:solidFill>
                    <a:srgbClr val="111827"/>
                  </a:solidFill>
                  <a:latin typeface="微软雅黑"/>
                </a:defRPr>
              </a:pPr>
              <a:r>
                <a:t>未来规划</a:t>
              </a:r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14328" y="9432"/>
              <a:ext cx="1584" cy="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defRPr sz="800" b="1">
                  <a:solidFill>
                    <a:srgbClr val="2563EB"/>
                  </a:solidFill>
                  <a:latin typeface="微软雅黑"/>
                </a:defRPr>
              </a:pPr>
              <a:r>
                <a:t>自愈元素定位</a:t>
              </a:r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15912" y="9432"/>
              <a:ext cx="2304" cy="2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defRPr sz="700" b="0">
                  <a:solidFill>
                    <a:srgbClr val="6B7280"/>
                  </a:solidFill>
                  <a:latin typeface="微软雅黑"/>
                </a:defRPr>
              </a:pPr>
              <a:r>
                <a:t>LLM推断替代策略</a:t>
              </a:r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14328" y="9691"/>
              <a:ext cx="1584" cy="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defRPr sz="800" b="1">
                  <a:solidFill>
                    <a:srgbClr val="10B981"/>
                  </a:solidFill>
                  <a:latin typeface="微软雅黑"/>
                </a:defRPr>
              </a:pPr>
              <a:r>
                <a:t>AI用例生成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15912" y="9691"/>
              <a:ext cx="2304" cy="2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defRPr sz="700" b="0">
                  <a:solidFill>
                    <a:srgbClr val="6B7280"/>
                  </a:solidFill>
                  <a:latin typeface="微软雅黑"/>
                </a:defRPr>
              </a:pPr>
              <a:r>
                <a:t>从PMS/PR自动生成</a:t>
              </a:r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14328" y="9950"/>
              <a:ext cx="1584" cy="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defRPr sz="800" b="1">
                  <a:solidFill>
                    <a:srgbClr val="8B5CF6"/>
                  </a:solidFill>
                  <a:latin typeface="微软雅黑"/>
                </a:defRPr>
              </a:pPr>
              <a:r>
                <a:t>VLM增强</a:t>
              </a:r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15912" y="9950"/>
              <a:ext cx="2304" cy="2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defRPr sz="700" b="0">
                  <a:solidFill>
                    <a:srgbClr val="6B7280"/>
                  </a:solidFill>
                  <a:latin typeface="微软雅黑"/>
                </a:defRPr>
              </a:pPr>
              <a:r>
                <a:t>失败归类/OCR语义</a:t>
              </a:r>
            </a:p>
          </p:txBody>
        </p:sp>
      </p:grpSp>
      <p:sp>
        <p:nvSpPr>
          <p:cNvPr id="207" name="Rectangle 206"/>
          <p:cNvSpPr/>
          <p:nvPr/>
        </p:nvSpPr>
        <p:spPr>
          <a:xfrm>
            <a:off x="274320" y="6537960"/>
            <a:ext cx="11612880" cy="5486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8" name="TextBox 207"/>
          <p:cNvSpPr txBox="1"/>
          <p:nvPr/>
        </p:nvSpPr>
        <p:spPr>
          <a:xfrm>
            <a:off x="274320" y="6583680"/>
            <a:ext cx="1161288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0">
                <a:solidFill>
                  <a:srgbClr val="9CA3AF"/>
                </a:solidFill>
                <a:latin typeface="微软雅黑"/>
              </a:defRPr>
            </a:pPr>
            <a:r>
              <a:t>GPL-2.0  ·  Python 3.10+  ·  https://github.com/linuxdeepin/youqu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1399</Words>
  <Application>WPS 演示</Application>
  <PresentationFormat>On-screen Show (4:3)</PresentationFormat>
  <Paragraphs>252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5" baseType="lpstr">
      <vt:lpstr>Arial</vt:lpstr>
      <vt:lpstr>宋体</vt:lpstr>
      <vt:lpstr>Wingdings</vt:lpstr>
      <vt:lpstr>Arial</vt:lpstr>
      <vt:lpstr>DejaVu Sans</vt:lpstr>
      <vt:lpstr>微软雅黑</vt:lpstr>
      <vt:lpstr>文泉驿微米黑</vt:lpstr>
      <vt:lpstr>Calibri</vt:lpstr>
      <vt:lpstr>宋体</vt:lpstr>
      <vt:lpstr>Noto Serif CJK SC</vt:lpstr>
      <vt:lpstr>微软雅黑</vt:lpstr>
      <vt:lpstr>Arial Unicode MS</vt:lpstr>
      <vt:lpstr>国标宋体-超大字符集扩</vt:lpstr>
      <vt:lpstr>Office Theme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generated using python-pptx</dc:description>
  <cp:lastModifiedBy>zero</cp:lastModifiedBy>
  <cp:revision>3</cp:revision>
  <dcterms:created xsi:type="dcterms:W3CDTF">2026-06-23T04:04:37Z</dcterms:created>
  <dcterms:modified xsi:type="dcterms:W3CDTF">2026-06-23T04:04:37Z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92F03572840CCD12C1053A6A791D8423_42</vt:lpwstr>
  </property>
  <property fmtid="{D5CDD505-2E9C-101B-9397-08002B2CF9AE}" pid="3" name="KSOProductBuildVer">
    <vt:lpwstr>2052-12.1.2.24722</vt:lpwstr>
  </property>
</Properties>
</file>