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320040" y="164592"/>
            <a:ext cx="7315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111827"/>
                </a:solidFill>
                <a:latin typeface="Microsoft YaHei"/>
              </a:defRPr>
            </a:pPr>
            <a:r>
              <a:t>YouQu 有趣 — Linux 桌面自动化测试框架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144000" y="182880"/>
            <a:ext cx="822960" cy="274320"/>
          </a:xfrm>
          <a:prstGeom prst="roundRect">
            <a:avLst/>
          </a:prstGeom>
          <a:solidFill>
            <a:srgbClr val="EFF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0" y="182880"/>
            <a:ext cx="8229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2563EB"/>
                </a:solidFill>
                <a:latin typeface="Microsoft YaHei"/>
              </a:defRPr>
            </a:pPr>
            <a:r>
              <a:t>v2.17.2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040" y="502920"/>
            <a:ext cx="54864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6B7280"/>
                </a:solidFill>
                <a:latin typeface="Microsoft YaHei"/>
              </a:defRPr>
            </a:pPr>
            <a:r>
              <a:t>项目进展汇报</a:t>
            </a:r>
          </a:p>
        </p:txBody>
      </p:sp>
      <p:sp>
        <p:nvSpPr>
          <p:cNvPr id="7" name="Rectangle 6"/>
          <p:cNvSpPr/>
          <p:nvPr/>
        </p:nvSpPr>
        <p:spPr>
          <a:xfrm>
            <a:off x="320040" y="749808"/>
            <a:ext cx="11521440" cy="731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320040" y="822960"/>
            <a:ext cx="1417320" cy="685800"/>
          </a:xfrm>
          <a:prstGeom prst="roundRect">
            <a:avLst/>
          </a:prstGeom>
          <a:solidFill>
            <a:srgbClr val="EFF6FF"/>
          </a:solidFill>
          <a:ln w="1905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20040" y="752514651432"/>
            <a:ext cx="1417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563EB"/>
                </a:solidFill>
                <a:latin typeface="Microsoft YaHei"/>
              </a:defRPr>
            </a:pPr>
            <a:r>
              <a:t>576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752515035480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Git 提交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651760" y="822960"/>
            <a:ext cx="1417320" cy="685800"/>
          </a:xfrm>
          <a:prstGeom prst="roundRect">
            <a:avLst/>
          </a:prstGeom>
          <a:solidFill>
            <a:srgbClr val="F5F3FF"/>
          </a:solidFill>
          <a:ln w="1905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651760" y="752514651432"/>
            <a:ext cx="1417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5CF6"/>
                </a:solidFill>
                <a:latin typeface="Microsoft YaHei"/>
              </a:defRPr>
            </a:pPr>
            <a:r>
              <a:t>18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51760" y="752515035480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贡献者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983479" y="822960"/>
            <a:ext cx="1417320" cy="68580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983479" y="752514651432"/>
            <a:ext cx="1417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10B981"/>
                </a:solidFill>
                <a:latin typeface="Microsoft YaHei"/>
              </a:defRPr>
            </a:pPr>
            <a:r>
              <a:t>43K+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83479" y="752515035480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代码行数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199" y="822960"/>
            <a:ext cx="1417320" cy="685800"/>
          </a:xfrm>
          <a:prstGeom prst="roundRect">
            <a:avLst/>
          </a:prstGeom>
          <a:solidFill>
            <a:srgbClr val="ECF9FF"/>
          </a:solidFill>
          <a:ln w="1905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199" y="752514651432"/>
            <a:ext cx="1417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6B6D4"/>
                </a:solidFill>
                <a:latin typeface="Microsoft YaHei"/>
              </a:defRPr>
            </a:pPr>
            <a:r>
              <a:t>203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199" y="752515035480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Python 文件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46919" y="822960"/>
            <a:ext cx="1417320" cy="685800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646919" y="752514651432"/>
            <a:ext cx="1417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59E0B"/>
                </a:solidFill>
                <a:latin typeface="Microsoft YaHei"/>
              </a:defRPr>
            </a:pPr>
            <a:r>
              <a:t>52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46919" y="752515035480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2025 提交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20040" y="1572768"/>
            <a:ext cx="11521440" cy="731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320040" y="1"/>
            <a:ext cx="256032" cy="256032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20040" y="1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FFFF"/>
                </a:solidFill>
                <a:latin typeface="Microsoft YaHei"/>
              </a:defRPr>
            </a:pPr>
            <a:r>
              <a:t>①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" y="1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11827"/>
                </a:solidFill>
                <a:latin typeface="Microsoft YaHei"/>
              </a:defRPr>
            </a:pPr>
            <a:r>
              <a:t>架构 Architecture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20040" y="2011680"/>
            <a:ext cx="4023360" cy="64008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11480" y="20299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2563EB"/>
                </a:solidFill>
                <a:latin typeface="Microsoft YaHei"/>
              </a:defRPr>
            </a:pPr>
            <a:r>
              <a:t>CLI / MCP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1480" y="22402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youqu run/mcp/doctor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828800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828800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run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80360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2880360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mcp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931920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931920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make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983479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983479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index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035040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035040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report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7086600" y="2057400"/>
            <a:ext cx="96012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086600" y="2057400"/>
            <a:ext cx="9601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youqu doctor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20040" y="2697480"/>
            <a:ext cx="4023360" cy="64008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11480" y="27157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06B6D4"/>
                </a:solidFill>
                <a:latin typeface="Microsoft YaHei"/>
              </a:defRPr>
            </a:pPr>
            <a:r>
              <a:t>Test Engine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1480" y="29260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pytest · YAML Test · Web Spec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828800" y="27432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1828800" y="27432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pytest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2743200" y="27432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2743200" y="27432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YAML Test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3657600" y="27432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3657600" y="27432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Web Spec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4572000" y="27432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4572000" y="27432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CSV标签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320040" y="3383280"/>
            <a:ext cx="4023360" cy="64008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411480" y="34015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8B5CF6"/>
                </a:solidFill>
                <a:latin typeface="Microsoft YaHei"/>
              </a:defRPr>
            </a:pPr>
            <a:r>
              <a:t>Automation Layer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11480" y="36118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AT-SPI · Dogtail · ButtonCenter · VLM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828800" y="34290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1828800" y="34290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DogtailUtils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2743200" y="34290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2743200" y="34290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ButtonCenter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3657600" y="34290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3657600" y="34290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VLM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572000" y="34290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4572000" y="34290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AssertCommon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320040" y="4069080"/>
            <a:ext cx="4023360" cy="64008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411480" y="40873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59E0B"/>
                </a:solidFill>
                <a:latin typeface="Microsoft YaHei"/>
              </a:defRPr>
            </a:pPr>
            <a:r>
              <a:t>Input Layer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11480" y="42976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MouseKey · OCR · Image · DBus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828800" y="41148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1828800" y="41148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MouseKey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2743200" y="41148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2743200" y="41148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OCR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3657600" y="41148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3657600" y="41148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Image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4572000" y="4114800"/>
            <a:ext cx="82296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4572000" y="4114800"/>
            <a:ext cx="82296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DBus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320040" y="4754880"/>
            <a:ext cx="4023360" cy="64008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411480" y="47731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0B981"/>
                </a:solidFill>
                <a:latin typeface="Microsoft YaHei"/>
              </a:defRPr>
            </a:pPr>
            <a:r>
              <a:t>Protocol Layer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11480" y="4983480"/>
            <a:ext cx="13716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X11 (xdotool) · Wayland (ydotool)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828800" y="4800600"/>
            <a:ext cx="109728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1828800" y="4800600"/>
            <a:ext cx="1097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Microsoft YaHei"/>
              </a:defRPr>
            </a:pPr>
            <a:r>
              <a:t>X11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3017520" y="4800600"/>
            <a:ext cx="1097280" cy="2011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3017520" y="4800600"/>
            <a:ext cx="109728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Microsoft YaHei"/>
              </a:defRPr>
            </a:pPr>
            <a:r>
              <a:t>Wayland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320040" y="5440680"/>
            <a:ext cx="777240" cy="27432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320040" y="5440680"/>
            <a:ext cx="777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桌面UI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188719" y="5440680"/>
            <a:ext cx="777240" cy="27432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1188719" y="5440680"/>
            <a:ext cx="777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06B6D4"/>
                </a:solidFill>
                <a:latin typeface="Microsoft YaHei"/>
              </a:defRPr>
            </a:pPr>
            <a:r>
              <a:t>Web UI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2057400" y="5440680"/>
            <a:ext cx="777240" cy="27432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2057400" y="5440680"/>
            <a:ext cx="777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8B5CF6"/>
                </a:solidFill>
                <a:latin typeface="Microsoft YaHei"/>
              </a:defRPr>
            </a:pPr>
            <a:r>
              <a:t>DBus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2926080" y="5440680"/>
            <a:ext cx="777240" cy="27432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2926080" y="5440680"/>
            <a:ext cx="777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F59E0B"/>
                </a:solidFill>
                <a:latin typeface="Microsoft YaHei"/>
              </a:defRPr>
            </a:pPr>
            <a:r>
              <a:t>CLI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3794760" y="5440680"/>
            <a:ext cx="777240" cy="27432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3794760" y="5440680"/>
            <a:ext cx="777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1">
                <a:solidFill>
                  <a:srgbClr val="10B981"/>
                </a:solidFill>
                <a:latin typeface="Microsoft YaHei"/>
              </a:defRPr>
            </a:pPr>
            <a:r>
              <a:t>HTTP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4754880" y="1"/>
            <a:ext cx="256032" cy="256032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4754880" y="1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FFFF"/>
                </a:solidFill>
                <a:latin typeface="Microsoft YaHei"/>
              </a:defRPr>
            </a:pPr>
            <a:r>
              <a:t>②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074920" y="1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11827"/>
                </a:solidFill>
                <a:latin typeface="Microsoft YaHei"/>
              </a:defRPr>
            </a:pPr>
            <a:r>
              <a:t>流程 Workflow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4754880" y="2011680"/>
            <a:ext cx="3840480" cy="502920"/>
          </a:xfrm>
          <a:prstGeom prst="roundRect">
            <a:avLst/>
          </a:prstGeom>
          <a:solidFill>
            <a:srgbClr val="F0FDF4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4846320" y="2084832"/>
            <a:ext cx="274320" cy="274320"/>
          </a:xfrm>
          <a:prstGeom prst="ellipse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TextBox 96"/>
          <p:cNvSpPr txBox="1"/>
          <p:nvPr/>
        </p:nvSpPr>
        <p:spPr>
          <a:xfrm>
            <a:off x="4846320" y="2084832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166360" y="2057400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0B981"/>
                </a:solidFill>
                <a:latin typeface="Microsoft YaHei"/>
              </a:defRPr>
            </a:pPr>
            <a:r>
              <a:t>编写用例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166360" y="2286000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YAML 定义测试步骤</a:t>
            </a:r>
          </a:p>
        </p:txBody>
      </p:sp>
      <p:sp>
        <p:nvSpPr>
          <p:cNvPr id="100" name="Down Arrow 99"/>
          <p:cNvSpPr/>
          <p:nvPr/>
        </p:nvSpPr>
        <p:spPr>
          <a:xfrm>
            <a:off x="6537960" y="2514600"/>
            <a:ext cx="182880" cy="137160"/>
          </a:xfrm>
          <a:prstGeom prst="downArrow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Rounded Rectangle 100"/>
          <p:cNvSpPr/>
          <p:nvPr/>
        </p:nvSpPr>
        <p:spPr>
          <a:xfrm>
            <a:off x="4754880" y="2670048"/>
            <a:ext cx="3840480" cy="502920"/>
          </a:xfrm>
          <a:prstGeom prst="roundRect">
            <a:avLst/>
          </a:prstGeom>
          <a:solidFill>
            <a:srgbClr val="F0FDF8"/>
          </a:solidFill>
          <a:ln w="12700">
            <a:solidFill>
              <a:srgbClr val="14B8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4846320" y="2743200"/>
            <a:ext cx="274320" cy="274320"/>
          </a:xfrm>
          <a:prstGeom prst="ellipse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TextBox 102"/>
          <p:cNvSpPr txBox="1"/>
          <p:nvPr/>
        </p:nvSpPr>
        <p:spPr>
          <a:xfrm>
            <a:off x="4846320" y="2743200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5166360" y="2715768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14B8A6"/>
                </a:solidFill>
                <a:latin typeface="Microsoft YaHei"/>
              </a:defRPr>
            </a:pPr>
            <a:r>
              <a:t>构建索引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166360" y="2944368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youqu index --rebuild</a:t>
            </a:r>
          </a:p>
        </p:txBody>
      </p:sp>
      <p:sp>
        <p:nvSpPr>
          <p:cNvPr id="106" name="Down Arrow 105"/>
          <p:cNvSpPr/>
          <p:nvPr/>
        </p:nvSpPr>
        <p:spPr>
          <a:xfrm>
            <a:off x="6537960" y="3172968"/>
            <a:ext cx="182880" cy="137160"/>
          </a:xfrm>
          <a:prstGeom prst="downArrow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Rounded Rectangle 106"/>
          <p:cNvSpPr/>
          <p:nvPr/>
        </p:nvSpPr>
        <p:spPr>
          <a:xfrm>
            <a:off x="4754880" y="3328415"/>
            <a:ext cx="3840480" cy="502920"/>
          </a:xfrm>
          <a:prstGeom prst="roundRect">
            <a:avLst/>
          </a:prstGeom>
          <a:solidFill>
            <a:srgbClr val="ECF9FF"/>
          </a:solidFill>
          <a:ln w="12700"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Oval 107"/>
          <p:cNvSpPr/>
          <p:nvPr/>
        </p:nvSpPr>
        <p:spPr>
          <a:xfrm>
            <a:off x="4846320" y="3401568"/>
            <a:ext cx="274320" cy="274320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4846320" y="3401568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166360" y="3374135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06B6D4"/>
                </a:solidFill>
                <a:latin typeface="Microsoft YaHei"/>
              </a:defRPr>
            </a:pPr>
            <a:r>
              <a:t>筛选过滤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166360" y="3602735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app/module/tag 维度</a:t>
            </a:r>
          </a:p>
        </p:txBody>
      </p:sp>
      <p:sp>
        <p:nvSpPr>
          <p:cNvPr id="112" name="Down Arrow 111"/>
          <p:cNvSpPr/>
          <p:nvPr/>
        </p:nvSpPr>
        <p:spPr>
          <a:xfrm>
            <a:off x="6537960" y="3831335"/>
            <a:ext cx="182880" cy="137160"/>
          </a:xfrm>
          <a:prstGeom prst="downArrow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Rounded Rectangle 112"/>
          <p:cNvSpPr/>
          <p:nvPr/>
        </p:nvSpPr>
        <p:spPr>
          <a:xfrm>
            <a:off x="4754880" y="3986783"/>
            <a:ext cx="3840480" cy="502920"/>
          </a:xfrm>
          <a:prstGeom prst="roundRect">
            <a:avLst/>
          </a:prstGeom>
          <a:solidFill>
            <a:srgbClr val="F5F3FF"/>
          </a:solidFill>
          <a:ln w="127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Oval 113"/>
          <p:cNvSpPr/>
          <p:nvPr/>
        </p:nvSpPr>
        <p:spPr>
          <a:xfrm>
            <a:off x="4846320" y="4059935"/>
            <a:ext cx="274320" cy="274320"/>
          </a:xfrm>
          <a:prstGeom prst="ellipse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4846320" y="4059935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166360" y="4032503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8B5CF6"/>
                </a:solidFill>
                <a:latin typeface="Microsoft YaHei"/>
              </a:defRPr>
            </a:pPr>
            <a:r>
              <a:t>执行测试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166360" y="4261103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youqu run / MCP batch</a:t>
            </a:r>
          </a:p>
        </p:txBody>
      </p:sp>
      <p:sp>
        <p:nvSpPr>
          <p:cNvPr id="118" name="Down Arrow 117"/>
          <p:cNvSpPr/>
          <p:nvPr/>
        </p:nvSpPr>
        <p:spPr>
          <a:xfrm>
            <a:off x="6537960" y="4489703"/>
            <a:ext cx="182880" cy="137160"/>
          </a:xfrm>
          <a:prstGeom prst="downArrow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9" name="Rounded Rectangle 118"/>
          <p:cNvSpPr/>
          <p:nvPr/>
        </p:nvSpPr>
        <p:spPr>
          <a:xfrm>
            <a:off x="4754880" y="4645151"/>
            <a:ext cx="3840480" cy="50292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Oval 119"/>
          <p:cNvSpPr/>
          <p:nvPr/>
        </p:nvSpPr>
        <p:spPr>
          <a:xfrm>
            <a:off x="4846320" y="4718303"/>
            <a:ext cx="274320" cy="274320"/>
          </a:xfrm>
          <a:prstGeom prst="ellipse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TextBox 120"/>
          <p:cNvSpPr txBox="1"/>
          <p:nvPr/>
        </p:nvSpPr>
        <p:spPr>
          <a:xfrm>
            <a:off x="4846320" y="4718303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5166360" y="4690871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59E0B"/>
                </a:solidFill>
                <a:latin typeface="Microsoft YaHei"/>
              </a:defRPr>
            </a:pPr>
            <a:r>
              <a:t>自动回填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166360" y="4919471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Multica → PMS</a:t>
            </a:r>
          </a:p>
        </p:txBody>
      </p:sp>
      <p:sp>
        <p:nvSpPr>
          <p:cNvPr id="124" name="Down Arrow 123"/>
          <p:cNvSpPr/>
          <p:nvPr/>
        </p:nvSpPr>
        <p:spPr>
          <a:xfrm>
            <a:off x="6537960" y="5148071"/>
            <a:ext cx="182880" cy="137160"/>
          </a:xfrm>
          <a:prstGeom prst="downArrow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5" name="Rounded Rectangle 124"/>
          <p:cNvSpPr/>
          <p:nvPr/>
        </p:nvSpPr>
        <p:spPr>
          <a:xfrm>
            <a:off x="4754880" y="5303519"/>
            <a:ext cx="3840480" cy="502920"/>
          </a:xfrm>
          <a:prstGeom prst="roundRect">
            <a:avLst/>
          </a:prstGeom>
          <a:solidFill>
            <a:srgbClr val="EFF6FF"/>
          </a:solidFill>
          <a:ln w="12700">
            <a:solidFill>
              <a:srgbClr val="2563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6" name="Oval 125"/>
          <p:cNvSpPr/>
          <p:nvPr/>
        </p:nvSpPr>
        <p:spPr>
          <a:xfrm>
            <a:off x="4846320" y="5376671"/>
            <a:ext cx="274320" cy="27432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7" name="TextBox 126"/>
          <p:cNvSpPr txBox="1"/>
          <p:nvPr/>
        </p:nvSpPr>
        <p:spPr>
          <a:xfrm>
            <a:off x="4846320" y="5376671"/>
            <a:ext cx="274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166360" y="5349239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2563EB"/>
                </a:solidFill>
                <a:latin typeface="Microsoft YaHei"/>
              </a:defRPr>
            </a:pPr>
            <a:r>
              <a:t>报告分析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5166360" y="5577839"/>
            <a:ext cx="32918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Allure + JSON 报告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4754880" y="6053327"/>
            <a:ext cx="3840480" cy="731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TextBox 130"/>
          <p:cNvSpPr txBox="1"/>
          <p:nvPr/>
        </p:nvSpPr>
        <p:spPr>
          <a:xfrm>
            <a:off x="4754880" y="6144767"/>
            <a:ext cx="18288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11827"/>
                </a:solidFill>
                <a:latin typeface="Microsoft YaHei"/>
              </a:defRPr>
            </a:pPr>
            <a:r>
              <a:t>MCP 工具集 (~70 tools)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4754880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3" name="TextBox 132"/>
          <p:cNvSpPr txBox="1"/>
          <p:nvPr/>
        </p:nvSpPr>
        <p:spPr>
          <a:xfrm>
            <a:off x="4754880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2563EB"/>
                </a:solidFill>
                <a:latin typeface="Microsoft YaHei"/>
              </a:defRPr>
            </a:pPr>
            <a:r>
              <a:t>AT-SPI(5)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5330952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5" name="TextBox 134"/>
          <p:cNvSpPr txBox="1"/>
          <p:nvPr/>
        </p:nvSpPr>
        <p:spPr>
          <a:xfrm>
            <a:off x="5330952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06B6D4"/>
                </a:solidFill>
                <a:latin typeface="Microsoft YaHei"/>
              </a:defRPr>
            </a:pPr>
            <a:r>
              <a:t>鼠标键盘(9)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5907024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TextBox 136"/>
          <p:cNvSpPr txBox="1"/>
          <p:nvPr/>
        </p:nvSpPr>
        <p:spPr>
          <a:xfrm>
            <a:off x="5907024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8B5CF6"/>
                </a:solidFill>
                <a:latin typeface="Microsoft YaHei"/>
              </a:defRPr>
            </a:pPr>
            <a:r>
              <a:t>窗口(5)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483096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9" name="TextBox 138"/>
          <p:cNvSpPr txBox="1"/>
          <p:nvPr/>
        </p:nvSpPr>
        <p:spPr>
          <a:xfrm>
            <a:off x="6483096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F59E0B"/>
                </a:solidFill>
                <a:latin typeface="Microsoft YaHei"/>
              </a:defRPr>
            </a:pPr>
            <a:r>
              <a:t>断言(6)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7059168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1" name="TextBox 140"/>
          <p:cNvSpPr txBox="1"/>
          <p:nvPr/>
        </p:nvSpPr>
        <p:spPr>
          <a:xfrm>
            <a:off x="7059168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0B981"/>
                </a:solidFill>
                <a:latin typeface="Microsoft YaHei"/>
              </a:defRPr>
            </a:pPr>
            <a:r>
              <a:t>系统(4)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7635240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3" name="TextBox 142"/>
          <p:cNvSpPr txBox="1"/>
          <p:nvPr/>
        </p:nvSpPr>
        <p:spPr>
          <a:xfrm>
            <a:off x="7635240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EF4444"/>
                </a:solidFill>
                <a:latin typeface="Microsoft YaHei"/>
              </a:defRPr>
            </a:pPr>
            <a:r>
              <a:t>VLM(3)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8211312" y="6373367"/>
            <a:ext cx="548640" cy="182880"/>
          </a:xfrm>
          <a:prstGeom prst="roundRect">
            <a:avLst/>
          </a:prstGeom>
          <a:solidFill>
            <a:srgbClr val="F9FAFB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5" name="TextBox 144"/>
          <p:cNvSpPr txBox="1"/>
          <p:nvPr/>
        </p:nvSpPr>
        <p:spPr>
          <a:xfrm>
            <a:off x="8211312" y="6373367"/>
            <a:ext cx="5486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00" b="1">
                <a:solidFill>
                  <a:srgbClr val="14B8A6"/>
                </a:solidFill>
                <a:latin typeface="Microsoft YaHei"/>
              </a:defRPr>
            </a:pPr>
            <a:r>
              <a:t>YAML(4)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4754880" y="6647687"/>
            <a:ext cx="18288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11827"/>
                </a:solidFill>
                <a:latin typeface="Microsoft YaHei"/>
              </a:defRPr>
            </a:pPr>
            <a:r>
              <a:t>VLM 视觉语言模型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4754880" y="6876287"/>
            <a:ext cx="3840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▸ Qwen2.5-VL-7B · OpenAI兼容API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4754880" y="7059167"/>
            <a:ext cx="3840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▸ VLMExecutor: 自然语言 → 点击定位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4754880" y="7242047"/>
            <a:ext cx="384048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▸ VLMAgent: 自主观察→决策→行动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8961120" y="1"/>
            <a:ext cx="256032" cy="256032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1" name="TextBox 150"/>
          <p:cNvSpPr txBox="1"/>
          <p:nvPr/>
        </p:nvSpPr>
        <p:spPr>
          <a:xfrm>
            <a:off x="8961120" y="1"/>
            <a:ext cx="256032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FFFF"/>
                </a:solidFill>
                <a:latin typeface="Microsoft YaHei"/>
              </a:defRPr>
            </a:pPr>
            <a:r>
              <a:t>③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9281160" y="1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11827"/>
                </a:solidFill>
                <a:latin typeface="Microsoft YaHei"/>
              </a:defRPr>
            </a:pPr>
            <a:r>
              <a:t>成果 Achievements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8961120" y="2011680"/>
            <a:ext cx="2880360" cy="1828800"/>
          </a:xfrm>
          <a:prstGeom prst="roundRect">
            <a:avLst/>
          </a:prstGeom>
          <a:solidFill>
            <a:srgbClr val="F0FDF4"/>
          </a:solidFill>
          <a:ln w="1905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4" name="TextBox 153"/>
          <p:cNvSpPr txBox="1"/>
          <p:nvPr/>
        </p:nvSpPr>
        <p:spPr>
          <a:xfrm>
            <a:off x="9098280" y="2057400"/>
            <a:ext cx="2560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0B981"/>
                </a:solidFill>
                <a:latin typeface="Microsoft YaHei"/>
              </a:defRPr>
            </a:pPr>
            <a:r>
              <a:t>YAML 用例生成与运行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9098280" y="2331720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Microsoft YaHei"/>
              </a:defRPr>
            </a:pPr>
            <a:r>
              <a:t>✦  零代码测试创作 — YAML 驱动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9098280" y="2532888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Microsoft YaHei"/>
              </a:defRPr>
            </a:pPr>
            <a:r>
              <a:t>✦  自然语言 → 可执行测试用例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9098280" y="2734056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Microsoft YaHei"/>
              </a:defRPr>
            </a:pPr>
            <a:r>
              <a:t>✦  批量执行引擎 + 进度跟踪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9098280" y="2935224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Microsoft YaHei"/>
              </a:defRPr>
            </a:pPr>
            <a:r>
              <a:t>✦  索引管理 (app/module/tag)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9098280" y="3136392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111827"/>
                </a:solidFill>
                <a:latin typeface="Microsoft YaHei"/>
              </a:defRPr>
            </a:pPr>
            <a:r>
              <a:t>✦  MCP 集成 (yaml_run_batch)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8961120" y="3977639"/>
            <a:ext cx="2880360" cy="1737360"/>
          </a:xfrm>
          <a:prstGeom prst="roundRect">
            <a:avLst/>
          </a:prstGeom>
          <a:solidFill>
            <a:srgbClr val="FFF7ED"/>
          </a:solidFill>
          <a:ln w="1905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1" name="TextBox 160"/>
          <p:cNvSpPr txBox="1"/>
          <p:nvPr/>
        </p:nvSpPr>
        <p:spPr>
          <a:xfrm>
            <a:off x="9098280" y="4023360"/>
            <a:ext cx="2560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59E0B"/>
                </a:solidFill>
                <a:latin typeface="Microsoft YaHei"/>
              </a:defRPr>
            </a:pPr>
            <a:r>
              <a:t>Multica 自动化运行集成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9098280" y="4297680"/>
            <a:ext cx="914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F59E0B"/>
                </a:solidFill>
                <a:latin typeface="Microsoft YaHei"/>
              </a:defRPr>
            </a:pPr>
            <a:r>
              <a:t>7+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9875520" y="4315968"/>
            <a:ext cx="1645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11827"/>
                </a:solidFill>
                <a:latin typeface="Microsoft YaHei"/>
              </a:defRPr>
            </a:pPr>
            <a:r>
              <a:t>天持续运行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9098280" y="4754880"/>
            <a:ext cx="256032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Microsoft YaHei"/>
              </a:defRPr>
            </a:pPr>
            <a:r>
              <a:t>单次运行 Token 消耗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9098280" y="493776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8B5CF6"/>
                </a:solidFill>
                <a:latin typeface="Microsoft YaHei"/>
              </a:defRPr>
            </a:pPr>
            <a:r>
              <a:t>240K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9784080" y="495604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输入 tokens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9098280" y="521208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6B6D4"/>
                </a:solidFill>
                <a:latin typeface="Microsoft YaHei"/>
              </a:defRPr>
            </a:pPr>
            <a:r>
              <a:t>5K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9784080" y="5230368"/>
            <a:ext cx="1371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输出 tokens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098280" y="5486400"/>
            <a:ext cx="256032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6B7280"/>
                </a:solidFill>
                <a:latin typeface="Microsoft YaHei"/>
              </a:defRPr>
            </a:pPr>
            <a:r>
              <a:t>效率比 48:1  ·  自动化执行与结果回填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8961120" y="5806440"/>
            <a:ext cx="2880360" cy="731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1" name="TextBox 170"/>
          <p:cNvSpPr txBox="1"/>
          <p:nvPr/>
        </p:nvSpPr>
        <p:spPr>
          <a:xfrm>
            <a:off x="8961120" y="5852160"/>
            <a:ext cx="18288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1">
                <a:solidFill>
                  <a:srgbClr val="111827"/>
                </a:solidFill>
                <a:latin typeface="Microsoft YaHei"/>
              </a:defRPr>
            </a:pPr>
            <a:r>
              <a:t>未来规划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9098280" y="6035040"/>
            <a:ext cx="10058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2563EB"/>
                </a:solidFill>
                <a:latin typeface="Microsoft YaHei"/>
              </a:defRPr>
            </a:pPr>
            <a:r>
              <a:t>自愈元素定位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10104120" y="603504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LLM推断替代策略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9098280" y="6217920"/>
            <a:ext cx="10058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10B981"/>
                </a:solidFill>
                <a:latin typeface="Microsoft YaHei"/>
              </a:defRPr>
            </a:pPr>
            <a:r>
              <a:t>AI用例生成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10104120" y="621792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从PMS/PR自动生成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098280" y="6400800"/>
            <a:ext cx="10058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1">
                <a:solidFill>
                  <a:srgbClr val="8B5CF6"/>
                </a:solidFill>
                <a:latin typeface="Microsoft YaHei"/>
              </a:defRPr>
            </a:pPr>
            <a:r>
              <a:t>VLM增强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10104120" y="6400800"/>
            <a:ext cx="146304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00" b="0">
                <a:solidFill>
                  <a:srgbClr val="6B7280"/>
                </a:solidFill>
                <a:latin typeface="Microsoft YaHei"/>
              </a:defRPr>
            </a:pPr>
            <a:r>
              <a:t>失败归类/OCR语义</a:t>
            </a:r>
          </a:p>
        </p:txBody>
      </p:sp>
      <p:sp>
        <p:nvSpPr>
          <p:cNvPr id="178" name="Rectangle 177"/>
          <p:cNvSpPr/>
          <p:nvPr/>
        </p:nvSpPr>
        <p:spPr>
          <a:xfrm>
            <a:off x="320040" y="6492240"/>
            <a:ext cx="11521440" cy="731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9" name="TextBox 178"/>
          <p:cNvSpPr txBox="1"/>
          <p:nvPr/>
        </p:nvSpPr>
        <p:spPr>
          <a:xfrm>
            <a:off x="320040" y="6537960"/>
            <a:ext cx="115214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9CA3AF"/>
                </a:solidFill>
                <a:latin typeface="Microsoft YaHei"/>
              </a:defRPr>
            </a:pPr>
            <a:r>
              <a:t>GPL-2.0  ·  Python 3.10+  ·  https://github.com/linuxdeepin/youqu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