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-1828800" y="2743200"/>
            <a:ext cx="5486400" cy="5486400"/>
          </a:xfrm>
          <a:prstGeom prst="ellipse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371600" y="1645920"/>
            <a:ext cx="9144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6000" b="1">
                <a:solidFill>
                  <a:srgbClr val="FFFFFF"/>
                </a:solidFill>
                <a:latin typeface="Microsoft YaHei"/>
              </a:defRPr>
            </a:pPr>
            <a:r>
              <a:t>YouQu 有趣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1600" y="2834640"/>
            <a:ext cx="1828800" cy="36576"/>
          </a:xfrm>
          <a:prstGeom prst="rect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371600" y="301752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>
                <a:solidFill>
                  <a:srgbClr val="CCCCCC"/>
                </a:solidFill>
                <a:latin typeface="Microsoft YaHei"/>
              </a:defRPr>
            </a:pPr>
            <a:r>
              <a:t>Linux Desktop Automation Framework — Progress Report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601200" y="5669280"/>
            <a:ext cx="2011680" cy="457200"/>
          </a:xfrm>
          <a:prstGeom prst="roundRect">
            <a:avLst/>
          </a:prstGeom>
          <a:solidFill>
            <a:srgbClr val="1A1A1A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601200" y="566928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00D4FF"/>
                </a:solidFill>
                <a:latin typeface="Microsoft YaHei"/>
              </a:defRPr>
            </a:pPr>
            <a:r>
              <a:t>v2.17.2</a:t>
            </a:r>
          </a:p>
        </p:txBody>
      </p:sp>
      <p:sp>
        <p:nvSpPr>
          <p:cNvPr id="8" name="Oval 7"/>
          <p:cNvSpPr/>
          <p:nvPr/>
        </p:nvSpPr>
        <p:spPr>
          <a:xfrm>
            <a:off x="10515600" y="1371600"/>
            <a:ext cx="109728" cy="109728"/>
          </a:xfrm>
          <a:prstGeom prst="ellipse">
            <a:avLst/>
          </a:prstGeom>
          <a:solidFill>
            <a:srgbClr val="00F5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972800" y="1828800"/>
            <a:ext cx="73152" cy="73152"/>
          </a:xfrm>
          <a:prstGeom prst="ellipse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10241280" y="5029200"/>
            <a:ext cx="91440" cy="91440"/>
          </a:xfrm>
          <a:prstGeom prst="ellipse">
            <a:avLst/>
          </a:prstGeom>
          <a:solidFill>
            <a:srgbClr val="BF5A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Microsoft YaHei"/>
              </a:defRPr>
            </a:pPr>
            <a:r>
              <a:t>Framework Overview  框架概览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97280"/>
            <a:ext cx="1371600" cy="36576"/>
          </a:xfrm>
          <a:prstGeom prst="rect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731520" y="1463040"/>
            <a:ext cx="5943600" cy="484632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1645920"/>
            <a:ext cx="5303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0F5D4"/>
                </a:solidFill>
                <a:latin typeface="Microsoft YaHei"/>
              </a:defRPr>
            </a:pPr>
            <a:r>
              <a:t>五大测试能力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2286000"/>
            <a:ext cx="5303520" cy="251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600">
                <a:solidFill>
                  <a:srgbClr val="CCCCCC"/>
                </a:solidFill>
                <a:latin typeface="Microsoft YaHei"/>
              </a:defRPr>
            </a:pPr>
            <a:r>
              <a:t>🖥️  桌面 UI 自动化 — AT-SPI + Dogtail</a:t>
            </a:r>
          </a:p>
          <a:p>
            <a:pPr>
              <a:spcAft>
                <a:spcPts val="800"/>
              </a:spcAft>
              <a:defRPr sz="1600">
                <a:solidFill>
                  <a:srgbClr val="CCCCCC"/>
                </a:solidFill>
                <a:latin typeface="Microsoft YaHei"/>
              </a:defRPr>
            </a:pPr>
            <a:r>
              <a:t>🌐  Web UI 自动化 — Playwright</a:t>
            </a:r>
          </a:p>
          <a:p>
            <a:pPr>
              <a:spcAft>
                <a:spcPts val="800"/>
              </a:spcAft>
              <a:defRPr sz="1600">
                <a:solidFill>
                  <a:srgbClr val="CCCCCC"/>
                </a:solidFill>
                <a:latin typeface="Microsoft YaHei"/>
              </a:defRPr>
            </a:pPr>
            <a:r>
              <a:t>🔌  DBus 接口测试 — native DBus binding</a:t>
            </a:r>
          </a:p>
          <a:p>
            <a:pPr>
              <a:spcAft>
                <a:spcPts val="800"/>
              </a:spcAft>
              <a:defRPr sz="1600">
                <a:solidFill>
                  <a:srgbClr val="CCCCCC"/>
                </a:solidFill>
                <a:latin typeface="Microsoft YaHei"/>
              </a:defRPr>
            </a:pPr>
            <a:r>
              <a:t>💻  命令行测试 — 命令执行与控制</a:t>
            </a:r>
          </a:p>
          <a:p>
            <a:pPr>
              <a:spcAft>
                <a:spcPts val="800"/>
              </a:spcAft>
              <a:defRPr sz="1600">
                <a:solidFill>
                  <a:srgbClr val="CCCCCC"/>
                </a:solidFill>
                <a:latin typeface="Microsoft YaHei"/>
              </a:defRPr>
            </a:pPr>
            <a:r>
              <a:t>📡  HTTP 接口测试 — 请求与断言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4389120"/>
            <a:ext cx="5303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0F5D4"/>
                </a:solidFill>
                <a:latin typeface="Microsoft YaHei"/>
              </a:defRPr>
            </a:pPr>
            <a:r>
              <a:t>核心特性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4846320"/>
            <a:ext cx="530352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600">
                <a:solidFill>
                  <a:srgbClr val="CCCCCC"/>
                </a:solidFill>
                <a:latin typeface="Microsoft YaHei"/>
              </a:defRPr>
            </a:pPr>
            <a:r>
              <a:t>🔄  X11 + Wayland 双协议支持</a:t>
            </a:r>
          </a:p>
          <a:p>
            <a:pPr>
              <a:spcAft>
                <a:spcPts val="800"/>
              </a:spcAft>
              <a:defRPr sz="1600">
                <a:solidFill>
                  <a:srgbClr val="CCCCCC"/>
                </a:solidFill>
                <a:latin typeface="Microsoft YaHei"/>
              </a:defRPr>
            </a:pPr>
            <a:r>
              <a:t>📋  CSV 驱动的标签管理系统</a:t>
            </a:r>
          </a:p>
          <a:p>
            <a:pPr>
              <a:spcAft>
                <a:spcPts val="800"/>
              </a:spcAft>
              <a:defRPr sz="1600">
                <a:solidFill>
                  <a:srgbClr val="CCCCCC"/>
                </a:solidFill>
                <a:latin typeface="Microsoft YaHei"/>
              </a:defRPr>
            </a:pPr>
            <a:r>
              <a:t>📊  PMS 测试管理平台集成</a:t>
            </a:r>
          </a:p>
          <a:p>
            <a:pPr>
              <a:spcAft>
                <a:spcPts val="800"/>
              </a:spcAft>
              <a:defRPr sz="1600">
                <a:solidFill>
                  <a:srgbClr val="CCCCCC"/>
                </a:solidFill>
                <a:latin typeface="Microsoft YaHei"/>
              </a:defRPr>
            </a:pPr>
            <a:r>
              <a:t>🌍  远程分布式执行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132320" y="1463040"/>
            <a:ext cx="4572000" cy="484632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498079" y="1645920"/>
            <a:ext cx="3840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0F5D4"/>
                </a:solidFill>
                <a:latin typeface="Microsoft YaHei"/>
              </a:defRPr>
            </a:pPr>
            <a:r>
              <a:t>技术栈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98079" y="2286000"/>
            <a:ext cx="3840480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Python 3.10+ · pytest 6.2.5+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AT-SPI / Dogtail (内嵌)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OpenCV · PaddleOCR (RPC)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PyAutoGUI · ydotool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Playwright (可选)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zerorpc (可选, 远程执行)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98079" y="4389120"/>
            <a:ext cx="3840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0F5D4"/>
                </a:solidFill>
                <a:latin typeface="Microsoft YaHei"/>
              </a:defRPr>
            </a:pPr>
            <a:r>
              <a:t>协议支持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98079" y="4846320"/>
            <a:ext cx="3840480" cy="150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X11: xdotool + pyautogui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Wayland: ydotool + D-Bus Autotool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窗口信息: xdotool / libdtkwmjack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Microsoft YaHei"/>
              </a:defRPr>
            </a:pPr>
            <a:r>
              <a:t>Core Architecture  核心架构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97280"/>
            <a:ext cx="1371600" cy="36576"/>
          </a:xfrm>
          <a:prstGeom prst="rect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731520" y="1463040"/>
            <a:ext cx="10698480" cy="82296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31520" y="1463040"/>
            <a:ext cx="73152" cy="822960"/>
          </a:xfrm>
          <a:prstGeom prst="rect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1508760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0D4FF"/>
                </a:solidFill>
                <a:latin typeface="Microsoft YaHei"/>
              </a:defRPr>
            </a:pPr>
            <a:r>
              <a:t>CLI / MCP Server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1508760"/>
            <a:ext cx="6858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CCCCC"/>
                </a:solidFill>
                <a:latin typeface="Microsoft YaHei"/>
              </a:defRPr>
            </a:pPr>
            <a:r>
              <a:t>youqu run · youqu mcp · manage.py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468880"/>
            <a:ext cx="10698480" cy="82296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31520" y="2468880"/>
            <a:ext cx="73152" cy="822960"/>
          </a:xfrm>
          <a:prstGeom prst="rect">
            <a:avLst/>
          </a:prstGeom>
          <a:solidFill>
            <a:srgbClr val="00F5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5840" y="2514600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0F5D4"/>
                </a:solidFill>
                <a:latin typeface="Microsoft YaHei"/>
              </a:defRPr>
            </a:pPr>
            <a:r>
              <a:t>Test Engine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14800" y="2514600"/>
            <a:ext cx="6858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CCCCC"/>
                </a:solidFill>
                <a:latin typeface="Microsoft YaHei"/>
              </a:defRPr>
            </a:pPr>
            <a:r>
              <a:t>pytest · YAML Test · Web Spec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3474720"/>
            <a:ext cx="10698480" cy="82296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3474720"/>
            <a:ext cx="73152" cy="822960"/>
          </a:xfrm>
          <a:prstGeom prst="rect">
            <a:avLst/>
          </a:prstGeom>
          <a:solidFill>
            <a:srgbClr val="BF5A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05840" y="3520440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BF5AF2"/>
                </a:solidFill>
                <a:latin typeface="Microsoft YaHei"/>
              </a:defRPr>
            </a:pPr>
            <a:r>
              <a:t>Automation Layer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14800" y="3520440"/>
            <a:ext cx="6858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CCCCC"/>
                </a:solidFill>
                <a:latin typeface="Microsoft YaHei"/>
              </a:defRPr>
            </a:pPr>
            <a:r>
              <a:t>AT-SPI · Dogtail · ButtonCenter · VLM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480560"/>
            <a:ext cx="10698480" cy="82296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31520" y="4480560"/>
            <a:ext cx="73152" cy="822960"/>
          </a:xfrm>
          <a:prstGeom prst="rect">
            <a:avLst/>
          </a:prstGeom>
          <a:solidFill>
            <a:srgbClr val="FF6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05840" y="4526280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FF6B6B"/>
                </a:solidFill>
                <a:latin typeface="Microsoft YaHei"/>
              </a:defRPr>
            </a:pPr>
            <a:r>
              <a:t>Input Layer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14800" y="4526280"/>
            <a:ext cx="6858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CCCCC"/>
                </a:solidFill>
                <a:latin typeface="Microsoft YaHei"/>
              </a:defRPr>
            </a:pPr>
            <a:r>
              <a:t>MouseKey · OCR · Image Utils · DBus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31520" y="5486400"/>
            <a:ext cx="10698480" cy="82296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731520" y="5486400"/>
            <a:ext cx="73152" cy="822960"/>
          </a:xfrm>
          <a:prstGeom prst="rect">
            <a:avLst/>
          </a:prstGeom>
          <a:solidFill>
            <a:srgbClr val="FFB70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05840" y="5532120"/>
            <a:ext cx="3200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FFB703"/>
                </a:solidFill>
                <a:latin typeface="Microsoft YaHei"/>
              </a:defRPr>
            </a:pPr>
            <a:r>
              <a:t>Protocol Layer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14800" y="5532120"/>
            <a:ext cx="6858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CCCCC"/>
                </a:solidFill>
                <a:latin typeface="Microsoft YaHei"/>
              </a:defRPr>
            </a:pPr>
            <a:r>
              <a:t>X11 (xdotool) · Wayland (ydotool)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6766559"/>
            <a:ext cx="109728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FFFFFF"/>
                </a:solidFill>
                <a:latin typeface="Microsoft YaHei"/>
              </a:defRPr>
            </a:pPr>
            <a:r>
              <a:t>关键模块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7223759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00D4FF"/>
                </a:solidFill>
                <a:latin typeface="Microsoft YaHei"/>
              </a:defRPr>
            </a:pPr>
            <a:r>
              <a:t>Src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26080" y="7223759"/>
            <a:ext cx="8229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888888"/>
                </a:solidFill>
                <a:latin typeface="Microsoft YaHei"/>
              </a:defRPr>
            </a:pPr>
            <a:r>
              <a:t>多继承基类 (CmdCtl+ImageUtils+FileCtl+ShortCut+Calculate+OCR)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97280" y="7589519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00D4FF"/>
                </a:solidFill>
                <a:latin typeface="Microsoft YaHei"/>
              </a:defRPr>
            </a:pPr>
            <a:r>
              <a:t>DogtailUtils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26080" y="7589519"/>
            <a:ext cx="8229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888888"/>
                </a:solidFill>
                <a:latin typeface="Microsoft YaHei"/>
              </a:defRPr>
            </a:pPr>
            <a:r>
              <a:t>AT-SPI 元素定位与操作 (X11/Wayland)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97280" y="7955279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00D4FF"/>
                </a:solidFill>
                <a:latin typeface="Microsoft YaHei"/>
              </a:defRPr>
            </a:pPr>
            <a:r>
              <a:t>ButtonCenter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926080" y="7955279"/>
            <a:ext cx="8229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888888"/>
                </a:solidFill>
                <a:latin typeface="Microsoft YaHei"/>
              </a:defRPr>
            </a:pPr>
            <a:r>
              <a:t>坐标定位系统 (基于 ui.ini 配置)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97280" y="832104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00D4FF"/>
                </a:solidFill>
                <a:latin typeface="Microsoft YaHei"/>
              </a:defRPr>
            </a:pPr>
            <a:r>
              <a:t>AssertCommon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926080" y="8321040"/>
            <a:ext cx="8229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888888"/>
                </a:solidFill>
                <a:latin typeface="Microsoft YaHei"/>
              </a:defRPr>
            </a:pPr>
            <a:r>
              <a:t>统一断言 (图像/OCR/元素/文件/进程)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31520" y="365760"/>
            <a:ext cx="1097280" cy="411480"/>
          </a:xfrm>
          <a:prstGeom prst="roundRect">
            <a:avLst/>
          </a:prstGeom>
          <a:solidFill>
            <a:srgbClr val="00D4FF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97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0A0A0A"/>
                </a:solidFill>
                <a:latin typeface="Microsoft YaHei"/>
              </a:defRPr>
            </a:pPr>
            <a:r>
              <a:t>NEW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11680" y="4572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Microsoft YaHei"/>
              </a:defRPr>
            </a:pPr>
            <a:r>
              <a:t>YAML 用例生成与运行技能</a:t>
            </a:r>
          </a:p>
        </p:txBody>
      </p:sp>
      <p:sp>
        <p:nvSpPr>
          <p:cNvPr id="5" name="Rectangle 4"/>
          <p:cNvSpPr/>
          <p:nvPr/>
        </p:nvSpPr>
        <p:spPr>
          <a:xfrm>
            <a:off x="2011680" y="1097280"/>
            <a:ext cx="1371600" cy="36576"/>
          </a:xfrm>
          <a:prstGeom prst="rect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731520" y="1463040"/>
            <a:ext cx="5303520" cy="484632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97280" y="164592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F5D4"/>
                </a:solidFill>
                <a:latin typeface="Microsoft YaHei"/>
              </a:defRPr>
            </a:pPr>
            <a:r>
              <a:t>核心能力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2286000"/>
            <a:ext cx="4572000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YAML 驱动的测试用例编写 — 零代码测试创作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自然语言 → 可执行测试用例的转换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批量执行引擎 — 支持进度跟踪与取消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索引管理 — 按 app/module/tag 过滤查询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断言系统 — 支持多种断言类型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MCP 集成 — 通过 yaml_list_tests / yaml_run_batch 调用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5029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F5D4"/>
                </a:solidFill>
                <a:latin typeface="Microsoft YaHei"/>
              </a:defRPr>
            </a:pPr>
            <a:r>
              <a:t>文件结构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5486400"/>
            <a:ext cx="45720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300">
                <a:solidFill>
                  <a:srgbClr val="888888"/>
                </a:solidFill>
                <a:latin typeface="Microsoft YaHei"/>
              </a:defRPr>
            </a:pPr>
            <a:r>
              <a:t>yaml_test/executor.py — 执行器</a:t>
            </a:r>
          </a:p>
          <a:p>
            <a:pPr>
              <a:spcAft>
                <a:spcPts val="800"/>
              </a:spcAft>
              <a:defRPr sz="1300">
                <a:solidFill>
                  <a:srgbClr val="888888"/>
                </a:solidFill>
                <a:latin typeface="Microsoft YaHei"/>
              </a:defRPr>
            </a:pPr>
            <a:r>
              <a:t>yaml_test/batch_runner.py — 批量运行</a:t>
            </a:r>
          </a:p>
          <a:p>
            <a:pPr>
              <a:spcAft>
                <a:spcPts val="800"/>
              </a:spcAft>
              <a:defRPr sz="1300">
                <a:solidFill>
                  <a:srgbClr val="888888"/>
                </a:solidFill>
                <a:latin typeface="Microsoft YaHei"/>
              </a:defRPr>
            </a:pPr>
            <a:r>
              <a:t>yaml_test/index.py — 索引管理</a:t>
            </a:r>
          </a:p>
          <a:p>
            <a:pPr>
              <a:spcAft>
                <a:spcPts val="800"/>
              </a:spcAft>
              <a:defRPr sz="1300">
                <a:solidFill>
                  <a:srgbClr val="888888"/>
                </a:solidFill>
                <a:latin typeface="Microsoft YaHei"/>
              </a:defRPr>
            </a:pPr>
            <a:r>
              <a:t>cli/index.py — 索引 CLI 命令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0" y="1463040"/>
            <a:ext cx="5303520" cy="484632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766560" y="164592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F5D4"/>
                </a:solidFill>
                <a:latin typeface="Microsoft YaHei"/>
              </a:defRPr>
            </a:pPr>
            <a:r>
              <a:t>工作流程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766560" y="2286000"/>
            <a:ext cx="365760" cy="365760"/>
          </a:xfrm>
          <a:prstGeom prst="roundRect">
            <a:avLst/>
          </a:prstGeom>
          <a:solidFill>
            <a:srgbClr val="00D4FF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766560" y="228600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A0A0A"/>
                </a:solidFill>
                <a:latin typeface="Microsoft YaHei"/>
              </a:defRPr>
            </a:pPr>
            <a: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2286000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编写 YAML 用例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0" y="2560320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88888"/>
                </a:solidFill>
                <a:latin typeface="Microsoft YaHei"/>
              </a:defRPr>
            </a:pPr>
            <a:r>
              <a:t>定义测试步骤和断言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766560" y="3063240"/>
            <a:ext cx="365760" cy="365760"/>
          </a:xfrm>
          <a:prstGeom prst="roundRect">
            <a:avLst/>
          </a:prstGeom>
          <a:solidFill>
            <a:srgbClr val="00D4FF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766560" y="306324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A0A0A"/>
                </a:solidFill>
                <a:latin typeface="Microsoft YaHei"/>
              </a:defRPr>
            </a:pPr>
            <a: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3063240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构建索引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0" y="3337560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88888"/>
                </a:solidFill>
                <a:latin typeface="Microsoft YaHei"/>
              </a:defRPr>
            </a:pPr>
            <a:r>
              <a:t>youqu index --rebuild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766560" y="3840480"/>
            <a:ext cx="365760" cy="365760"/>
          </a:xfrm>
          <a:prstGeom prst="roundRect">
            <a:avLst/>
          </a:prstGeom>
          <a:solidFill>
            <a:srgbClr val="00D4FF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766560" y="384048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A0A0A"/>
                </a:solidFill>
                <a:latin typeface="Microsoft YaHei"/>
              </a:defRPr>
            </a:pPr>
            <a:r>
              <a:t>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3840480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查询用例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0" y="4114800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88888"/>
                </a:solidFill>
                <a:latin typeface="Microsoft YaHei"/>
              </a:defRPr>
            </a:pPr>
            <a:r>
              <a:t>按 app/module/tag 过滤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766560" y="4617720"/>
            <a:ext cx="365760" cy="365760"/>
          </a:xfrm>
          <a:prstGeom prst="roundRect">
            <a:avLst/>
          </a:prstGeom>
          <a:solidFill>
            <a:srgbClr val="00D4FF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766560" y="461772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A0A0A"/>
                </a:solidFill>
                <a:latin typeface="Microsoft YaHei"/>
              </a:defRPr>
            </a:pPr>
            <a:r>
              <a:t>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4617720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批量执行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0" y="4892040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88888"/>
                </a:solidFill>
                <a:latin typeface="Microsoft YaHei"/>
              </a:defRPr>
            </a:pPr>
            <a:r>
              <a:t>youqu run / MCP yaml_run_batch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766560" y="5394959"/>
            <a:ext cx="365760" cy="365760"/>
          </a:xfrm>
          <a:prstGeom prst="roundRect">
            <a:avLst/>
          </a:prstGeom>
          <a:solidFill>
            <a:srgbClr val="00D4FF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766560" y="5394959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A0A0A"/>
                </a:solidFill>
                <a:latin typeface="Microsoft YaHei"/>
              </a:defRPr>
            </a:pPr>
            <a: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5200" y="5394959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查看报告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0" y="5669279"/>
            <a:ext cx="4114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88888"/>
                </a:solidFill>
                <a:latin typeface="Microsoft YaHei"/>
              </a:defRPr>
            </a:pPr>
            <a:r>
              <a:t>Allure 报告 + 进度跟踪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31520" y="365760"/>
            <a:ext cx="1097280" cy="411480"/>
          </a:xfrm>
          <a:prstGeom prst="roundRect">
            <a:avLst/>
          </a:prstGeom>
          <a:solidFill>
            <a:srgbClr val="00D4FF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97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0A0A0A"/>
                </a:solidFill>
                <a:latin typeface="Microsoft YaHei"/>
              </a:defRPr>
            </a:pPr>
            <a:r>
              <a:t>NEW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11680" y="4572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Microsoft YaHei"/>
              </a:defRPr>
            </a:pPr>
            <a:r>
              <a:t>Multica 自动化运行集成</a:t>
            </a:r>
          </a:p>
        </p:txBody>
      </p:sp>
      <p:sp>
        <p:nvSpPr>
          <p:cNvPr id="5" name="Rectangle 4"/>
          <p:cNvSpPr/>
          <p:nvPr/>
        </p:nvSpPr>
        <p:spPr>
          <a:xfrm>
            <a:off x="2011680" y="1097280"/>
            <a:ext cx="1371600" cy="36576"/>
          </a:xfrm>
          <a:prstGeom prst="rect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731520" y="1463040"/>
            <a:ext cx="5303520" cy="484632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97280" y="164592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F5D4"/>
                </a:solidFill>
                <a:latin typeface="Microsoft YaHei"/>
              </a:defRPr>
            </a:pPr>
            <a:r>
              <a:t>运行数据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2194560"/>
            <a:ext cx="2286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200" b="1">
                <a:solidFill>
                  <a:srgbClr val="00D4FF"/>
                </a:solidFill>
                <a:latin typeface="Microsoft YaHei"/>
              </a:defRPr>
            </a:pPr>
            <a:r>
              <a:t>7+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1089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FFFFFF"/>
                </a:solidFill>
                <a:latin typeface="Microsoft YaHei"/>
              </a:defRPr>
            </a:pPr>
            <a:r>
              <a:t>天持续运行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97280" y="3657600"/>
            <a:ext cx="4572000" cy="18288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393192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0F5D4"/>
                </a:solidFill>
                <a:latin typeface="Microsoft YaHei"/>
              </a:defRPr>
            </a:pPr>
            <a:r>
              <a:t>Token 用量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4389120"/>
            <a:ext cx="2286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BF5AF2"/>
                </a:solidFill>
                <a:latin typeface="Microsoft YaHei"/>
              </a:defRPr>
            </a:pPr>
            <a:r>
              <a:t>240K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0" y="4480560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888888"/>
                </a:solidFill>
                <a:latin typeface="Microsoft YaHei"/>
              </a:defRPr>
            </a:pPr>
            <a:r>
              <a:t>输入 tokens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5029200"/>
            <a:ext cx="2286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00F5D4"/>
                </a:solidFill>
                <a:latin typeface="Microsoft YaHei"/>
              </a:defRPr>
            </a:pPr>
            <a:r>
              <a:t>5K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0" y="5120640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888888"/>
                </a:solidFill>
                <a:latin typeface="Microsoft YaHei"/>
              </a:defRPr>
            </a:pPr>
            <a:r>
              <a:t>输出 tokens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576072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CCCCC"/>
                </a:solidFill>
                <a:latin typeface="Microsoft YaHei"/>
              </a:defRPr>
            </a:pPr>
            <a:r>
              <a:t>效率比: 48:1  (输入/输出)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0" y="1463040"/>
            <a:ext cx="5303520" cy="484632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766560" y="164592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F5D4"/>
                </a:solidFill>
                <a:latin typeface="Microsoft YaHei"/>
              </a:defRPr>
            </a:pPr>
            <a:r>
              <a:t>集成详情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66560" y="2286000"/>
            <a:ext cx="4572000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接入 Multica 实现运行自动化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持续运行超过一周，系统稳定可靠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高效的 Token 使用策略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自动化测试用例执行与结果回填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支持多批次并行执行</a:t>
            </a:r>
          </a:p>
          <a:p>
            <a:pPr>
              <a:spcAft>
                <a:spcPts val="800"/>
              </a:spcAft>
              <a:defRPr sz="1500">
                <a:solidFill>
                  <a:srgbClr val="CCCCCC"/>
                </a:solidFill>
                <a:latin typeface="Microsoft YaHei"/>
              </a:defRPr>
            </a:pPr>
            <a:r>
              <a:t>✦  实时进度报告与状态监控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66560" y="50292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F5D4"/>
                </a:solidFill>
                <a:latin typeface="Microsoft YaHei"/>
              </a:defRPr>
            </a:pPr>
            <a:r>
              <a:t>技术实现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66560" y="5486400"/>
            <a:ext cx="4572000" cy="150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300">
                <a:solidFill>
                  <a:srgbClr val="888888"/>
                </a:solidFill>
                <a:latin typeface="Microsoft YaHei"/>
              </a:defRPr>
            </a:pPr>
            <a:r>
              <a:t>cli/multica_report.py — 批量执行报告</a:t>
            </a:r>
          </a:p>
          <a:p>
            <a:pPr>
              <a:spcAft>
                <a:spcPts val="800"/>
              </a:spcAft>
              <a:defRPr sz="1300">
                <a:solidFill>
                  <a:srgbClr val="888888"/>
                </a:solidFill>
                <a:latin typeface="Microsoft YaHei"/>
              </a:defRPr>
            </a:pPr>
            <a:r>
              <a:t>MCP yaml_run_batch — 异步任务管理</a:t>
            </a:r>
          </a:p>
          <a:p>
            <a:pPr>
              <a:spcAft>
                <a:spcPts val="800"/>
              </a:spcAft>
              <a:defRPr sz="1300">
                <a:solidFill>
                  <a:srgbClr val="888888"/>
                </a:solidFill>
                <a:latin typeface="Microsoft YaHei"/>
              </a:defRPr>
            </a:pPr>
            <a:r>
              <a:t>rtk/local_runner.py — 本地运行引擎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Microsoft YaHei"/>
              </a:defRPr>
            </a:pPr>
            <a:r>
              <a:t>VLM &amp; MCP Integration  AI集成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97280"/>
            <a:ext cx="1371600" cy="36576"/>
          </a:xfrm>
          <a:prstGeom prst="rect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731520" y="1463040"/>
            <a:ext cx="5303520" cy="484632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164592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F5D4"/>
                </a:solidFill>
                <a:latin typeface="Microsoft YaHei"/>
              </a:defRPr>
            </a:pPr>
            <a:r>
              <a:t>🧠 VLM 视觉语言模型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2286000"/>
            <a:ext cx="4572000" cy="4526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模型: Qwen2.5-VL-7B-Instruct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API: OpenAI 兼容接口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VLMExecutor — 自然语言 → 点击定位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VLMAgent — 自主观察-行动循环代理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VLMConfig — 优雅降级（未配置不报错）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配置: globalconfig.ini [vlm] section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截图证据: report/vlm_evidence/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0" y="1463040"/>
            <a:ext cx="5303520" cy="484632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766560" y="164592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00F5D4"/>
                </a:solidFill>
                <a:latin typeface="Microsoft YaHei"/>
              </a:defRPr>
            </a:pPr>
            <a:r>
              <a:t>🔧 MCP Server (~70 tools)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66560" y="2286000"/>
            <a:ext cx="457200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AT-SPI: 5 tools (find/click/dump_tree)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Mouse/Keyboard: 9 tools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Window: 5 tools (focus/close/info)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Assertion: 6 tools (element/image/file)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System: 4 tools (command/launch/kill)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DBus: 1 tool (get_property)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VLM: 3 tools (click/assert/agent)</a:t>
            </a:r>
          </a:p>
          <a:p>
            <a:pPr>
              <a:spcAft>
                <a:spcPts val="800"/>
              </a:spcAft>
              <a:defRPr sz="1400">
                <a:solidFill>
                  <a:srgbClr val="CCCCCC"/>
                </a:solidFill>
                <a:latin typeface="Microsoft YaHei"/>
              </a:defRPr>
            </a:pPr>
            <a:r>
              <a:t>YAML: 4 tools (list/run/status/cancel)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66560" y="475488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0F5D4"/>
                </a:solidFill>
                <a:latin typeface="Microsoft YaHei"/>
              </a:defRPr>
            </a:pPr>
            <a:r>
              <a:t>传输模式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0" y="5212080"/>
            <a:ext cx="4572000" cy="150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300">
                <a:solidFill>
                  <a:srgbClr val="888888"/>
                </a:solidFill>
                <a:latin typeface="Microsoft YaHei"/>
              </a:defRPr>
            </a:pPr>
            <a:r>
              <a:t>stdio — Claude Desktop 本地子进程</a:t>
            </a:r>
          </a:p>
          <a:p>
            <a:pPr>
              <a:spcAft>
                <a:spcPts val="800"/>
              </a:spcAft>
              <a:defRPr sz="1300">
                <a:solidFill>
                  <a:srgbClr val="888888"/>
                </a:solidFill>
                <a:latin typeface="Microsoft YaHei"/>
              </a:defRPr>
            </a:pPr>
            <a:r>
              <a:t>SSE — HTTP + Server-Sent Events</a:t>
            </a:r>
          </a:p>
          <a:p>
            <a:pPr>
              <a:spcAft>
                <a:spcPts val="800"/>
              </a:spcAft>
              <a:defRPr sz="1300">
                <a:solidFill>
                  <a:srgbClr val="888888"/>
                </a:solidFill>
                <a:latin typeface="Microsoft YaHei"/>
              </a:defRPr>
            </a:pPr>
            <a:r>
              <a:t>HTTP — Streamable HTTP (推荐远程)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Microsoft YaHei"/>
              </a:defRPr>
            </a:pPr>
            <a:r>
              <a:t>Roadmap &amp; Next Steps  未来规划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97280"/>
            <a:ext cx="1371600" cy="36576"/>
          </a:xfrm>
          <a:prstGeom prst="rect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731520" y="1463040"/>
            <a:ext cx="3474720" cy="411480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31520" y="1463040"/>
            <a:ext cx="3474720" cy="54864"/>
          </a:xfrm>
          <a:prstGeom prst="rect">
            <a:avLst/>
          </a:prstGeom>
          <a:solidFill>
            <a:srgbClr val="00D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1737360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0D4FF"/>
                </a:solidFill>
                <a:latin typeface="Microsoft YaHei"/>
              </a:defRPr>
            </a:pPr>
            <a:r>
              <a:t>自愈元素定位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286000"/>
            <a:ext cx="2926080" cy="292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CCCCCC"/>
                </a:solidFill>
                <a:latin typeface="Microsoft YaHei"/>
              </a:defRPr>
            </a:pPr>
            <a:r>
              <a:t>AT-SPI 树结构变化时，LLM 基于上下文推断替代定位策略 (XPath/属性名/角色)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26280" y="1463040"/>
            <a:ext cx="3474720" cy="411480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4526280" y="1463040"/>
            <a:ext cx="3474720" cy="54864"/>
          </a:xfrm>
          <a:prstGeom prst="rect">
            <a:avLst/>
          </a:prstGeom>
          <a:solidFill>
            <a:srgbClr val="00F5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800600" y="1737360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0F5D4"/>
                </a:solidFill>
                <a:latin typeface="Microsoft YaHei"/>
              </a:defRPr>
            </a:pPr>
            <a:r>
              <a:t>AI 驱动的用例生成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00600" y="2286000"/>
            <a:ext cx="2926080" cy="292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CCCCCC"/>
                </a:solidFill>
                <a:latin typeface="Microsoft YaHei"/>
              </a:defRPr>
            </a:pPr>
            <a:r>
              <a:t>从 PMS 需求描述或 PR 变更自动生成/更新测试用例，自然语言 → Widget 方法调用链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321040" y="1463040"/>
            <a:ext cx="3474720" cy="4114800"/>
          </a:xfrm>
          <a:prstGeom prst="roundRect">
            <a:avLst/>
          </a:prstGeom>
          <a:solidFill>
            <a:srgbClr val="141414"/>
          </a:solidFill>
          <a:ln w="12700">
            <a:solidFill>
              <a:srgbClr val="2A2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8321040" y="1463040"/>
            <a:ext cx="3474720" cy="54864"/>
          </a:xfrm>
          <a:prstGeom prst="rect">
            <a:avLst/>
          </a:prstGeom>
          <a:solidFill>
            <a:srgbClr val="BF5A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595360" y="1737360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BF5AF2"/>
                </a:solidFill>
                <a:latin typeface="Microsoft YaHei"/>
              </a:defRPr>
            </a:pPr>
            <a:r>
              <a:t>VLM 能力增强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95360" y="2286000"/>
            <a:ext cx="2926080" cy="292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CCCCCC"/>
                </a:solidFill>
                <a:latin typeface="Microsoft YaHei"/>
              </a:defRPr>
            </a:pPr>
            <a:r>
              <a:t>失败原因自动归类、OCR 语义增强、更精准的视觉断言与自主代理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1520" y="5852160"/>
            <a:ext cx="10698480" cy="18288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6035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88888"/>
                </a:solidFill>
                <a:latin typeface="Microsoft YaHei"/>
              </a:defRPr>
            </a:pPr>
            <a:r>
              <a:t>YouQu v2.17.2  ·  GPL-2.0  ·  https://github.com/linuxdeepin/youqu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