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3"/>
  </p:sldIdLst>
  <p:sldSz cx="1219136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6" Type="http://schemas.openxmlformats.org/officeDocument/2006/relationships/tableStyles" Target="tableStyles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45720"/>
          </a:xfrm>
          <a:prstGeom prst="rect">
            <a:avLst/>
          </a:prstGeom>
          <a:solidFill>
            <a:srgbClr val="2563E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365760" y="182880"/>
            <a:ext cx="7315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200" b="1">
                <a:solidFill>
                  <a:srgbClr val="111827"/>
                </a:solidFill>
                <a:latin typeface="微软雅黑"/>
              </a:defRPr>
            </a:pPr>
            <a:r>
              <a:t>YouQu 有趣 — Linux 桌面自动化测试框架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9326880" y="201168"/>
            <a:ext cx="914400" cy="292608"/>
          </a:xfrm>
          <a:prstGeom prst="roundRect">
            <a:avLst/>
          </a:prstGeom>
          <a:solidFill>
            <a:srgbClr val="EFF6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9326880" y="201168"/>
            <a:ext cx="91440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000" b="1">
                <a:solidFill>
                  <a:srgbClr val="2563EB"/>
                </a:solidFill>
                <a:latin typeface="微软雅黑"/>
              </a:defRPr>
            </a:pPr>
            <a:r>
              <a:t>v2.17.2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65760" y="530352"/>
            <a:ext cx="54864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6B7280"/>
                </a:solidFill>
                <a:latin typeface="微软雅黑"/>
              </a:defRPr>
            </a:pPr>
            <a:r>
              <a:t>项目进展汇报</a:t>
            </a:r>
          </a:p>
        </p:txBody>
      </p:sp>
      <p:sp>
        <p:nvSpPr>
          <p:cNvPr id="7" name="Rectangle 6"/>
          <p:cNvSpPr/>
          <p:nvPr/>
        </p:nvSpPr>
        <p:spPr>
          <a:xfrm>
            <a:off x="365760" y="822960"/>
            <a:ext cx="11430000" cy="9144"/>
          </a:xfrm>
          <a:prstGeom prst="rect">
            <a:avLst/>
          </a:prstGeom>
          <a:solidFill>
            <a:srgbClr val="E5E7E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Rounded Rectangle 7"/>
          <p:cNvSpPr/>
          <p:nvPr/>
        </p:nvSpPr>
        <p:spPr>
          <a:xfrm>
            <a:off x="365760" y="960120"/>
            <a:ext cx="274320" cy="274320"/>
          </a:xfrm>
          <a:prstGeom prst="roundRect">
            <a:avLst/>
          </a:prstGeom>
          <a:solidFill>
            <a:srgbClr val="2563E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365760" y="960120"/>
            <a:ext cx="2743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300" b="1">
                <a:solidFill>
                  <a:srgbClr val="FFFFFF"/>
                </a:solidFill>
                <a:latin typeface="微软雅黑"/>
              </a:defRPr>
            </a:pPr>
            <a:r>
              <a:t>1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1520" y="960120"/>
            <a:ext cx="18288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111827"/>
                </a:solidFill>
                <a:latin typeface="微软雅黑"/>
              </a:defRPr>
            </a:pPr>
            <a:r>
              <a:t>架构 Architecture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365760" y="1325880"/>
            <a:ext cx="3931920" cy="347472"/>
          </a:xfrm>
          <a:prstGeom prst="roundRect">
            <a:avLst/>
          </a:prstGeom>
          <a:solidFill>
            <a:srgbClr val="EFF6FF"/>
          </a:solidFill>
          <a:ln w="12700">
            <a:solidFill>
              <a:srgbClr val="2563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457200" y="1344168"/>
            <a:ext cx="1280160" cy="3108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1">
                <a:solidFill>
                  <a:srgbClr val="2563EB"/>
                </a:solidFill>
                <a:latin typeface="微软雅黑"/>
              </a:defRPr>
            </a:pPr>
            <a:r>
              <a:t>CLI / MCP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737360" y="1344168"/>
            <a:ext cx="2468880" cy="3108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6B7280"/>
                </a:solidFill>
                <a:latin typeface="微软雅黑"/>
              </a:defRPr>
            </a:pPr>
            <a:r>
              <a:t>youqu run · youqu mcp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365760" y="1728216"/>
            <a:ext cx="3931920" cy="347472"/>
          </a:xfrm>
          <a:prstGeom prst="roundRect">
            <a:avLst/>
          </a:prstGeom>
          <a:solidFill>
            <a:srgbClr val="ECF9FF"/>
          </a:solidFill>
          <a:ln w="12700">
            <a:solidFill>
              <a:srgbClr val="06B6D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457200" y="1746504"/>
            <a:ext cx="1280160" cy="3108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1">
                <a:solidFill>
                  <a:srgbClr val="06B6D4"/>
                </a:solidFill>
                <a:latin typeface="微软雅黑"/>
              </a:defRPr>
            </a:pPr>
            <a:r>
              <a:t>Test Engine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737360" y="1746504"/>
            <a:ext cx="2468880" cy="3108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6B7280"/>
                </a:solidFill>
                <a:latin typeface="微软雅黑"/>
              </a:defRPr>
            </a:pPr>
            <a:r>
              <a:t>pytest · YAML Test · Web Spec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365760" y="2130552"/>
            <a:ext cx="3931920" cy="347472"/>
          </a:xfrm>
          <a:prstGeom prst="roundRect">
            <a:avLst/>
          </a:prstGeom>
          <a:solidFill>
            <a:srgbClr val="F5F3FF"/>
          </a:solidFill>
          <a:ln w="12700">
            <a:solidFill>
              <a:srgbClr val="8B5CF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457200" y="2148840"/>
            <a:ext cx="1280160" cy="3108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1">
                <a:solidFill>
                  <a:srgbClr val="8B5CF6"/>
                </a:solidFill>
                <a:latin typeface="微软雅黑"/>
              </a:defRPr>
            </a:pPr>
            <a:r>
              <a:t>Automation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737360" y="2148840"/>
            <a:ext cx="2468880" cy="3108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6B7280"/>
                </a:solidFill>
                <a:latin typeface="微软雅黑"/>
              </a:defRPr>
            </a:pPr>
            <a:r>
              <a:t>AT-SPI · Dogtail · ButtonCenter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365760" y="2532888"/>
            <a:ext cx="3931920" cy="347472"/>
          </a:xfrm>
          <a:prstGeom prst="roundRect">
            <a:avLst/>
          </a:prstGeom>
          <a:solidFill>
            <a:srgbClr val="FFF7ED"/>
          </a:solidFill>
          <a:ln w="12700">
            <a:solidFill>
              <a:srgbClr val="F59E0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457200" y="2551176"/>
            <a:ext cx="1280160" cy="3108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1">
                <a:solidFill>
                  <a:srgbClr val="F59E0B"/>
                </a:solidFill>
                <a:latin typeface="微软雅黑"/>
              </a:defRPr>
            </a:pPr>
            <a:r>
              <a:t>Input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737360" y="2551176"/>
            <a:ext cx="2468880" cy="3108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6B7280"/>
                </a:solidFill>
                <a:latin typeface="微软雅黑"/>
              </a:defRPr>
            </a:pPr>
            <a:r>
              <a:t>MouseKey · OCR · Image · DBus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365760" y="2935224"/>
            <a:ext cx="3931920" cy="347472"/>
          </a:xfrm>
          <a:prstGeom prst="roundRect">
            <a:avLst/>
          </a:prstGeom>
          <a:solidFill>
            <a:srgbClr val="F0FDF4"/>
          </a:solidFill>
          <a:ln w="12700">
            <a:solidFill>
              <a:srgbClr val="10B98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457200" y="2953512"/>
            <a:ext cx="1280160" cy="3108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1">
                <a:solidFill>
                  <a:srgbClr val="10B981"/>
                </a:solidFill>
                <a:latin typeface="微软雅黑"/>
              </a:defRPr>
            </a:pPr>
            <a:r>
              <a:t>Protocol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737360" y="2953512"/>
            <a:ext cx="2468880" cy="3108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6B7280"/>
                </a:solidFill>
                <a:latin typeface="微软雅黑"/>
              </a:defRPr>
            </a:pPr>
            <a:r>
              <a:t>X11 (xdotool) · Wayland (ydotool)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65760" y="3474720"/>
            <a:ext cx="18288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1">
                <a:solidFill>
                  <a:srgbClr val="111827"/>
                </a:solidFill>
                <a:latin typeface="微软雅黑"/>
              </a:defRPr>
            </a:pPr>
            <a:r>
              <a:t>五大测试能力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365760" y="3749039"/>
            <a:ext cx="713232" cy="274320"/>
          </a:xfrm>
          <a:prstGeom prst="roundRect">
            <a:avLst/>
          </a:prstGeom>
          <a:solidFill>
            <a:srgbClr val="EFF6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365760" y="3749039"/>
            <a:ext cx="713232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900" b="1">
                <a:solidFill>
                  <a:srgbClr val="2563EB"/>
                </a:solidFill>
                <a:latin typeface="微软雅黑"/>
              </a:defRPr>
            </a:pPr>
            <a:r>
              <a:t>桌面 UI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1188720" y="3749039"/>
            <a:ext cx="713232" cy="274320"/>
          </a:xfrm>
          <a:prstGeom prst="roundRect">
            <a:avLst/>
          </a:prstGeom>
          <a:solidFill>
            <a:srgbClr val="ECF9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1188720" y="3749039"/>
            <a:ext cx="713232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900" b="1">
                <a:solidFill>
                  <a:srgbClr val="06B6D4"/>
                </a:solidFill>
                <a:latin typeface="微软雅黑"/>
              </a:defRPr>
            </a:pPr>
            <a:r>
              <a:t>Web UI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2011680" y="3749039"/>
            <a:ext cx="713232" cy="274320"/>
          </a:xfrm>
          <a:prstGeom prst="roundRect">
            <a:avLst/>
          </a:prstGeom>
          <a:solidFill>
            <a:srgbClr val="F5F3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TextBox 31"/>
          <p:cNvSpPr txBox="1"/>
          <p:nvPr/>
        </p:nvSpPr>
        <p:spPr>
          <a:xfrm>
            <a:off x="2011680" y="3749039"/>
            <a:ext cx="713232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900" b="1">
                <a:solidFill>
                  <a:srgbClr val="8B5CF6"/>
                </a:solidFill>
                <a:latin typeface="微软雅黑"/>
              </a:defRPr>
            </a:pPr>
            <a:r>
              <a:t>DBus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2834640" y="3749039"/>
            <a:ext cx="713232" cy="274320"/>
          </a:xfrm>
          <a:prstGeom prst="roundRect">
            <a:avLst/>
          </a:prstGeom>
          <a:solidFill>
            <a:srgbClr val="FFF7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2834640" y="3749039"/>
            <a:ext cx="713232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900" b="1">
                <a:solidFill>
                  <a:srgbClr val="F59E0B"/>
                </a:solidFill>
                <a:latin typeface="微软雅黑"/>
              </a:defRPr>
            </a:pPr>
            <a:r>
              <a:t>CLI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3657600" y="3749039"/>
            <a:ext cx="713232" cy="274320"/>
          </a:xfrm>
          <a:prstGeom prst="roundRect">
            <a:avLst/>
          </a:prstGeom>
          <a:solidFill>
            <a:srgbClr val="F0FDF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TextBox 35"/>
          <p:cNvSpPr txBox="1"/>
          <p:nvPr/>
        </p:nvSpPr>
        <p:spPr>
          <a:xfrm>
            <a:off x="3657600" y="3749039"/>
            <a:ext cx="713232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900" b="1">
                <a:solidFill>
                  <a:srgbClr val="10B981"/>
                </a:solidFill>
                <a:latin typeface="微软雅黑"/>
              </a:defRPr>
            </a:pPr>
            <a:r>
              <a:t>HTTP</a:t>
            </a:r>
          </a:p>
        </p:txBody>
      </p:sp>
      <p:sp>
        <p:nvSpPr>
          <p:cNvPr id="37" name="Rectangle 36"/>
          <p:cNvSpPr/>
          <p:nvPr/>
        </p:nvSpPr>
        <p:spPr>
          <a:xfrm>
            <a:off x="365760" y="4160520"/>
            <a:ext cx="3931920" cy="9144"/>
          </a:xfrm>
          <a:prstGeom prst="rect">
            <a:avLst/>
          </a:prstGeom>
          <a:solidFill>
            <a:srgbClr val="E5E7E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8" name="TextBox 37"/>
          <p:cNvSpPr txBox="1"/>
          <p:nvPr/>
        </p:nvSpPr>
        <p:spPr>
          <a:xfrm>
            <a:off x="365760" y="4251960"/>
            <a:ext cx="3657600" cy="36576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defRPr sz="900" b="0">
                <a:solidFill>
                  <a:srgbClr val="6B7280"/>
                </a:solidFill>
                <a:latin typeface="微软雅黑"/>
              </a:defRPr>
            </a:pPr>
            <a:r>
              <a:t>🔄 X11 + Wayland 双协议  ·  📋 CSV标签管理  ·  📊 PMS集成 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4754880" y="960120"/>
            <a:ext cx="274320" cy="274320"/>
          </a:xfrm>
          <a:prstGeom prst="roundRect">
            <a:avLst/>
          </a:prstGeom>
          <a:solidFill>
            <a:srgbClr val="10B9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TextBox 39"/>
          <p:cNvSpPr txBox="1"/>
          <p:nvPr/>
        </p:nvSpPr>
        <p:spPr>
          <a:xfrm>
            <a:off x="4754880" y="960120"/>
            <a:ext cx="2743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300" b="1">
                <a:solidFill>
                  <a:srgbClr val="FFFFFF"/>
                </a:solidFill>
                <a:latin typeface="微软雅黑"/>
              </a:defRPr>
            </a:pPr>
            <a:r>
              <a:t>2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5120640" y="960120"/>
            <a:ext cx="18288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111827"/>
                </a:solidFill>
                <a:latin typeface="微软雅黑"/>
              </a:defRPr>
            </a:pPr>
            <a:r>
              <a:t>流程 Workflow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4754880" y="1325880"/>
            <a:ext cx="3931920" cy="5029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5E7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3" name="Rounded Rectangle 42"/>
          <p:cNvSpPr/>
          <p:nvPr/>
        </p:nvSpPr>
        <p:spPr>
          <a:xfrm>
            <a:off x="4846320" y="1399032"/>
            <a:ext cx="256032" cy="256032"/>
          </a:xfrm>
          <a:prstGeom prst="roundRect">
            <a:avLst/>
          </a:prstGeom>
          <a:solidFill>
            <a:srgbClr val="10B9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4" name="TextBox 43"/>
          <p:cNvSpPr txBox="1"/>
          <p:nvPr/>
        </p:nvSpPr>
        <p:spPr>
          <a:xfrm>
            <a:off x="4846320" y="1399032"/>
            <a:ext cx="256032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000" b="1">
                <a:solidFill>
                  <a:srgbClr val="FFFFFF"/>
                </a:solidFill>
                <a:latin typeface="微软雅黑"/>
              </a:defRPr>
            </a:pPr>
            <a:r>
              <a:t>1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5166360" y="1380744"/>
            <a:ext cx="338328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1">
                <a:solidFill>
                  <a:srgbClr val="111827"/>
                </a:solidFill>
                <a:latin typeface="微软雅黑"/>
              </a:defRPr>
            </a:pPr>
            <a:r>
              <a:t>编写 YAML 用例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5166360" y="1600200"/>
            <a:ext cx="338328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6B7280"/>
                </a:solidFill>
                <a:latin typeface="微软雅黑"/>
              </a:defRPr>
            </a:pPr>
            <a:r>
              <a:t>定义测试步骤和断言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4754880" y="1892807"/>
            <a:ext cx="3931920" cy="5029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5E7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8" name="Rounded Rectangle 47"/>
          <p:cNvSpPr/>
          <p:nvPr/>
        </p:nvSpPr>
        <p:spPr>
          <a:xfrm>
            <a:off x="4846320" y="1965960"/>
            <a:ext cx="256032" cy="256032"/>
          </a:xfrm>
          <a:prstGeom prst="roundRect">
            <a:avLst/>
          </a:prstGeom>
          <a:solidFill>
            <a:srgbClr val="06B6D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9" name="TextBox 48"/>
          <p:cNvSpPr txBox="1"/>
          <p:nvPr/>
        </p:nvSpPr>
        <p:spPr>
          <a:xfrm>
            <a:off x="4846320" y="1965960"/>
            <a:ext cx="256032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000" b="1">
                <a:solidFill>
                  <a:srgbClr val="FFFFFF"/>
                </a:solidFill>
                <a:latin typeface="微软雅黑"/>
              </a:defRPr>
            </a:pPr>
            <a:r>
              <a:t>2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5166360" y="1947672"/>
            <a:ext cx="338328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1">
                <a:solidFill>
                  <a:srgbClr val="111827"/>
                </a:solidFill>
                <a:latin typeface="微软雅黑"/>
              </a:defRPr>
            </a:pPr>
            <a:r>
              <a:t>构建索引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5166360" y="2167127"/>
            <a:ext cx="338328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6B7280"/>
                </a:solidFill>
                <a:latin typeface="微软雅黑"/>
              </a:defRPr>
            </a:pPr>
            <a:r>
              <a:t>youqu index --rebuild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4754880" y="2459736"/>
            <a:ext cx="3931920" cy="5029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5E7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3" name="Rounded Rectangle 52"/>
          <p:cNvSpPr/>
          <p:nvPr/>
        </p:nvSpPr>
        <p:spPr>
          <a:xfrm>
            <a:off x="4846320" y="2532888"/>
            <a:ext cx="256032" cy="256032"/>
          </a:xfrm>
          <a:prstGeom prst="roundRect">
            <a:avLst/>
          </a:prstGeom>
          <a:solidFill>
            <a:srgbClr val="8B5C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4" name="TextBox 53"/>
          <p:cNvSpPr txBox="1"/>
          <p:nvPr/>
        </p:nvSpPr>
        <p:spPr>
          <a:xfrm>
            <a:off x="4846320" y="2532888"/>
            <a:ext cx="256032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000" b="1">
                <a:solidFill>
                  <a:srgbClr val="FFFFFF"/>
                </a:solidFill>
                <a:latin typeface="微软雅黑"/>
              </a:defRPr>
            </a:pPr>
            <a:r>
              <a:t>3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5166360" y="2514600"/>
            <a:ext cx="338328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1">
                <a:solidFill>
                  <a:srgbClr val="111827"/>
                </a:solidFill>
                <a:latin typeface="微软雅黑"/>
              </a:defRPr>
            </a:pPr>
            <a:r>
              <a:t>查询 &amp; 过滤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5166360" y="2734056"/>
            <a:ext cx="338328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6B7280"/>
                </a:solidFill>
                <a:latin typeface="微软雅黑"/>
              </a:defRPr>
            </a:pPr>
            <a:r>
              <a:t>按 app/module/tag 筛选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4754880" y="3026664"/>
            <a:ext cx="3931920" cy="5029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5E7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8" name="Rounded Rectangle 57"/>
          <p:cNvSpPr/>
          <p:nvPr/>
        </p:nvSpPr>
        <p:spPr>
          <a:xfrm>
            <a:off x="4846320" y="3099816"/>
            <a:ext cx="256032" cy="256032"/>
          </a:xfrm>
          <a:prstGeom prst="roundRect">
            <a:avLst/>
          </a:prstGeom>
          <a:solidFill>
            <a:srgbClr val="F59E0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9" name="TextBox 58"/>
          <p:cNvSpPr txBox="1"/>
          <p:nvPr/>
        </p:nvSpPr>
        <p:spPr>
          <a:xfrm>
            <a:off x="4846320" y="3099816"/>
            <a:ext cx="256032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000" b="1">
                <a:solidFill>
                  <a:srgbClr val="FFFFFF"/>
                </a:solidFill>
                <a:latin typeface="微软雅黑"/>
              </a:defRPr>
            </a:pPr>
            <a:r>
              <a:t>4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5166360" y="3081528"/>
            <a:ext cx="338328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1">
                <a:solidFill>
                  <a:srgbClr val="111827"/>
                </a:solidFill>
                <a:latin typeface="微软雅黑"/>
              </a:defRPr>
            </a:pPr>
            <a:r>
              <a:t>批量执行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5166360" y="3300984"/>
            <a:ext cx="338328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6B7280"/>
                </a:solidFill>
                <a:latin typeface="微软雅黑"/>
              </a:defRPr>
            </a:pPr>
            <a:r>
              <a:t>youqu run / MCP yaml_run_batch</a:t>
            </a:r>
          </a:p>
        </p:txBody>
      </p:sp>
      <p:sp>
        <p:nvSpPr>
          <p:cNvPr id="62" name="Rounded Rectangle 61"/>
          <p:cNvSpPr/>
          <p:nvPr/>
        </p:nvSpPr>
        <p:spPr>
          <a:xfrm>
            <a:off x="4754880" y="3593592"/>
            <a:ext cx="3931920" cy="5029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5E7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3" name="Rounded Rectangle 62"/>
          <p:cNvSpPr/>
          <p:nvPr/>
        </p:nvSpPr>
        <p:spPr>
          <a:xfrm>
            <a:off x="4846320" y="3666744"/>
            <a:ext cx="256032" cy="256032"/>
          </a:xfrm>
          <a:prstGeom prst="roundRect">
            <a:avLst/>
          </a:prstGeom>
          <a:solidFill>
            <a:srgbClr val="EF444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4" name="TextBox 63"/>
          <p:cNvSpPr txBox="1"/>
          <p:nvPr/>
        </p:nvSpPr>
        <p:spPr>
          <a:xfrm>
            <a:off x="4846320" y="3666744"/>
            <a:ext cx="256032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000" b="1">
                <a:solidFill>
                  <a:srgbClr val="FFFFFF"/>
                </a:solidFill>
                <a:latin typeface="微软雅黑"/>
              </a:defRPr>
            </a:pPr>
            <a:r>
              <a:t>5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5166360" y="3648456"/>
            <a:ext cx="338328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1">
                <a:solidFill>
                  <a:srgbClr val="111827"/>
                </a:solidFill>
                <a:latin typeface="微软雅黑"/>
              </a:defRPr>
            </a:pPr>
            <a:r>
              <a:t>Multica 自动化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5166360" y="3867912"/>
            <a:ext cx="338328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6B7280"/>
                </a:solidFill>
                <a:latin typeface="微软雅黑"/>
              </a:defRPr>
            </a:pPr>
            <a:r>
              <a:t>持续运行 · 结果回填</a:t>
            </a:r>
          </a:p>
        </p:txBody>
      </p:sp>
      <p:sp>
        <p:nvSpPr>
          <p:cNvPr id="67" name="Rounded Rectangle 66"/>
          <p:cNvSpPr/>
          <p:nvPr/>
        </p:nvSpPr>
        <p:spPr>
          <a:xfrm>
            <a:off x="4754880" y="4160520"/>
            <a:ext cx="3931920" cy="5029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5E7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8" name="Rounded Rectangle 67"/>
          <p:cNvSpPr/>
          <p:nvPr/>
        </p:nvSpPr>
        <p:spPr>
          <a:xfrm>
            <a:off x="4846320" y="4233672"/>
            <a:ext cx="256032" cy="256032"/>
          </a:xfrm>
          <a:prstGeom prst="roundRect">
            <a:avLst/>
          </a:prstGeom>
          <a:solidFill>
            <a:srgbClr val="2563E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9" name="TextBox 68"/>
          <p:cNvSpPr txBox="1"/>
          <p:nvPr/>
        </p:nvSpPr>
        <p:spPr>
          <a:xfrm>
            <a:off x="4846320" y="4233672"/>
            <a:ext cx="256032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000" b="1">
                <a:solidFill>
                  <a:srgbClr val="FFFFFF"/>
                </a:solidFill>
                <a:latin typeface="微软雅黑"/>
              </a:defRPr>
            </a:pPr>
            <a:r>
              <a:t>6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5166360" y="4215383"/>
            <a:ext cx="338328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1">
                <a:solidFill>
                  <a:srgbClr val="111827"/>
                </a:solidFill>
                <a:latin typeface="微软雅黑"/>
              </a:defRPr>
            </a:pPr>
            <a:r>
              <a:t>查看报告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5166360" y="4434840"/>
            <a:ext cx="338328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6B7280"/>
                </a:solidFill>
                <a:latin typeface="微软雅黑"/>
              </a:defRPr>
            </a:pPr>
            <a:r>
              <a:t>Allure + 进度跟踪</a:t>
            </a:r>
          </a:p>
        </p:txBody>
      </p:sp>
      <p:sp>
        <p:nvSpPr>
          <p:cNvPr id="72" name="Rectangle 71"/>
          <p:cNvSpPr/>
          <p:nvPr/>
        </p:nvSpPr>
        <p:spPr>
          <a:xfrm>
            <a:off x="4754880" y="4773168"/>
            <a:ext cx="3931920" cy="9144"/>
          </a:xfrm>
          <a:prstGeom prst="rect">
            <a:avLst/>
          </a:prstGeom>
          <a:solidFill>
            <a:srgbClr val="E5E7E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3" name="TextBox 72"/>
          <p:cNvSpPr txBox="1"/>
          <p:nvPr/>
        </p:nvSpPr>
        <p:spPr>
          <a:xfrm>
            <a:off x="4754880" y="4864608"/>
            <a:ext cx="18288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1">
                <a:solidFill>
                  <a:srgbClr val="111827"/>
                </a:solidFill>
                <a:latin typeface="微软雅黑"/>
              </a:defRPr>
            </a:pPr>
            <a:r>
              <a:t>MCP 工具集 (~70)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4754880" y="5093208"/>
            <a:ext cx="393192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6B7280"/>
                </a:solidFill>
                <a:latin typeface="微软雅黑"/>
              </a:defRPr>
            </a:pPr>
            <a:r>
              <a:t>AT-SPI(5) · 鼠标键盘(9) · 窗口(5)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4754880" y="5294376"/>
            <a:ext cx="393192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6B7280"/>
                </a:solidFill>
                <a:latin typeface="微软雅黑"/>
              </a:defRPr>
            </a:pPr>
            <a:r>
              <a:t>断言(6) · 系统(4) · DBus(1) · VLM(3) · YAML(4)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4754880" y="5541264"/>
            <a:ext cx="18288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1">
                <a:solidFill>
                  <a:srgbClr val="111827"/>
                </a:solidFill>
                <a:latin typeface="微软雅黑"/>
              </a:defRPr>
            </a:pPr>
            <a:r>
              <a:t>VLM 视觉语言模型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4754880" y="5769864"/>
            <a:ext cx="3931920" cy="2298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6B7280"/>
                </a:solidFill>
                <a:latin typeface="微软雅黑"/>
              </a:defRPr>
            </a:pPr>
            <a:r>
              <a:t>自然语言→点击定位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4754880" y="5971031"/>
            <a:ext cx="393192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6B7280"/>
                </a:solidFill>
                <a:latin typeface="微软雅黑"/>
              </a:defRPr>
            </a:pPr>
            <a:r>
              <a:t>自主代理: 观察→决策→行动循环</a:t>
            </a:r>
          </a:p>
        </p:txBody>
      </p:sp>
      <p:sp>
        <p:nvSpPr>
          <p:cNvPr id="79" name="Rounded Rectangle 78"/>
          <p:cNvSpPr/>
          <p:nvPr/>
        </p:nvSpPr>
        <p:spPr>
          <a:xfrm>
            <a:off x="9144000" y="960120"/>
            <a:ext cx="274320" cy="274320"/>
          </a:xfrm>
          <a:prstGeom prst="roundRect">
            <a:avLst/>
          </a:prstGeom>
          <a:solidFill>
            <a:srgbClr val="F59E0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0" name="TextBox 79"/>
          <p:cNvSpPr txBox="1"/>
          <p:nvPr/>
        </p:nvSpPr>
        <p:spPr>
          <a:xfrm>
            <a:off x="9144000" y="960120"/>
            <a:ext cx="2743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300" b="1">
                <a:solidFill>
                  <a:srgbClr val="FFFFFF"/>
                </a:solidFill>
                <a:latin typeface="微软雅黑"/>
              </a:defRPr>
            </a:pPr>
            <a:r>
              <a:t>3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9509760" y="960120"/>
            <a:ext cx="18288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111827"/>
                </a:solidFill>
                <a:latin typeface="微软雅黑"/>
              </a:defRPr>
            </a:pPr>
            <a:r>
              <a:t>成果 Achievements</a:t>
            </a:r>
          </a:p>
        </p:txBody>
      </p:sp>
      <p:sp>
        <p:nvSpPr>
          <p:cNvPr id="82" name="Rounded Rectangle 81"/>
          <p:cNvSpPr/>
          <p:nvPr/>
        </p:nvSpPr>
        <p:spPr>
          <a:xfrm>
            <a:off x="9144000" y="1325880"/>
            <a:ext cx="2743200" cy="1645920"/>
          </a:xfrm>
          <a:prstGeom prst="roundRect">
            <a:avLst/>
          </a:prstGeom>
          <a:solidFill>
            <a:srgbClr val="F0FDF4"/>
          </a:solidFill>
          <a:ln w="19050">
            <a:solidFill>
              <a:srgbClr val="10B98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3" name="TextBox 82"/>
          <p:cNvSpPr txBox="1"/>
          <p:nvPr/>
        </p:nvSpPr>
        <p:spPr>
          <a:xfrm>
            <a:off x="9281160" y="1371600"/>
            <a:ext cx="24688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1">
                <a:solidFill>
                  <a:srgbClr val="10B981"/>
                </a:solidFill>
                <a:latin typeface="微软雅黑"/>
              </a:defRPr>
            </a:pPr>
            <a:r>
              <a:t>YAML 用例生成与运行技能</a:t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9281160" y="1691640"/>
            <a:ext cx="246888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111827"/>
                </a:solidFill>
                <a:latin typeface="微软雅黑"/>
              </a:defRPr>
            </a:pPr>
            <a:r>
              <a:t>✦  零代码测试创作 — YAML 驱动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9281160" y="1892808"/>
            <a:ext cx="246888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111827"/>
                </a:solidFill>
                <a:latin typeface="微软雅黑"/>
              </a:defRPr>
            </a:pPr>
            <a:r>
              <a:t>✦  自然语言 → 可执行测试用例</a:t>
            </a:r>
          </a:p>
        </p:txBody>
      </p:sp>
      <p:sp>
        <p:nvSpPr>
          <p:cNvPr id="86" name="TextBox 85"/>
          <p:cNvSpPr txBox="1"/>
          <p:nvPr/>
        </p:nvSpPr>
        <p:spPr>
          <a:xfrm>
            <a:off x="9281160" y="2093976"/>
            <a:ext cx="246888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111827"/>
                </a:solidFill>
                <a:latin typeface="微软雅黑"/>
              </a:defRPr>
            </a:pPr>
            <a:r>
              <a:t>✦  批量执行 + 进度跟踪</a:t>
            </a:r>
          </a:p>
        </p:txBody>
      </p:sp>
      <p:sp>
        <p:nvSpPr>
          <p:cNvPr id="87" name="TextBox 86"/>
          <p:cNvSpPr txBox="1"/>
          <p:nvPr/>
        </p:nvSpPr>
        <p:spPr>
          <a:xfrm>
            <a:off x="9281160" y="2295144"/>
            <a:ext cx="246888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111827"/>
                </a:solidFill>
                <a:latin typeface="微软雅黑"/>
              </a:defRPr>
            </a:pPr>
            <a:r>
              <a:t>✦  索引管理 (app/module/tag)</a:t>
            </a:r>
          </a:p>
        </p:txBody>
      </p:sp>
      <p:sp>
        <p:nvSpPr>
          <p:cNvPr id="88" name="TextBox 87"/>
          <p:cNvSpPr txBox="1"/>
          <p:nvPr/>
        </p:nvSpPr>
        <p:spPr>
          <a:xfrm>
            <a:off x="9281160" y="2496312"/>
            <a:ext cx="246888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111827"/>
                </a:solidFill>
                <a:latin typeface="微软雅黑"/>
              </a:defRPr>
            </a:pPr>
            <a:r>
              <a:t>✦  MCP 集成 (yaml_run_batch)</a:t>
            </a:r>
          </a:p>
        </p:txBody>
      </p:sp>
      <p:sp>
        <p:nvSpPr>
          <p:cNvPr id="89" name="Rounded Rectangle 88"/>
          <p:cNvSpPr/>
          <p:nvPr/>
        </p:nvSpPr>
        <p:spPr>
          <a:xfrm>
            <a:off x="9144000" y="3108960"/>
            <a:ext cx="2743200" cy="1910080"/>
          </a:xfrm>
          <a:prstGeom prst="roundRect">
            <a:avLst/>
          </a:prstGeom>
          <a:solidFill>
            <a:srgbClr val="FFF7ED"/>
          </a:solidFill>
          <a:ln w="19050">
            <a:solidFill>
              <a:srgbClr val="F59E0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0" name="TextBox 89"/>
          <p:cNvSpPr txBox="1"/>
          <p:nvPr/>
        </p:nvSpPr>
        <p:spPr>
          <a:xfrm>
            <a:off x="9281160" y="3154680"/>
            <a:ext cx="24688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1">
                <a:solidFill>
                  <a:srgbClr val="F59E0B"/>
                </a:solidFill>
                <a:latin typeface="微软雅黑"/>
              </a:defRPr>
            </a:pPr>
            <a:r>
              <a:t>Multica 自动化运行集成</a:t>
            </a:r>
          </a:p>
        </p:txBody>
      </p:sp>
      <p:sp>
        <p:nvSpPr>
          <p:cNvPr id="91" name="TextBox 90"/>
          <p:cNvSpPr txBox="1"/>
          <p:nvPr/>
        </p:nvSpPr>
        <p:spPr>
          <a:xfrm>
            <a:off x="9281160" y="3474720"/>
            <a:ext cx="10972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F59E0B"/>
                </a:solidFill>
                <a:latin typeface="微软雅黑"/>
              </a:defRPr>
            </a:pPr>
            <a:r>
              <a:t>7+</a:t>
            </a:r>
          </a:p>
        </p:txBody>
      </p:sp>
      <p:sp>
        <p:nvSpPr>
          <p:cNvPr id="92" name="TextBox 91"/>
          <p:cNvSpPr txBox="1"/>
          <p:nvPr/>
        </p:nvSpPr>
        <p:spPr>
          <a:xfrm>
            <a:off x="10241280" y="3520440"/>
            <a:ext cx="1371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1">
                <a:solidFill>
                  <a:srgbClr val="111827"/>
                </a:solidFill>
                <a:latin typeface="微软雅黑"/>
              </a:defRPr>
            </a:pPr>
            <a:r>
              <a:t>天持续运行</a:t>
            </a:r>
          </a:p>
        </p:txBody>
      </p:sp>
      <p:sp>
        <p:nvSpPr>
          <p:cNvPr id="93" name="TextBox 92"/>
          <p:cNvSpPr txBox="1"/>
          <p:nvPr/>
        </p:nvSpPr>
        <p:spPr>
          <a:xfrm>
            <a:off x="9281160" y="3931920"/>
            <a:ext cx="246888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B7280"/>
                </a:solidFill>
                <a:latin typeface="微软雅黑"/>
              </a:defRPr>
            </a:pPr>
            <a:r>
              <a:t>单次运行 Token 消耗</a:t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9281160" y="4114800"/>
            <a:ext cx="7315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8B5CF6"/>
                </a:solidFill>
                <a:latin typeface="微软雅黑"/>
              </a:defRPr>
            </a:pPr>
            <a:r>
              <a:t>240K</a:t>
            </a:r>
          </a:p>
        </p:txBody>
      </p:sp>
      <p:sp>
        <p:nvSpPr>
          <p:cNvPr id="95" name="TextBox 94"/>
          <p:cNvSpPr txBox="1"/>
          <p:nvPr/>
        </p:nvSpPr>
        <p:spPr>
          <a:xfrm>
            <a:off x="10058400" y="4133087"/>
            <a:ext cx="13716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6B7280"/>
                </a:solidFill>
                <a:latin typeface="微软雅黑"/>
              </a:defRPr>
            </a:pPr>
            <a:r>
              <a:t>输入 tokens</a:t>
            </a:r>
          </a:p>
        </p:txBody>
      </p:sp>
      <p:sp>
        <p:nvSpPr>
          <p:cNvPr id="96" name="TextBox 95"/>
          <p:cNvSpPr txBox="1"/>
          <p:nvPr/>
        </p:nvSpPr>
        <p:spPr>
          <a:xfrm>
            <a:off x="9281160" y="4434840"/>
            <a:ext cx="7315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06B6D4"/>
                </a:solidFill>
                <a:latin typeface="微软雅黑"/>
              </a:defRPr>
            </a:pPr>
            <a:r>
              <a:t>5K</a:t>
            </a:r>
          </a:p>
        </p:txBody>
      </p:sp>
      <p:sp>
        <p:nvSpPr>
          <p:cNvPr id="97" name="TextBox 96"/>
          <p:cNvSpPr txBox="1"/>
          <p:nvPr/>
        </p:nvSpPr>
        <p:spPr>
          <a:xfrm>
            <a:off x="10058400" y="4453128"/>
            <a:ext cx="13716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6B7280"/>
                </a:solidFill>
                <a:latin typeface="微软雅黑"/>
              </a:defRPr>
            </a:pPr>
            <a:r>
              <a:t>输出 tokens</a:t>
            </a:r>
          </a:p>
        </p:txBody>
      </p:sp>
      <p:sp>
        <p:nvSpPr>
          <p:cNvPr id="98" name="TextBox 97"/>
          <p:cNvSpPr txBox="1"/>
          <p:nvPr/>
        </p:nvSpPr>
        <p:spPr>
          <a:xfrm>
            <a:off x="9281160" y="4800600"/>
            <a:ext cx="246888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6B7280"/>
                </a:solidFill>
                <a:latin typeface="微软雅黑"/>
              </a:defRPr>
            </a:pPr>
            <a:r>
              <a:t>效率比 48:1  ·  自动化执行与回填</a:t>
            </a:r>
          </a:p>
        </p:txBody>
      </p:sp>
      <p:sp>
        <p:nvSpPr>
          <p:cNvPr id="99" name="Rectangle 98"/>
          <p:cNvSpPr/>
          <p:nvPr/>
        </p:nvSpPr>
        <p:spPr>
          <a:xfrm>
            <a:off x="9144000" y="5074920"/>
            <a:ext cx="2743200" cy="9144"/>
          </a:xfrm>
          <a:prstGeom prst="rect">
            <a:avLst/>
          </a:prstGeom>
          <a:solidFill>
            <a:srgbClr val="E5E7E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0" name="TextBox 99"/>
          <p:cNvSpPr txBox="1"/>
          <p:nvPr/>
        </p:nvSpPr>
        <p:spPr>
          <a:xfrm>
            <a:off x="9144000" y="5166360"/>
            <a:ext cx="18288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1">
                <a:solidFill>
                  <a:srgbClr val="111827"/>
                </a:solidFill>
                <a:latin typeface="微软雅黑"/>
              </a:defRPr>
            </a:pPr>
            <a:r>
              <a:t>未来规划</a:t>
            </a:r>
          </a:p>
        </p:txBody>
      </p:sp>
      <p:sp>
        <p:nvSpPr>
          <p:cNvPr id="101" name="TextBox 100"/>
          <p:cNvSpPr txBox="1"/>
          <p:nvPr/>
        </p:nvSpPr>
        <p:spPr>
          <a:xfrm>
            <a:off x="9281160" y="5440680"/>
            <a:ext cx="109728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1">
                <a:solidFill>
                  <a:srgbClr val="2563EB"/>
                </a:solidFill>
                <a:latin typeface="微软雅黑"/>
              </a:defRPr>
            </a:pPr>
            <a:r>
              <a:t>自愈元素定位</a:t>
            </a:r>
          </a:p>
        </p:txBody>
      </p:sp>
      <p:sp>
        <p:nvSpPr>
          <p:cNvPr id="102" name="TextBox 101"/>
          <p:cNvSpPr txBox="1"/>
          <p:nvPr/>
        </p:nvSpPr>
        <p:spPr>
          <a:xfrm>
            <a:off x="10332720" y="5440680"/>
            <a:ext cx="137160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6B7280"/>
                </a:solidFill>
                <a:latin typeface="微软雅黑"/>
              </a:defRPr>
            </a:pPr>
            <a:r>
              <a:t>LLM 推断替代策略</a:t>
            </a:r>
          </a:p>
        </p:txBody>
      </p:sp>
      <p:sp>
        <p:nvSpPr>
          <p:cNvPr id="103" name="TextBox 102"/>
          <p:cNvSpPr txBox="1"/>
          <p:nvPr/>
        </p:nvSpPr>
        <p:spPr>
          <a:xfrm>
            <a:off x="9281160" y="5641848"/>
            <a:ext cx="109728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1">
                <a:solidFill>
                  <a:srgbClr val="10B981"/>
                </a:solidFill>
                <a:latin typeface="微软雅黑"/>
              </a:defRPr>
            </a:pPr>
            <a:r>
              <a:t>AI 用例生成</a:t>
            </a:r>
          </a:p>
        </p:txBody>
      </p:sp>
      <p:sp>
        <p:nvSpPr>
          <p:cNvPr id="104" name="TextBox 103"/>
          <p:cNvSpPr txBox="1"/>
          <p:nvPr/>
        </p:nvSpPr>
        <p:spPr>
          <a:xfrm>
            <a:off x="10332720" y="5641848"/>
            <a:ext cx="137160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6B7280"/>
                </a:solidFill>
                <a:latin typeface="微软雅黑"/>
              </a:defRPr>
            </a:pPr>
            <a:r>
              <a:t>从 PMS/PR 自动生成</a:t>
            </a:r>
          </a:p>
        </p:txBody>
      </p:sp>
      <p:sp>
        <p:nvSpPr>
          <p:cNvPr id="105" name="TextBox 104"/>
          <p:cNvSpPr txBox="1"/>
          <p:nvPr/>
        </p:nvSpPr>
        <p:spPr>
          <a:xfrm>
            <a:off x="9281160" y="5843016"/>
            <a:ext cx="109728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1">
                <a:solidFill>
                  <a:srgbClr val="8B5CF6"/>
                </a:solidFill>
                <a:latin typeface="微软雅黑"/>
              </a:defRPr>
            </a:pPr>
            <a:r>
              <a:t>VLM 增强</a:t>
            </a:r>
          </a:p>
        </p:txBody>
      </p:sp>
      <p:sp>
        <p:nvSpPr>
          <p:cNvPr id="106" name="TextBox 105"/>
          <p:cNvSpPr txBox="1"/>
          <p:nvPr/>
        </p:nvSpPr>
        <p:spPr>
          <a:xfrm>
            <a:off x="10332720" y="5843016"/>
            <a:ext cx="137160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6B7280"/>
                </a:solidFill>
                <a:latin typeface="微软雅黑"/>
              </a:defRPr>
            </a:pPr>
            <a:r>
              <a:t>失败归类 / OCR 语义</a:t>
            </a:r>
          </a:p>
        </p:txBody>
      </p:sp>
      <p:sp>
        <p:nvSpPr>
          <p:cNvPr id="107" name="Rectangle 106"/>
          <p:cNvSpPr/>
          <p:nvPr/>
        </p:nvSpPr>
        <p:spPr>
          <a:xfrm>
            <a:off x="365760" y="6583680"/>
            <a:ext cx="11430000" cy="9144"/>
          </a:xfrm>
          <a:prstGeom prst="rect">
            <a:avLst/>
          </a:prstGeom>
          <a:solidFill>
            <a:srgbClr val="E5E7E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8" name="TextBox 107"/>
          <p:cNvSpPr txBox="1"/>
          <p:nvPr/>
        </p:nvSpPr>
        <p:spPr>
          <a:xfrm>
            <a:off x="365760" y="6629400"/>
            <a:ext cx="1143000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900" b="0">
                <a:solidFill>
                  <a:srgbClr val="9CA3AF"/>
                </a:solidFill>
                <a:latin typeface="微软雅黑"/>
              </a:defRPr>
            </a:pPr>
            <a:r>
              <a:t>GPL-2.0  ·  Python 3.10+  ·  https://github.com/linuxdeepin/youqu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931</Words>
  <Application>WPS 演示</Application>
  <PresentationFormat>On-screen Show (4:3)</PresentationFormat>
  <Paragraphs>146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6" baseType="lpstr">
      <vt:lpstr>Arial</vt:lpstr>
      <vt:lpstr>宋体</vt:lpstr>
      <vt:lpstr>Wingdings</vt:lpstr>
      <vt:lpstr>Arial</vt:lpstr>
      <vt:lpstr>DejaVu Sans</vt:lpstr>
      <vt:lpstr>微软雅黑</vt:lpstr>
      <vt:lpstr>文泉驿微米黑</vt:lpstr>
      <vt:lpstr>Calibri</vt:lpstr>
      <vt:lpstr>宋体</vt:lpstr>
      <vt:lpstr>Noto Serif CJK SC</vt:lpstr>
      <vt:lpstr>Noto Color Emoji</vt:lpstr>
      <vt:lpstr>微软雅黑</vt:lpstr>
      <vt:lpstr>Arial Unicode MS</vt:lpstr>
      <vt:lpstr>国标宋体-超大字符集扩</vt:lpstr>
      <vt:lpstr>Office Theme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>generated using python-pptx</dc:description>
  <cp:lastModifiedBy>zero</cp:lastModifiedBy>
  <cp:revision>3</cp:revision>
  <dcterms:created xsi:type="dcterms:W3CDTF">2026-06-23T03:39:03Z</dcterms:created>
  <dcterms:modified xsi:type="dcterms:W3CDTF">2026-06-23T03:39:03Z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77D297827E912828AFFF396A5F039136_42</vt:lpwstr>
  </property>
  <property fmtid="{D5CDD505-2E9C-101B-9397-08002B2CF9AE}" pid="3" name="KSOProductBuildVer">
    <vt:lpwstr>2052-12.1.2.24722</vt:lpwstr>
  </property>
</Properties>
</file>