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274320" y="137160"/>
            <a:ext cx="7315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900" b="1">
                <a:solidFill>
                  <a:srgbClr val="111827"/>
                </a:solidFill>
                <a:latin typeface="Microsoft YaHei"/>
              </a:defRPr>
            </a:pPr>
            <a:r>
              <a:t>YouQu 有趣 — Linux 桌面自动化测试框架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144000" y="155448"/>
            <a:ext cx="777240" cy="256032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0" y="155448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v2.17.2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" y="457200"/>
            <a:ext cx="54864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6B7280"/>
                </a:solidFill>
                <a:latin typeface="Microsoft YaHei"/>
              </a:defRPr>
            </a:pPr>
            <a:r>
              <a:t>项目进展汇报  ·  re2zero</a:t>
            </a:r>
          </a:p>
        </p:txBody>
      </p:sp>
      <p:sp>
        <p:nvSpPr>
          <p:cNvPr id="7" name="Rectangle 6"/>
          <p:cNvSpPr/>
          <p:nvPr/>
        </p:nvSpPr>
        <p:spPr>
          <a:xfrm>
            <a:off x="274320" y="685800"/>
            <a:ext cx="116128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274320" y="749808"/>
            <a:ext cx="2286000" cy="548640"/>
          </a:xfrm>
          <a:prstGeom prst="roundRect">
            <a:avLst/>
          </a:prstGeom>
          <a:solidFill>
            <a:srgbClr val="EFF6FF"/>
          </a:solidFill>
          <a:ln w="1905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74320" y="768096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563EB"/>
                </a:solidFill>
                <a:latin typeface="Microsoft YaHei"/>
              </a:defRPr>
            </a:pPr>
            <a:r>
              <a:t>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" y="1097280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Git 提交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606039" y="749808"/>
            <a:ext cx="2286000" cy="54864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606039" y="768096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10B981"/>
                </a:solidFill>
                <a:latin typeface="Microsoft YaHei"/>
              </a:defRPr>
            </a:pPr>
            <a:r>
              <a:t>20.5K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6039" y="1097280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新增代码行数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37759" y="749808"/>
            <a:ext cx="2286000" cy="548640"/>
          </a:xfrm>
          <a:prstGeom prst="roundRect">
            <a:avLst/>
          </a:prstGeom>
          <a:solidFill>
            <a:srgbClr val="F5F3FF"/>
          </a:solidFill>
          <a:ln w="1905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937759" y="768096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8B5CF6"/>
                </a:solidFill>
                <a:latin typeface="Microsoft YaHei"/>
              </a:defRPr>
            </a:pPr>
            <a:r>
              <a:t>81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7759" y="1097280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新建文件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269479" y="749808"/>
            <a:ext cx="2286000" cy="548640"/>
          </a:xfrm>
          <a:prstGeom prst="roundRect">
            <a:avLst/>
          </a:prstGeom>
          <a:solidFill>
            <a:srgbClr val="ECF9FF"/>
          </a:solidFill>
          <a:ln w="1905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269479" y="768096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6B6D4"/>
                </a:solidFill>
                <a:latin typeface="Microsoft YaHei"/>
              </a:defRPr>
            </a:pPr>
            <a:r>
              <a:t>102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69479" y="1097280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涉及文件数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0" y="749808"/>
            <a:ext cx="2286000" cy="548640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601200" y="768096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59E0B"/>
                </a:solidFill>
                <a:latin typeface="Microsoft YaHei"/>
              </a:defRPr>
            </a:pPr>
            <a:r>
              <a:t>15天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1200" y="1097280"/>
            <a:ext cx="2286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开发周期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74320" y="1344168"/>
            <a:ext cx="116128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274320" y="1"/>
            <a:ext cx="237744" cy="237744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74320" y="1"/>
            <a:ext cx="237744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①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6928" y="1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Microsoft YaHei"/>
              </a:defRPr>
            </a:pPr>
            <a:r>
              <a:t>架构 Architecture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74320" y="1737360"/>
            <a:ext cx="4023360" cy="50292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65760" y="1755648"/>
            <a:ext cx="11887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2563EB"/>
                </a:solidFill>
                <a:latin typeface="Microsoft YaHei"/>
              </a:defRPr>
            </a:pPr>
            <a:r>
              <a:t>CLI / MCP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65760" y="1965960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youqu run/mcp/doctor/make/report/inspect/index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74320" y="2304288"/>
            <a:ext cx="4023360" cy="50292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65760" y="2322576"/>
            <a:ext cx="11887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06B6D4"/>
                </a:solidFill>
                <a:latin typeface="Microsoft YaHei"/>
              </a:defRPr>
            </a:pPr>
            <a:r>
              <a:t>Test Engine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5760" y="2532888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pytest · YAML Test · Web Spec · CSV标签管理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74320" y="2871216"/>
            <a:ext cx="4023360" cy="50292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365760" y="2889504"/>
            <a:ext cx="11887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8B5CF6"/>
                </a:solidFill>
                <a:latin typeface="Microsoft YaHei"/>
              </a:defRPr>
            </a:pPr>
            <a:r>
              <a:t>Automation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5760" y="3099816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AT-SPI · Dogtail · ButtonCenter · VLM · AssertCommon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74320" y="3438144"/>
            <a:ext cx="4023360" cy="50292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65760" y="3456432"/>
            <a:ext cx="11887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F59E0B"/>
                </a:solidFill>
                <a:latin typeface="Microsoft YaHei"/>
              </a:defRPr>
            </a:pPr>
            <a:r>
              <a:t>Input Layer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5760" y="3666744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MouseKey · OCR(PaddleOCR) · Image(OpenCV) · DBus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74320" y="4005072"/>
            <a:ext cx="4023360" cy="50292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65760" y="4023359"/>
            <a:ext cx="11887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Microsoft YaHei"/>
              </a:defRPr>
            </a:pPr>
            <a:r>
              <a:t>Protocol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5760" y="4233672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X11(xdotool+xwininfo) · Wayland(ydotool+libdtkwmjack)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274320" y="4663440"/>
            <a:ext cx="777240" cy="256032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274320" y="4663440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桌面 UI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143000" y="4663440"/>
            <a:ext cx="777240" cy="256032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1143000" y="4663440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06B6D4"/>
                </a:solidFill>
                <a:latin typeface="Microsoft YaHei"/>
              </a:defRPr>
            </a:pPr>
            <a:r>
              <a:t>Web UI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011680" y="4663440"/>
            <a:ext cx="777240" cy="256032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2011680" y="4663440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8B5CF6"/>
                </a:solidFill>
                <a:latin typeface="Microsoft YaHei"/>
              </a:defRPr>
            </a:pPr>
            <a:r>
              <a:t>DBus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2880360" y="4663440"/>
            <a:ext cx="777240" cy="256032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2880360" y="4663440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F59E0B"/>
                </a:solidFill>
                <a:latin typeface="Microsoft YaHei"/>
              </a:defRPr>
            </a:pPr>
            <a:r>
              <a:t>CLI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749040" y="4663440"/>
            <a:ext cx="777240" cy="256032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3749040" y="4663440"/>
            <a:ext cx="777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10B981"/>
                </a:solidFill>
                <a:latin typeface="Microsoft YaHei"/>
              </a:defRPr>
            </a:pPr>
            <a:r>
              <a:t>HTTP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4320" y="5029200"/>
            <a:ext cx="18288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11827"/>
                </a:solidFill>
                <a:latin typeface="Microsoft YaHei"/>
              </a:defRPr>
            </a:pPr>
            <a:r>
              <a:t>本次新增模块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74320" y="521208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src/mcp/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737360" y="521208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MCP Server (~70 tools)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4320" y="539496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8B5CF6"/>
                </a:solidFill>
                <a:latin typeface="Microsoft YaHei"/>
              </a:defRPr>
            </a:pPr>
            <a:r>
              <a:t>src/vlm/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737360" y="539496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视觉语言模型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320" y="557784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10B981"/>
                </a:solidFill>
                <a:latin typeface="Microsoft YaHei"/>
              </a:defRPr>
            </a:pPr>
            <a:r>
              <a:t>src/yaml_test/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737360" y="557784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YAML 测试引擎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74320" y="576072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06B6D4"/>
                </a:solidFill>
                <a:latin typeface="Microsoft YaHei"/>
              </a:defRPr>
            </a:pPr>
            <a:r>
              <a:t>src/web_spec/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737360" y="576072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Web Spec 引擎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74320" y="594360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F59E0B"/>
                </a:solidFill>
                <a:latin typeface="Microsoft YaHei"/>
              </a:defRPr>
            </a:pPr>
            <a:r>
              <a:t>cli/doctor.py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737360" y="594360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环境诊断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74320" y="612648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EF4444"/>
                </a:solidFill>
                <a:latin typeface="Microsoft YaHei"/>
              </a:defRPr>
            </a:pPr>
            <a:r>
              <a:t>cli/multica_report.py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737360" y="6126480"/>
            <a:ext cx="22860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Multica 集成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4754880" y="1"/>
            <a:ext cx="237744" cy="237744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4754880" y="1"/>
            <a:ext cx="237744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②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488" y="1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Microsoft YaHei"/>
              </a:defRPr>
            </a:pPr>
            <a:r>
              <a:t>流程 Workflow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4754880" y="1737360"/>
            <a:ext cx="3840480" cy="475488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4846320" y="1792224"/>
            <a:ext cx="256032" cy="256032"/>
          </a:xfrm>
          <a:prstGeom prst="ellipse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4846320" y="1792224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138928" y="1773936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0B981"/>
                </a:solidFill>
                <a:latin typeface="Microsoft YaHei"/>
              </a:defRPr>
            </a:pPr>
            <a:r>
              <a:t>编写 YAML 用例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138928" y="1975104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零代码定义测试步骤和断言</a:t>
            </a:r>
          </a:p>
        </p:txBody>
      </p:sp>
      <p:sp>
        <p:nvSpPr>
          <p:cNvPr id="73" name="Down Arrow 72"/>
          <p:cNvSpPr/>
          <p:nvPr/>
        </p:nvSpPr>
        <p:spPr>
          <a:xfrm>
            <a:off x="6537960" y="2212848"/>
            <a:ext cx="164592" cy="109728"/>
          </a:xfrm>
          <a:prstGeom prst="downArrow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Rounded Rectangle 73"/>
          <p:cNvSpPr/>
          <p:nvPr/>
        </p:nvSpPr>
        <p:spPr>
          <a:xfrm>
            <a:off x="4754880" y="2322576"/>
            <a:ext cx="3840480" cy="475488"/>
          </a:xfrm>
          <a:prstGeom prst="roundRect">
            <a:avLst/>
          </a:prstGeom>
          <a:solidFill>
            <a:srgbClr val="F0FDF8"/>
          </a:solidFill>
          <a:ln w="12700">
            <a:solidFill>
              <a:srgbClr val="14B8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4846320" y="2377440"/>
            <a:ext cx="256032" cy="256032"/>
          </a:xfrm>
          <a:prstGeom prst="ellipse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4846320" y="2377440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138928" y="2359152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4B8A6"/>
                </a:solidFill>
                <a:latin typeface="Microsoft YaHei"/>
              </a:defRPr>
            </a:pPr>
            <a:r>
              <a:t>构建索引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138928" y="2560320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youqu index --rebuild 扫描所有用例</a:t>
            </a:r>
          </a:p>
        </p:txBody>
      </p:sp>
      <p:sp>
        <p:nvSpPr>
          <p:cNvPr id="79" name="Down Arrow 78"/>
          <p:cNvSpPr/>
          <p:nvPr/>
        </p:nvSpPr>
        <p:spPr>
          <a:xfrm>
            <a:off x="6537960" y="2798064"/>
            <a:ext cx="164592" cy="109728"/>
          </a:xfrm>
          <a:prstGeom prst="downArrow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Rounded Rectangle 79"/>
          <p:cNvSpPr/>
          <p:nvPr/>
        </p:nvSpPr>
        <p:spPr>
          <a:xfrm>
            <a:off x="4754880" y="2907792"/>
            <a:ext cx="3840480" cy="475488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4846320" y="2962656"/>
            <a:ext cx="256032" cy="256032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4846320" y="2962656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138928" y="2944368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06B6D4"/>
                </a:solidFill>
                <a:latin typeface="Microsoft YaHei"/>
              </a:defRPr>
            </a:pPr>
            <a:r>
              <a:t>筛选过滤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138928" y="3145536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按 app/module/tag/feature 多维筛选</a:t>
            </a:r>
          </a:p>
        </p:txBody>
      </p:sp>
      <p:sp>
        <p:nvSpPr>
          <p:cNvPr id="85" name="Down Arrow 84"/>
          <p:cNvSpPr/>
          <p:nvPr/>
        </p:nvSpPr>
        <p:spPr>
          <a:xfrm>
            <a:off x="6537960" y="3383280"/>
            <a:ext cx="164592" cy="109728"/>
          </a:xfrm>
          <a:prstGeom prst="downArrow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Rounded Rectangle 85"/>
          <p:cNvSpPr/>
          <p:nvPr/>
        </p:nvSpPr>
        <p:spPr>
          <a:xfrm>
            <a:off x="4754880" y="3493008"/>
            <a:ext cx="3840480" cy="475488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4846320" y="3547872"/>
            <a:ext cx="256032" cy="256032"/>
          </a:xfrm>
          <a:prstGeom prst="ellipse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4846320" y="3547872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138928" y="3529584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8B5CF6"/>
                </a:solidFill>
                <a:latin typeface="Microsoft YaHei"/>
              </a:defRPr>
            </a:pPr>
            <a:r>
              <a:t>批量执行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138928" y="3730752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youqu run / MCP yaml_run_batch 异步执行</a:t>
            </a:r>
          </a:p>
        </p:txBody>
      </p:sp>
      <p:sp>
        <p:nvSpPr>
          <p:cNvPr id="91" name="Down Arrow 90"/>
          <p:cNvSpPr/>
          <p:nvPr/>
        </p:nvSpPr>
        <p:spPr>
          <a:xfrm>
            <a:off x="6537960" y="3968496"/>
            <a:ext cx="164592" cy="109728"/>
          </a:xfrm>
          <a:prstGeom prst="downArrow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Rounded Rectangle 91"/>
          <p:cNvSpPr/>
          <p:nvPr/>
        </p:nvSpPr>
        <p:spPr>
          <a:xfrm>
            <a:off x="4754880" y="4078224"/>
            <a:ext cx="3840480" cy="475488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4846320" y="4133087"/>
            <a:ext cx="256032" cy="256032"/>
          </a:xfrm>
          <a:prstGeom prst="ellipse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TextBox 93"/>
          <p:cNvSpPr txBox="1"/>
          <p:nvPr/>
        </p:nvSpPr>
        <p:spPr>
          <a:xfrm>
            <a:off x="4846320" y="4133087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138928" y="4114800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F59E0B"/>
                </a:solidFill>
                <a:latin typeface="Microsoft YaHei"/>
              </a:defRPr>
            </a:pPr>
            <a:r>
              <a:t>Multica 自动化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138928" y="4315968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持续运行 · 结果自动回填 PMS</a:t>
            </a:r>
          </a:p>
        </p:txBody>
      </p:sp>
      <p:sp>
        <p:nvSpPr>
          <p:cNvPr id="97" name="Down Arrow 96"/>
          <p:cNvSpPr/>
          <p:nvPr/>
        </p:nvSpPr>
        <p:spPr>
          <a:xfrm>
            <a:off x="6537960" y="4553712"/>
            <a:ext cx="164592" cy="109728"/>
          </a:xfrm>
          <a:prstGeom prst="downArrow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Rounded Rectangle 97"/>
          <p:cNvSpPr/>
          <p:nvPr/>
        </p:nvSpPr>
        <p:spPr>
          <a:xfrm>
            <a:off x="4754880" y="4663440"/>
            <a:ext cx="3840480" cy="475488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4846320" y="4718303"/>
            <a:ext cx="256032" cy="256032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4846320" y="4718303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138928" y="4700016"/>
            <a:ext cx="3383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2563EB"/>
                </a:solidFill>
                <a:latin typeface="Microsoft YaHei"/>
              </a:defRPr>
            </a:pPr>
            <a:r>
              <a:t>报告分析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138928" y="4901183"/>
            <a:ext cx="33832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Allure HTML + JSON 报告 + 进度跟踪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4754880" y="5294375"/>
            <a:ext cx="38404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TextBox 103"/>
          <p:cNvSpPr txBox="1"/>
          <p:nvPr/>
        </p:nvSpPr>
        <p:spPr>
          <a:xfrm>
            <a:off x="4754880" y="5358383"/>
            <a:ext cx="18288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Microsoft YaHei"/>
              </a:defRPr>
            </a:pPr>
            <a:r>
              <a:t>MCP 工具集 (~70 tools)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4754880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4754880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AT-SPI(5)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5303520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5303520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鼠标键盘(9)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5852159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5852159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窗口(5)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400799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6400799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断言(6)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949439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6949439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Microsoft YaHei"/>
              </a:defRPr>
            </a:pPr>
            <a:r>
              <a:t>系统(4)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7498079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7498079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EF4444"/>
                </a:solidFill>
                <a:latin typeface="Microsoft YaHei"/>
              </a:defRPr>
            </a:pPr>
            <a:r>
              <a:t>VLM(3)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8046719" y="5568695"/>
            <a:ext cx="50292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14B8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8046719" y="5568695"/>
            <a:ext cx="5029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4B8A6"/>
                </a:solidFill>
                <a:latin typeface="Microsoft YaHei"/>
              </a:defRPr>
            </a:pPr>
            <a:r>
              <a:t>YAML(4)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754880" y="5779007"/>
            <a:ext cx="18288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Microsoft YaHei"/>
              </a:defRPr>
            </a:pPr>
            <a:r>
              <a:t>VLM 视觉语言模型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754880" y="5961888"/>
            <a:ext cx="384048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▸ Qwen2.5-VL-7B · OpenAI兼容API · 自然语言→点击定位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4754880" y="6126479"/>
            <a:ext cx="384048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▸ VLMAgent: 自主观察→决策→行动循环 · 优雅降级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8961120" y="1"/>
            <a:ext cx="237744" cy="237744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3" name="TextBox 122"/>
          <p:cNvSpPr txBox="1"/>
          <p:nvPr/>
        </p:nvSpPr>
        <p:spPr>
          <a:xfrm>
            <a:off x="8961120" y="1"/>
            <a:ext cx="237744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③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9253728" y="1"/>
            <a:ext cx="27432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Microsoft YaHei"/>
              </a:defRPr>
            </a:pPr>
            <a:r>
              <a:t>成果 Achievements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8961120" y="1737360"/>
            <a:ext cx="2926080" cy="173736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6" name="TextBox 125"/>
          <p:cNvSpPr txBox="1"/>
          <p:nvPr/>
        </p:nvSpPr>
        <p:spPr>
          <a:xfrm>
            <a:off x="9098280" y="1783080"/>
            <a:ext cx="26517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0B981"/>
                </a:solidFill>
                <a:latin typeface="Microsoft YaHei"/>
              </a:defRPr>
            </a:pPr>
            <a:r>
              <a:t>YAML 用例生成与运行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098280" y="202996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零代码测试创作 — YAML 驱动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098280" y="221284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自然语言 → 可执行测试用例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098280" y="239572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批量执行引擎 + 进度跟踪与取消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9098280" y="257860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索引管理 (app/module/tag/feature)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9098280" y="276148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MCP 集成 (yaml_list_tests / yaml_run_batch)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9098280" y="2944368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111827"/>
                </a:solidFill>
                <a:latin typeface="Microsoft YaHei"/>
              </a:defRPr>
            </a:pPr>
            <a:r>
              <a:t>✦  内置变量 · 动态坐标 · 智能等待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8961120" y="3566160"/>
            <a:ext cx="2926080" cy="1600200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4" name="TextBox 133"/>
          <p:cNvSpPr txBox="1"/>
          <p:nvPr/>
        </p:nvSpPr>
        <p:spPr>
          <a:xfrm>
            <a:off x="9098280" y="3611880"/>
            <a:ext cx="26517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59E0B"/>
                </a:solidFill>
                <a:latin typeface="Microsoft YaHei"/>
              </a:defRPr>
            </a:pPr>
            <a:r>
              <a:t>Multica 自动化运行集成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9098280" y="3840480"/>
            <a:ext cx="8229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F59E0B"/>
                </a:solidFill>
                <a:latin typeface="Microsoft YaHei"/>
              </a:defRPr>
            </a:pPr>
            <a:r>
              <a:t>7+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9784080" y="3858768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11827"/>
                </a:solidFill>
                <a:latin typeface="Microsoft YaHei"/>
              </a:defRPr>
            </a:pPr>
            <a:r>
              <a:t>天持续运行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9098280" y="4251960"/>
            <a:ext cx="228600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单次运行 Token 消耗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9098280" y="4407408"/>
            <a:ext cx="594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8B5CF6"/>
                </a:solidFill>
                <a:latin typeface="Microsoft YaHei"/>
              </a:defRPr>
            </a:pPr>
            <a:r>
              <a:t>240K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9692640" y="4425696"/>
            <a:ext cx="13716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输入 tokens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9098280" y="4663440"/>
            <a:ext cx="59436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6B6D4"/>
                </a:solidFill>
                <a:latin typeface="Microsoft YaHei"/>
              </a:defRPr>
            </a:pPr>
            <a:r>
              <a:t>5K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9692640" y="4681728"/>
            <a:ext cx="13716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输出 tokens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9098280" y="4937760"/>
            <a:ext cx="265176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效率比 48:1  ·  自动化执行与 PMS 回填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8961120" y="5303520"/>
            <a:ext cx="2926080" cy="82296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9098280" y="5349240"/>
            <a:ext cx="265176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8B5CF6"/>
                </a:solidFill>
                <a:latin typeface="Microsoft YaHei"/>
              </a:defRPr>
            </a:pPr>
            <a:r>
              <a:t>其他成果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9098280" y="5559552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Microsoft YaHei"/>
              </a:defRPr>
            </a:pPr>
            <a:r>
              <a:t>✦  MCP Server: ~70 tools, 3 种传输模式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9098280" y="5705856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Microsoft YaHei"/>
              </a:defRPr>
            </a:pPr>
            <a:r>
              <a:t>✦  VLM: Qwen2.5-VL 视觉语言模型集成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9098280" y="5852160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Microsoft YaHei"/>
              </a:defRPr>
            </a:pPr>
            <a:r>
              <a:t>✦  Web Spec: Playwright Web 自动化引擎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9098280" y="5998464"/>
            <a:ext cx="265176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111827"/>
                </a:solidFill>
                <a:latin typeface="Microsoft YaHei"/>
              </a:defRPr>
            </a:pPr>
            <a:r>
              <a:t>✦  youqu doctor: 环境诊断与自动修复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8961120" y="6172200"/>
            <a:ext cx="29260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0" name="TextBox 149"/>
          <p:cNvSpPr txBox="1"/>
          <p:nvPr/>
        </p:nvSpPr>
        <p:spPr>
          <a:xfrm>
            <a:off x="8961120" y="6217920"/>
            <a:ext cx="18288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1">
                <a:solidFill>
                  <a:srgbClr val="111827"/>
                </a:solidFill>
                <a:latin typeface="Microsoft YaHei"/>
              </a:defRPr>
            </a:pPr>
            <a:r>
              <a:t>未来规划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9098280" y="6382512"/>
            <a:ext cx="10058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自愈元素定位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10104120" y="6382512"/>
            <a:ext cx="14630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LLM推断替代策略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9098280" y="6547104"/>
            <a:ext cx="10058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10B981"/>
                </a:solidFill>
                <a:latin typeface="Microsoft YaHei"/>
              </a:defRPr>
            </a:pPr>
            <a:r>
              <a:t>AI用例生成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10104120" y="6547104"/>
            <a:ext cx="14630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从PMS/PR自动生成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9098280" y="6711696"/>
            <a:ext cx="10058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8B5CF6"/>
                </a:solidFill>
                <a:latin typeface="Microsoft YaHei"/>
              </a:defRPr>
            </a:pPr>
            <a:r>
              <a:t>VLM增强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10104120" y="6711696"/>
            <a:ext cx="1463040" cy="14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失败归类/OCR语义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274320" y="6537960"/>
            <a:ext cx="11612880" cy="5486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274320" y="6583680"/>
            <a:ext cx="116128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0">
                <a:solidFill>
                  <a:srgbClr val="9CA3AF"/>
                </a:solidFill>
                <a:latin typeface="Microsoft YaHei"/>
              </a:defRPr>
            </a:pPr>
            <a:r>
              <a:t>GPL-2.0  ·  Python 3.10+  ·  https://github.com/linuxdeepin/youqu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