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 snapToObjects="1">
      <p:cViewPr varScale="1">
        <p:scale>
          <a:sx n="120" d="100"/>
          <a:sy n="120" d="100"/>
        </p:scale>
        <p:origin x="80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1463040"/>
            <a:ext cx="77724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7200" b="1" i="0">
                <a:solidFill>
                  <a:srgbClr val="FFFFFF"/>
                </a:solidFill>
              </a:rPr>
              <a:t>Provisa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7889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0" i="0">
                <a:solidFill>
                  <a:srgbClr val="00A8B5"/>
                </a:solidFill>
              </a:rPr>
              <a:t>Governed Data Provisioning Platform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429000"/>
            <a:ext cx="7772400" cy="41148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57200" y="3566160"/>
            <a:ext cx="9601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D0D8E4"/>
                </a:solidFill>
              </a:rPr>
              <a:t>Federated query  ·  Semantic model  ·  Pre-approval security  ·  Multi-protocol delivery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035040"/>
            <a:ext cx="5486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1">
                <a:solidFill>
                  <a:srgbClr val="8A9BB0"/>
                </a:solidFill>
              </a:rPr>
              <a:t>Technical Executive &amp; Architect Overview</a:t>
            </a:r>
          </a:p>
        </p:txBody>
      </p:sp>
      <p:sp>
        <p:nvSpPr>
          <p:cNvPr id="9" name="Rectangle 8"/>
          <p:cNvSpPr/>
          <p:nvPr/>
        </p:nvSpPr>
        <p:spPr>
          <a:xfrm>
            <a:off x="9326880" y="1371600"/>
            <a:ext cx="2560320" cy="82296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326880" y="1389888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</a:rPr>
              <a:t>Federation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326880" y="2377440"/>
            <a:ext cx="2560320" cy="822960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9326880" y="2395728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</a:rPr>
              <a:t>Semantic Layer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326880" y="3383280"/>
            <a:ext cx="2560320" cy="822960"/>
          </a:xfrm>
          <a:prstGeom prst="rect">
            <a:avLst/>
          </a:prstGeom>
          <a:solidFill>
            <a:srgbClr val="0A5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326880" y="3401568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</a:rPr>
              <a:t>Governance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326880" y="4389120"/>
            <a:ext cx="2560320" cy="822960"/>
          </a:xfrm>
          <a:prstGeom prst="rect">
            <a:avLst/>
          </a:prstGeom>
          <a:solidFill>
            <a:srgbClr val="053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9326880" y="4407408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</a:rPr>
              <a:t>Delivery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Product Summary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Core capabilities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01168" y="1170432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01168" y="1170432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92608" y="1207008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Federated Query Engine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896" y="1581912"/>
            <a:ext cx="3547871" cy="1531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Query across any combination of data sources in a single request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Distributed execution via federation engine — no single-process ceiling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Predicate pushdown to source systems; cost-based join strategy selection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Memory management with spill-to-disk for large analytical workloads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Single-source queries bypass federation — sub-100ms RDBMS latency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Cross-source queries: 300–500ms typical; large results async to blob storage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87368" y="1170432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4087368" y="1170432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178807" y="1207008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Semantic Layer Management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97096" y="1581912"/>
            <a:ext cx="3547871" cy="180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Register sources, tables, and relationships through a governed UI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GraphQL schema auto-generated from registration model — never hand-authored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Cross-source relationships defined semantically, not inferred from FK constraints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Schema reflects business intent; stewards control what the surface exposes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NoSQL sources automatically materialized to Parquet for unified querying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Schema changes flag dependent relationships and registry entries for re-review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973568" y="1170432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7973568" y="1170432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065008" y="1207008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Governance &amp; Security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83296" y="1581912"/>
            <a:ext cx="3547871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Pre-approval model: production queries are pre-authorized, not runtime-evaluated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Persisted query registry — every production query is enumerable and auditable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Three independent enforcement layers: pre-approval, schema visibility, SQL enforcement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Row-level security injected at executor; column security at schema generation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Authorization failures happen at development time, not production time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User rights and query governance are orthogonal — neither substitutes for the other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01168" y="3666744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201168" y="3666744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292608" y="3703320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Query Languages &amp; Delivery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0896" y="4078224"/>
            <a:ext cx="3547871" cy="1669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GraphQL: primary interface for application consumers and UI backends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</a:t>
            </a:r>
            <a:r>
              <a:rPr sz="900" dirty="0" err="1">
                <a:solidFill>
                  <a:srgbClr val="1A2A40"/>
                </a:solidFill>
              </a:rPr>
              <a:t>gRPC</a:t>
            </a:r>
            <a:r>
              <a:rPr sz="900" dirty="0">
                <a:solidFill>
                  <a:srgbClr val="1A2A40"/>
                </a:solidFill>
              </a:rPr>
              <a:t> / Arrow Flight: zero-copy columnar streaming for pipelines and analytics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JDBC driver: direct connection from BI tools (Tableau, Power BI, Looker)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</a:t>
            </a:r>
            <a:r>
              <a:rPr sz="900" dirty="0" err="1">
                <a:solidFill>
                  <a:srgbClr val="1A2A40"/>
                </a:solidFill>
              </a:rPr>
              <a:t>Presigned</a:t>
            </a:r>
            <a:r>
              <a:rPr sz="900" dirty="0">
                <a:solidFill>
                  <a:srgbClr val="1A2A40"/>
                </a:solidFill>
              </a:rPr>
              <a:t> URL redirect: large bulk exports to blob storage (JSON, NDJSON, Parquet, CSV)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Cypher: graph query language for relationship traversal use cases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All entry points share the same governed execution pipeline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87368" y="3666744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4087368" y="3666744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4178807" y="3703320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Breadth of Use Cases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97096" y="4078224"/>
            <a:ext cx="3547871" cy="1531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Operational: real-time API serving for web and mobile applications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Analytical: enterprise-scale cross-source reporting and aggregations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Data provisioning: governed bulk export for downstream consumers and pipelines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BI enablement: single governed layer eliminating inconsistent report definitions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Self-service: developers compose precise queries without involving data teams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Open source core — enterprise-class replacement for Hasura v2</a:t>
            </a:r>
            <a:r>
              <a:rPr lang="en-US" sz="900" dirty="0">
                <a:solidFill>
                  <a:srgbClr val="1A2A40"/>
                </a:solidFill>
              </a:rPr>
              <a:t>/DDN</a:t>
            </a:r>
            <a:endParaRPr sz="900" dirty="0">
              <a:solidFill>
                <a:srgbClr val="1A2A4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973568" y="3666744"/>
            <a:ext cx="3749039" cy="2331720"/>
          </a:xfrm>
          <a:prstGeom prst="rect">
            <a:avLst/>
          </a:prstGeom>
          <a:solidFill>
            <a:srgbClr val="F0F4F8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7973568" y="3666744"/>
            <a:ext cx="3749039" cy="347472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065008" y="3703320"/>
            <a:ext cx="36118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 dirty="0">
                <a:solidFill>
                  <a:srgbClr val="FFFFFF"/>
                </a:solidFill>
              </a:rPr>
              <a:t>Persisted Query Registry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83296" y="4078224"/>
            <a:ext cx="3547871" cy="1669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Queries submitted for steward review before reaching production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Approved queries receive a stable identifier — query text never sent in production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Steward approves: table scope, parameter schema, permitted output types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Audit trail: who defined, who approved, when, against which schema version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Deprecated queries return clear errors directing clients to replacements</a:t>
            </a:r>
          </a:p>
          <a:p>
            <a:pPr>
              <a:spcBef>
                <a:spcPts val="300"/>
              </a:spcBef>
            </a:pPr>
            <a:r>
              <a:rPr sz="900" dirty="0">
                <a:solidFill>
                  <a:srgbClr val="1A2A40"/>
                </a:solidFill>
              </a:rPr>
              <a:t>• Clients can restrict within approved ceiling; cannot exceed 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Deployment Options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From laptop to enterprise cluster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" y="1170432"/>
            <a:ext cx="5669280" cy="2258568"/>
          </a:xfrm>
          <a:prstGeom prst="rect">
            <a:avLst/>
          </a:prstGeom>
          <a:solidFill>
            <a:srgbClr val="FFFFFF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182880" y="1170432"/>
            <a:ext cx="5669280" cy="43891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92608" y="1216152"/>
            <a:ext cx="5166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Single Node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31920" y="1234440"/>
            <a:ext cx="1828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0" i="1">
                <a:solidFill>
                  <a:srgbClr val="00A8B5"/>
                </a:solidFill>
              </a:rPr>
              <a:t>Development / Small Prod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1664208"/>
            <a:ext cx="5440680" cy="27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Docker Compose (core stack)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All services in one compose file: federation engine, API, UI, storage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AppImage packaging for air-gapped / on-prem bare-metal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Single command startup; health-checked service ordering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Suitable for dev, demo, and small production workloads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26480" y="1170432"/>
            <a:ext cx="5669280" cy="2258568"/>
          </a:xfrm>
          <a:prstGeom prst="rect">
            <a:avLst/>
          </a:prstGeom>
          <a:solidFill>
            <a:srgbClr val="FFFFFF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126480" y="1170432"/>
            <a:ext cx="5669280" cy="43891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236208" y="1216152"/>
            <a:ext cx="5166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Multi-Node — Cloud (Terraform)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875520" y="1234440"/>
            <a:ext cx="1828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0" i="1">
                <a:solidFill>
                  <a:srgbClr val="00A8B5"/>
                </a:solidFill>
              </a:rPr>
              <a:t>AWS · Azure · GCP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63640" y="1664208"/>
            <a:ext cx="5440680" cy="27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1 primary node (coordinator + API + UI) + N worker nodes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Workers are memory-optimized instances (128–256 GB RAM recommended)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Separate instance types for primary (general) vs workers (memory-optimized)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External load balancer provisioned for API (8000) and Arrow Flight (8815)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Interactive deploy.sh wizard: region, node count, instance sizing</a:t>
            </a:r>
          </a:p>
          <a:p>
            <a:pPr>
              <a:spcBef>
                <a:spcPts val="300"/>
              </a:spcBef>
            </a:pPr>
            <a:r>
              <a:rPr sz="1150">
                <a:solidFill>
                  <a:srgbClr val="1A2A40"/>
                </a:solidFill>
              </a:rPr>
              <a:t>• AppImage pulled from cloud object storage on startup — no container registry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2880" y="3607415"/>
            <a:ext cx="5669280" cy="2284089"/>
          </a:xfrm>
          <a:prstGeom prst="rect">
            <a:avLst/>
          </a:prstGeom>
          <a:solidFill>
            <a:srgbClr val="FFFFFF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182880" y="3607415"/>
            <a:ext cx="5669280" cy="43891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92608" y="3653135"/>
            <a:ext cx="5166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Kubernetes / Helm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31920" y="3671423"/>
            <a:ext cx="1828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0" i="1">
                <a:solidFill>
                  <a:srgbClr val="00A8B5"/>
                </a:solidFill>
              </a:rPr>
              <a:t>Cloud-native orchestration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040" y="4101191"/>
            <a:ext cx="5319065" cy="1346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Helm chart for full stack deployment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Horizontal pod autoscaling for worker tier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Federation engine workers: pull-based discovery — new pods join automatically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Proactive scaling recommended over reactive (cold start ~60s per worker)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Resource requests/limits aligned to memory-optimized profiles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Ingress for GraphQL API; </a:t>
            </a:r>
            <a:r>
              <a:rPr sz="1150" dirty="0" err="1">
                <a:solidFill>
                  <a:srgbClr val="1A2A40"/>
                </a:solidFill>
              </a:rPr>
              <a:t>ClusterIP</a:t>
            </a:r>
            <a:r>
              <a:rPr sz="1150" dirty="0">
                <a:solidFill>
                  <a:srgbClr val="1A2A40"/>
                </a:solidFill>
              </a:rPr>
              <a:t> for internal Arrow Flight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26480" y="3607415"/>
            <a:ext cx="5669280" cy="2284089"/>
          </a:xfrm>
          <a:prstGeom prst="rect">
            <a:avLst/>
          </a:prstGeom>
          <a:solidFill>
            <a:srgbClr val="FFFFFF"/>
          </a:solidFill>
          <a:ln w="1905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126480" y="3607415"/>
            <a:ext cx="5669280" cy="43891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236208" y="3653135"/>
            <a:ext cx="5166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On-Premises / Hypervisor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875520" y="3671423"/>
            <a:ext cx="1828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0" i="1">
                <a:solidFill>
                  <a:srgbClr val="00A8B5"/>
                </a:solidFill>
              </a:rPr>
              <a:t>Enterprise private cloud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63640" y="4101191"/>
            <a:ext cx="5347114" cy="1346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</a:t>
            </a:r>
            <a:r>
              <a:rPr sz="1150" dirty="0" err="1">
                <a:solidFill>
                  <a:srgbClr val="1A2A40"/>
                </a:solidFill>
              </a:rPr>
              <a:t>AppImage</a:t>
            </a:r>
            <a:r>
              <a:rPr sz="1150" dirty="0">
                <a:solidFill>
                  <a:srgbClr val="1A2A40"/>
                </a:solidFill>
              </a:rPr>
              <a:t> runs on any Linux VM — no container runtime required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Role flags: --role primary | --role secondary --primary-</a:t>
            </a:r>
            <a:r>
              <a:rPr sz="1150" dirty="0" err="1">
                <a:solidFill>
                  <a:srgbClr val="1A2A40"/>
                </a:solidFill>
              </a:rPr>
              <a:t>ip</a:t>
            </a:r>
            <a:r>
              <a:rPr sz="1150" dirty="0">
                <a:solidFill>
                  <a:srgbClr val="1A2A40"/>
                </a:solidFill>
              </a:rPr>
              <a:t> &lt;</a:t>
            </a:r>
            <a:r>
              <a:rPr sz="1150" dirty="0" err="1">
                <a:solidFill>
                  <a:srgbClr val="1A2A40"/>
                </a:solidFill>
              </a:rPr>
              <a:t>ip</a:t>
            </a:r>
            <a:r>
              <a:rPr sz="1150" dirty="0">
                <a:solidFill>
                  <a:srgbClr val="1A2A40"/>
                </a:solidFill>
              </a:rPr>
              <a:t>&gt;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Workers self-register with coordinator on startup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Terraform modules adaptable to on-prem providers (vSphere, OpenStack)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No cost when idle on private hypervisor — VM resources shared with host</a:t>
            </a:r>
          </a:p>
          <a:p>
            <a:pPr>
              <a:spcBef>
                <a:spcPts val="300"/>
              </a:spcBef>
            </a:pPr>
            <a:r>
              <a:rPr sz="1150" dirty="0">
                <a:solidFill>
                  <a:srgbClr val="1A2A40"/>
                </a:solidFill>
              </a:rPr>
              <a:t>• Recommended: start with one </a:t>
            </a:r>
            <a:r>
              <a:rPr lang="en-US" sz="1150" dirty="0">
                <a:solidFill>
                  <a:srgbClr val="1A2A40"/>
                </a:solidFill>
              </a:rPr>
              <a:t>large</a:t>
            </a:r>
            <a:r>
              <a:rPr sz="1150" dirty="0">
                <a:solidFill>
                  <a:srgbClr val="1A2A40"/>
                </a:solidFill>
              </a:rPr>
              <a:t> node; add workers when concurrency </a:t>
            </a:r>
            <a:r>
              <a:rPr lang="en-US" sz="1150" dirty="0">
                <a:solidFill>
                  <a:srgbClr val="1A2A40"/>
                </a:solidFill>
              </a:rPr>
              <a:t>requires</a:t>
            </a:r>
            <a:r>
              <a:rPr sz="1150" dirty="0">
                <a:solidFill>
                  <a:srgbClr val="1A2A40"/>
                </a:solidFill>
              </a:rPr>
              <a:t> 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Architecture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Four-layer pipeline — each layer has a single responsibility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" y="1170432"/>
            <a:ext cx="7589520" cy="804672"/>
          </a:xfrm>
          <a:prstGeom prst="rect">
            <a:avLst/>
          </a:prstGeom>
          <a:solidFill>
            <a:srgbClr val="0F3A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320040" y="1234440"/>
            <a:ext cx="7360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Registration &amp; Governance Layer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1581912"/>
            <a:ext cx="7360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D0D8E4"/>
                </a:solidFill>
              </a:rPr>
              <a:t>Source onboarding · Table/relationship registration · Column &amp; row security · Persisted query registry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54780" y="1975104"/>
            <a:ext cx="45720" cy="109728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82880" y="2103120"/>
            <a:ext cx="7589520" cy="804672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320040" y="2167127"/>
            <a:ext cx="7360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GraphQL Compiler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2514600"/>
            <a:ext cx="7360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D0D8E4"/>
                </a:solidFill>
              </a:rPr>
              <a:t>Schema generation from registration model · GraphQL → PG-style SQL · Two-pass: SDL gen + query compilation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54780" y="2907791"/>
            <a:ext cx="45720" cy="109728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182880" y="3035808"/>
            <a:ext cx="7589520" cy="804672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20040" y="3099816"/>
            <a:ext cx="7360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Transpilation &amp; Routing (SQLGlot)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3447288"/>
            <a:ext cx="7360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D0D8E4"/>
                </a:solidFill>
              </a:rPr>
              <a:t>PG-SQL → Trino SQL or target RDBMS dialect · Single-source vs cross-source routing decision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54780" y="3840480"/>
            <a:ext cx="45720" cy="109728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182880" y="3968496"/>
            <a:ext cx="7589520" cy="804672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320040" y="4032504"/>
            <a:ext cx="7360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Execution Layer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040" y="4379976"/>
            <a:ext cx="7360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D0D8E4"/>
                </a:solidFill>
              </a:rPr>
              <a:t>Federation engine (cross-source) · Direct RDBMS (single-source, mutations) · Blob storage redirect (large results)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0" y="1097280"/>
            <a:ext cx="374903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0F1E40"/>
                </a:solidFill>
              </a:rPr>
              <a:t>CLIENT ENTRY POINTS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321040" y="1417320"/>
            <a:ext cx="3611880" cy="1005840"/>
          </a:xfrm>
          <a:prstGeom prst="rect">
            <a:avLst/>
          </a:prstGeom>
          <a:solidFill>
            <a:srgbClr val="FFFFFF"/>
          </a:solidFill>
          <a:ln w="1524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8321040" y="1417320"/>
            <a:ext cx="3611880" cy="2743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412480" y="1435608"/>
            <a:ext cx="350215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GraphQL API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12480" y="1719072"/>
            <a:ext cx="34747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1A2A40"/>
                </a:solidFill>
              </a:rPr>
              <a:t>Application consumers
UI backends · developers
port 8000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321040" y="2587752"/>
            <a:ext cx="3611880" cy="1005840"/>
          </a:xfrm>
          <a:prstGeom prst="rect">
            <a:avLst/>
          </a:prstGeom>
          <a:solidFill>
            <a:srgbClr val="FFFFFF"/>
          </a:solidFill>
          <a:ln w="1524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8321040" y="2587752"/>
            <a:ext cx="3611880" cy="2743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412480" y="2606040"/>
            <a:ext cx="350215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Arrow Flight / gRPC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12480" y="2889504"/>
            <a:ext cx="34747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1A2A40"/>
                </a:solidFill>
              </a:rPr>
              <a:t>Pipelines · analytics runtimes
Zero-copy columnar stream
port 8815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321040" y="3758184"/>
            <a:ext cx="3611880" cy="1005840"/>
          </a:xfrm>
          <a:prstGeom prst="rect">
            <a:avLst/>
          </a:prstGeom>
          <a:solidFill>
            <a:srgbClr val="FFFFFF"/>
          </a:solidFill>
          <a:ln w="1524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8321040" y="3758184"/>
            <a:ext cx="3611880" cy="2743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8412480" y="3776472"/>
            <a:ext cx="350215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JDBC Driver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412480" y="4059936"/>
            <a:ext cx="34747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1A2A40"/>
                </a:solidFill>
              </a:rPr>
              <a:t>BI tools — Tableau, Power BI
Looker, Excel
Trino-compatible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321040" y="4928616"/>
            <a:ext cx="3611880" cy="1005840"/>
          </a:xfrm>
          <a:prstGeom prst="rect">
            <a:avLst/>
          </a:prstGeom>
          <a:solidFill>
            <a:srgbClr val="FFFFFF"/>
          </a:solidFill>
          <a:ln w="15240">
            <a:solidFill>
              <a:srgbClr val="00A8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35"/>
          <p:cNvSpPr/>
          <p:nvPr/>
        </p:nvSpPr>
        <p:spPr>
          <a:xfrm>
            <a:off x="8321040" y="4928616"/>
            <a:ext cx="3611880" cy="2743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8412480" y="4946903"/>
            <a:ext cx="350215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Presigned URL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412480" y="5230368"/>
            <a:ext cx="34747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1A2A40"/>
                </a:solidFill>
              </a:rPr>
              <a:t>Bulk export to blob storage
JSON · NDJSON · Parquet · CSV
Async large results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82880" y="5715000"/>
            <a:ext cx="7772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F1E40"/>
                </a:solidFill>
              </a:rPr>
              <a:t>DATA SOURCES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4002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25831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PostgreSQL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17728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119557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MySQL / SQL Server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1454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213283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Apache Iceberg / S3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05180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307009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MongoDB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8906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400735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Kafka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92632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TextBox 50"/>
          <p:cNvSpPr txBox="1"/>
          <p:nvPr/>
        </p:nvSpPr>
        <p:spPr>
          <a:xfrm>
            <a:off x="494461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Elasticsearch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863589" y="6016752"/>
            <a:ext cx="914400" cy="38404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588187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Snowflake / BigQuery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800849" y="6016752"/>
            <a:ext cx="914400" cy="384048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6819137" y="6035040"/>
            <a:ext cx="877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50" b="0" i="0">
                <a:solidFill>
                  <a:srgbClr val="FFFFFF"/>
                </a:solidFill>
              </a:rPr>
              <a:t>+ any Trino connector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Query Execution Paths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Structural routing — deterministic, not configurable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" y="1170432"/>
            <a:ext cx="3657600" cy="47548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74320" y="1207008"/>
            <a:ext cx="3154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Direct Path — Single Source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3160" y="1243584"/>
            <a:ext cx="1325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A8B5"/>
                </a:solidFill>
              </a:rPr>
              <a:t>&lt; 100ms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170078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228600" y="1700784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8600" y="186537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79222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Client submits pre-approved query ID + bindings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8600" y="2395728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228600" y="2395728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228600" y="2560320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928" y="2487168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Executor validates registry membership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8600" y="3090672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228600" y="3090672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228600" y="3255264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" y="3182112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Compiler produces PG-style SQL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28600" y="3785616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228600" y="3785616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228600" y="3950208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6928" y="3877056"/>
            <a:ext cx="315468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dirty="0" err="1">
                <a:solidFill>
                  <a:srgbClr val="1A2A40"/>
                </a:solidFill>
              </a:rPr>
              <a:t>T</a:t>
            </a:r>
            <a:r>
              <a:rPr sz="1050" b="0" i="0" dirty="0" err="1">
                <a:solidFill>
                  <a:srgbClr val="1A2A40"/>
                </a:solidFill>
              </a:rPr>
              <a:t>ranspiles</a:t>
            </a:r>
            <a:r>
              <a:rPr sz="1050" b="0" i="0" dirty="0">
                <a:solidFill>
                  <a:srgbClr val="1A2A40"/>
                </a:solidFill>
              </a:rPr>
              <a:t> to target RDBMS dialect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28600" y="4480560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228600" y="4480560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228600" y="4645152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6928" y="4572000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Executes directly against source via warm connection pool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28600" y="517550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228600" y="5175504"/>
            <a:ext cx="292608" cy="65836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228600" y="534009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928" y="526694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Inline result returned to client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206240" y="1170432"/>
            <a:ext cx="3657600" cy="47548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297679" y="1207008"/>
            <a:ext cx="3154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Federation Path — Cross Source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46520" y="1243584"/>
            <a:ext cx="1325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A8B5"/>
                </a:solidFill>
              </a:rPr>
              <a:t>300–500ms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251959" y="170078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ectangle 37"/>
          <p:cNvSpPr/>
          <p:nvPr/>
        </p:nvSpPr>
        <p:spPr>
          <a:xfrm>
            <a:off x="4251959" y="1700784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4251959" y="186537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590288" y="179222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Client submits pre-approved query ID + bindings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251959" y="2395728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Rectangle 41"/>
          <p:cNvSpPr/>
          <p:nvPr/>
        </p:nvSpPr>
        <p:spPr>
          <a:xfrm>
            <a:off x="4251959" y="2395728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4251959" y="2560320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90288" y="2487168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Executor validates registry membership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251959" y="3090672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4251959" y="3090672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4251959" y="3255264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90288" y="3182112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Compiler produces PG-style SQL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251959" y="3785616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ectangle 49"/>
          <p:cNvSpPr/>
          <p:nvPr/>
        </p:nvSpPr>
        <p:spPr>
          <a:xfrm>
            <a:off x="4251959" y="3785616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TextBox 50"/>
          <p:cNvSpPr txBox="1"/>
          <p:nvPr/>
        </p:nvSpPr>
        <p:spPr>
          <a:xfrm>
            <a:off x="4251959" y="3950208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90288" y="3877056"/>
            <a:ext cx="315468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 err="1">
                <a:solidFill>
                  <a:srgbClr val="1A2A40"/>
                </a:solidFill>
              </a:rPr>
              <a:t>Transpiles</a:t>
            </a:r>
            <a:r>
              <a:rPr lang="en-US" sz="1050" b="0" i="0" dirty="0">
                <a:solidFill>
                  <a:srgbClr val="1A2A40"/>
                </a:solidFill>
              </a:rPr>
              <a:t> </a:t>
            </a:r>
            <a:r>
              <a:rPr sz="1050" b="0" i="0" dirty="0">
                <a:solidFill>
                  <a:srgbClr val="1A2A40"/>
                </a:solidFill>
              </a:rPr>
              <a:t>to federation engine SQL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251959" y="4480560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Rectangle 53"/>
          <p:cNvSpPr/>
          <p:nvPr/>
        </p:nvSpPr>
        <p:spPr>
          <a:xfrm>
            <a:off x="4251959" y="4480560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4251959" y="4645152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590288" y="4572000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Federation engine: distributed cross-source execution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4251959" y="517550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4251959" y="5175504"/>
            <a:ext cx="292608" cy="65836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TextBox 58"/>
          <p:cNvSpPr txBox="1"/>
          <p:nvPr/>
        </p:nvSpPr>
        <p:spPr>
          <a:xfrm>
            <a:off x="4251959" y="534009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590288" y="526694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Inline or redirected result returned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229600" y="1170432"/>
            <a:ext cx="3657600" cy="47548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TextBox 61"/>
          <p:cNvSpPr txBox="1"/>
          <p:nvPr/>
        </p:nvSpPr>
        <p:spPr>
          <a:xfrm>
            <a:off x="8321040" y="1207008"/>
            <a:ext cx="3154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</a:rPr>
              <a:t>Large Result Path — Blob Redirect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469880" y="1243584"/>
            <a:ext cx="1325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A8B5"/>
                </a:solidFill>
              </a:rPr>
              <a:t>Seconds–minutes (async)</a:t>
            </a:r>
          </a:p>
        </p:txBody>
      </p:sp>
      <p:sp>
        <p:nvSpPr>
          <p:cNvPr id="64" name="Rectangle 63"/>
          <p:cNvSpPr/>
          <p:nvPr/>
        </p:nvSpPr>
        <p:spPr>
          <a:xfrm>
            <a:off x="8275320" y="170078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Rectangle 64"/>
          <p:cNvSpPr/>
          <p:nvPr/>
        </p:nvSpPr>
        <p:spPr>
          <a:xfrm>
            <a:off x="8275320" y="1700784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TextBox 65"/>
          <p:cNvSpPr txBox="1"/>
          <p:nvPr/>
        </p:nvSpPr>
        <p:spPr>
          <a:xfrm>
            <a:off x="8275320" y="186537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613648" y="179222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Client requests pre-approved query with redirect preference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275320" y="2395728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Rectangle 68"/>
          <p:cNvSpPr/>
          <p:nvPr/>
        </p:nvSpPr>
        <p:spPr>
          <a:xfrm>
            <a:off x="8275320" y="2395728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8275320" y="2560320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613648" y="2487168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Executor validates registry + output type approval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275320" y="3090672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Rectangle 72"/>
          <p:cNvSpPr/>
          <p:nvPr/>
        </p:nvSpPr>
        <p:spPr>
          <a:xfrm>
            <a:off x="8275320" y="3090672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TextBox 73"/>
          <p:cNvSpPr txBox="1"/>
          <p:nvPr/>
        </p:nvSpPr>
        <p:spPr>
          <a:xfrm>
            <a:off x="8275320" y="3255264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613648" y="3182112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Federation engine executes, writes to blob storage</a:t>
            </a:r>
          </a:p>
        </p:txBody>
      </p:sp>
      <p:sp>
        <p:nvSpPr>
          <p:cNvPr id="76" name="Rectangle 75"/>
          <p:cNvSpPr/>
          <p:nvPr/>
        </p:nvSpPr>
        <p:spPr>
          <a:xfrm>
            <a:off x="8275320" y="3785616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Rectangle 76"/>
          <p:cNvSpPr/>
          <p:nvPr/>
        </p:nvSpPr>
        <p:spPr>
          <a:xfrm>
            <a:off x="8275320" y="3785616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8" name="TextBox 77"/>
          <p:cNvSpPr txBox="1"/>
          <p:nvPr/>
        </p:nvSpPr>
        <p:spPr>
          <a:xfrm>
            <a:off x="8275320" y="3950208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613648" y="3877056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Presigned URL returned (TTL-bounded)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275320" y="4480560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Rectangle 80"/>
          <p:cNvSpPr/>
          <p:nvPr/>
        </p:nvSpPr>
        <p:spPr>
          <a:xfrm>
            <a:off x="8275320" y="4480560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TextBox 81"/>
          <p:cNvSpPr txBox="1"/>
          <p:nvPr/>
        </p:nvSpPr>
        <p:spPr>
          <a:xfrm>
            <a:off x="8275320" y="4645152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8613648" y="4572000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Client downloads directly from storage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275320" y="5175504"/>
            <a:ext cx="356616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D0D8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Rectangle 84"/>
          <p:cNvSpPr/>
          <p:nvPr/>
        </p:nvSpPr>
        <p:spPr>
          <a:xfrm>
            <a:off x="8275320" y="5175504"/>
            <a:ext cx="292608" cy="658368"/>
          </a:xfrm>
          <a:prstGeom prst="rect">
            <a:avLst/>
          </a:prstGeom>
          <a:solidFill>
            <a:srgbClr val="009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TextBox 85"/>
          <p:cNvSpPr txBox="1"/>
          <p:nvPr/>
        </p:nvSpPr>
        <p:spPr>
          <a:xfrm>
            <a:off x="8275320" y="5340096"/>
            <a:ext cx="29260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613648" y="5266944"/>
            <a:ext cx="3154680" cy="52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Formats: JSON · NDJSON · Parquet · CSV</a:t>
            </a:r>
          </a:p>
        </p:txBody>
      </p:sp>
      <p:sp>
        <p:nvSpPr>
          <p:cNvPr id="88" name="Rectangle 87"/>
          <p:cNvSpPr/>
          <p:nvPr/>
        </p:nvSpPr>
        <p:spPr>
          <a:xfrm>
            <a:off x="182880" y="6126480"/>
            <a:ext cx="11795760" cy="50292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TextBox 88"/>
          <p:cNvSpPr txBox="1"/>
          <p:nvPr/>
        </p:nvSpPr>
        <p:spPr>
          <a:xfrm>
            <a:off x="320040" y="6172200"/>
            <a:ext cx="115214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50" b="0" i="0">
                <a:solidFill>
                  <a:srgbClr val="00A8B5"/>
                </a:solidFill>
              </a:rPr>
              <a:t>All paths: pre-approval check · schema visibility enforcement · RLS injection · column security — same pipeline regardless of entry point or routing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Security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Three independent enforcement layers — no single layer depends on the others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1170432"/>
            <a:ext cx="11704320" cy="1481328"/>
          </a:xfrm>
          <a:prstGeom prst="rect">
            <a:avLst/>
          </a:prstGeom>
          <a:solidFill>
            <a:srgbClr val="FFFFFF"/>
          </a:solidFill>
          <a:ln w="19050">
            <a:solidFill>
              <a:srgbClr val="0F3A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28600" y="1170432"/>
            <a:ext cx="502920" cy="1481328"/>
          </a:xfrm>
          <a:prstGeom prst="rect">
            <a:avLst/>
          </a:prstGeom>
          <a:solidFill>
            <a:srgbClr val="0F3A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8600" y="1709928"/>
            <a:ext cx="50292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1243584"/>
            <a:ext cx="10789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F3A6E"/>
                </a:solidFill>
              </a:rPr>
              <a:t>Pre-Approval Layer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1581912"/>
            <a:ext cx="107899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1A2A40"/>
                </a:solidFill>
              </a:rPr>
              <a:t>No query executes in production without explicit steward authorization. The production endpoint accepts only registry identifiers — not query text. Every executable operation is enumerable and auditable before a single production request is made. Cannot be bypassed by privilege escalation.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2267712"/>
            <a:ext cx="10789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007A85"/>
                </a:solidFill>
              </a:rPr>
              <a:t>Eliminates: arbitrary query injection, privilege-escalation queries, unknown attack surface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8600" y="2816352"/>
            <a:ext cx="11704320" cy="1481328"/>
          </a:xfrm>
          <a:prstGeom prst="rect">
            <a:avLst/>
          </a:prstGeom>
          <a:solidFill>
            <a:srgbClr val="FFFFFF"/>
          </a:solidFill>
          <a:ln w="19050">
            <a:solidFill>
              <a:srgbClr val="095A7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28600" y="2816352"/>
            <a:ext cx="502920" cy="1481328"/>
          </a:xfrm>
          <a:prstGeom prst="rect">
            <a:avLst/>
          </a:prstGeom>
          <a:solidFill>
            <a:srgbClr val="095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228600" y="3355848"/>
            <a:ext cx="50292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2889504"/>
            <a:ext cx="10789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95A7A"/>
                </a:solidFill>
              </a:rPr>
              <a:t>Schema Visibility Layer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3227832"/>
            <a:ext cx="107899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1A2A40"/>
                </a:solidFill>
              </a:rPr>
              <a:t>The GraphQL SDL is generated per-role from column visibility rules in the registration model. Unauthorized tables and columns do not exist in the schema. A user cannot reference what they cannot see. Rejections happen at compile time — the invalid reference never reaches the execution backend.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3913632"/>
            <a:ext cx="10789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007A85"/>
                </a:solidFill>
              </a:rPr>
              <a:t>Eliminates: data enumeration, column inference attacks, unauthorized table access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8600" y="4462272"/>
            <a:ext cx="11704320" cy="1481328"/>
          </a:xfrm>
          <a:prstGeom prst="rect">
            <a:avLst/>
          </a:prstGeom>
          <a:solidFill>
            <a:srgbClr val="FFFFFF"/>
          </a:solidFill>
          <a:ln w="19050">
            <a:solidFill>
              <a:srgbClr val="007A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228600" y="4462272"/>
            <a:ext cx="502920" cy="148132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228600" y="5001768"/>
            <a:ext cx="50292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535424"/>
            <a:ext cx="10789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7A85"/>
                </a:solidFill>
              </a:rPr>
              <a:t>SQL Enforcement Layer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4873752"/>
            <a:ext cx="1078992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1A2A40"/>
                </a:solidFill>
              </a:rPr>
              <a:t>Row-level security WHERE clauses and column projections are injected at the executor — after compile, before execution. Applied to every query regardless of schema state. Ensures no pre-approved query invoked by a narrow-rights user can exceed that user's authorized data boundary.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559552"/>
            <a:ext cx="10789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007A85"/>
                </a:solidFill>
              </a:rPr>
              <a:t>Eliminates: cross-user data leakage, RLS bypass via pre-approved queries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28600" y="5870448"/>
            <a:ext cx="11704320" cy="658368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11480" y="5943600"/>
            <a:ext cx="113385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00A8B5"/>
                </a:solidFill>
              </a:rPr>
              <a:t>User rights govern what data flows through an approved operation.  Query governance governs which operations exist.  The two layers are orthogonal — neither substitutes for the other.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65760" y="13716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DevOps &amp; Operations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8580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A8B5"/>
                </a:solidFill>
              </a:rPr>
              <a:t>Deployment lifecycle · Monitoring · Scaling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" y="1170432"/>
            <a:ext cx="5486400" cy="34747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74320" y="1207008"/>
            <a:ext cx="5303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DEPLOYMENT LIFECYCLE</a:t>
            </a:r>
          </a:p>
        </p:txBody>
      </p:sp>
      <p:sp>
        <p:nvSpPr>
          <p:cNvPr id="9" name="Rectangle 8"/>
          <p:cNvSpPr/>
          <p:nvPr/>
        </p:nvSpPr>
        <p:spPr>
          <a:xfrm>
            <a:off x="182880" y="1572768"/>
            <a:ext cx="1005840" cy="54864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01168" y="1682495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Build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1872" y="1627632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CI produces AppImage artifact; pushed to cloud object storage (S3 / GCS / Azure Blob)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2880" y="2231136"/>
            <a:ext cx="1005840" cy="548640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01168" y="2340864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Provision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61872" y="2286000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Terraform apply — VMs provisioned, LB configured, firewall rules set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82880" y="2889504"/>
            <a:ext cx="1005840" cy="54864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201168" y="2999232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Bootstrap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61872" y="2944368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Startup script: pull AppImage from storage, chmod +x, launch with --role flag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" y="3547872"/>
            <a:ext cx="1005840" cy="548640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1168" y="3657600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Scale Out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61872" y="3602736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Add worker nodes: Terraform node_count + 1; workers self-register with coordinator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2880" y="4206240"/>
            <a:ext cx="1005840" cy="54864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201168" y="4315968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Upgrade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61872" y="4261103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Rolling: terminate workers one at a time, pull new AppImage, restart; coordinator last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2880" y="4864607"/>
            <a:ext cx="1005840" cy="548640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201168" y="4974336"/>
            <a:ext cx="969264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</a:rPr>
              <a:t>Rollback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61872" y="4919471"/>
            <a:ext cx="4297680" cy="493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A2A40"/>
                </a:solidFill>
              </a:rPr>
              <a:t>Re-point object storage path to prior AppImage version; restart nodes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26480" y="1170432"/>
            <a:ext cx="5852160" cy="347472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6236208" y="1207008"/>
            <a:ext cx="5669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OBSERVABILITY STACK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126480" y="1572768"/>
            <a:ext cx="5852160" cy="29260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236208" y="1600200"/>
            <a:ext cx="566928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Metrics — Prometheus + Grafana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36208" y="1883664"/>
            <a:ext cx="5669280" cy="1417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API: request rate, latency p50/p95/p99, error rate, active connections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GraphQL: query duration p95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DB: client operation duration p95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Federation Engine: running queries, queued queries, cluster memory free, blocked nodes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OTel Collector: spans accepted/refused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26480" y="3342132"/>
            <a:ext cx="5852160" cy="29260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236208" y="3369563"/>
            <a:ext cx="566928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Distributed Tracing — Tempo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36208" y="3653027"/>
            <a:ext cx="566928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End-to-end traces: client request → compiler → SQLGlot → execution backend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Federation engine instrumented via OTel Java agent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Trace correlation: service.name=federation-engine in all spans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126480" y="4572000"/>
            <a:ext cx="5852160" cy="292608"/>
          </a:xfrm>
          <a:prstGeom prst="rect">
            <a:avLst/>
          </a:prstGeom>
          <a:solidFill>
            <a:srgbClr val="007A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6236208" y="4599432"/>
            <a:ext cx="566928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Alerting Guidance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36208" y="4882896"/>
            <a:ext cx="5669280" cy="114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Queued queries &gt; 0 sustained → concurrency bottleneck → add worker nodes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Cluster memory free dropping → memory pressure → vertical scale or add workers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Blocked nodes &gt; 0 → memory crisis → scale immediately</a:t>
            </a:r>
          </a:p>
          <a:p>
            <a:pPr>
              <a:spcBef>
                <a:spcPts val="100"/>
              </a:spcBef>
            </a:pPr>
            <a:r>
              <a:rPr sz="1050">
                <a:solidFill>
                  <a:srgbClr val="1A2A40"/>
                </a:solidFill>
              </a:rPr>
              <a:t>• Error rate spike → check registry / compiler logs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2880" y="6144768"/>
            <a:ext cx="11795760" cy="475488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320040" y="6199632"/>
            <a:ext cx="115214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0" i="0">
                <a:solidFill>
                  <a:srgbClr val="00A8B5"/>
                </a:solidFill>
              </a:rPr>
              <a:t>Sizing guidance: vertical scale first (RAM is the primary constraint) · Queued queries = concurrency problem → add workers · Memory free dropping = vertical scale or add workers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E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1645920"/>
            <a:ext cx="109728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6400" b="1" i="0">
                <a:solidFill>
                  <a:srgbClr val="FFFFFF"/>
                </a:solidFill>
              </a:rPr>
              <a:t>Provisa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2834640"/>
            <a:ext cx="9144000" cy="45720"/>
          </a:xfrm>
          <a:prstGeom prst="rect">
            <a:avLst/>
          </a:prstGeom>
          <a:solidFill>
            <a:srgbClr val="00A8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457200" y="30175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0A8B5"/>
                </a:solidFill>
              </a:rPr>
              <a:t>Federated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401568"/>
            <a:ext cx="2743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D0D8E4"/>
                </a:solidFill>
              </a:rPr>
              <a:t>Query any source, any combination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37560" y="30175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0A8B5"/>
                </a:solidFill>
              </a:rPr>
              <a:t>Governed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37560" y="3401568"/>
            <a:ext cx="2743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D0D8E4"/>
                </a:solidFill>
              </a:rPr>
              <a:t>Pre-approval model — production is auditable before first request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30175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0A8B5"/>
                </a:solidFill>
              </a:rPr>
              <a:t>Delivered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3401568"/>
            <a:ext cx="2743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D0D8E4"/>
                </a:solidFill>
              </a:rPr>
              <a:t>GraphQL · Arrow Flight · JDBC · Bulk export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98280" y="30175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0A8B5"/>
                </a:solidFill>
              </a:rPr>
              <a:t>Operated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8280" y="3401568"/>
            <a:ext cx="2743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D0D8E4"/>
                </a:solidFill>
              </a:rPr>
              <a:t>Terraform · Kubernetes · Docker · AppImage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58521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8A9BB0"/>
                </a:solidFill>
              </a:rPr>
              <a:t>Open source · Enterprise-class · Purpose-built governed data provisioning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1703</Words>
  <Application>Microsoft Macintosh PowerPoint</Application>
  <PresentationFormat>Widescreen</PresentationFormat>
  <Paragraphs>215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Kenneth Stott</cp:lastModifiedBy>
  <cp:revision>2</cp:revision>
  <dcterms:created xsi:type="dcterms:W3CDTF">2013-01-27T09:14:16Z</dcterms:created>
  <dcterms:modified xsi:type="dcterms:W3CDTF">2026-04-13T13:23:40Z</dcterms:modified>
  <cp:category/>
</cp:coreProperties>
</file>