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media/diagram1.svg" ContentType="image/svg+xml"/>
  <Override PartName="/ppt/media/diagram2.svg" ContentType="image/svg+xml"/>
  <Override PartName="/ppt/media/diagram3.svg" ContentType="image/svg+xml"/>
  <Override PartName="/ppt/media/diagram4.svg" ContentType="image/svg+xml"/>
  <Override PartName="/ppt/media/diagram5.svg" ContentType="image/svg+xml"/>
  <Override PartName="/ppt/media/diagram6.svg" ContentType="image/svg+xml"/>
  <Override PartName="/ppt/media/diagram7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Relationship Id="rId59" Type="http://schemas.openxmlformats.org/officeDocument/2006/relationships/slide" Target="slides/slide52.xml"/><Relationship Id="rId60" Type="http://schemas.openxmlformats.org/officeDocument/2006/relationships/slide" Target="slides/slide53.xml"/><Relationship Id="rId61" Type="http://schemas.openxmlformats.org/officeDocument/2006/relationships/slide" Target="slides/slide54.xml"/><Relationship Id="rId62" Type="http://schemas.openxmlformats.org/officeDocument/2006/relationships/slide" Target="slides/slide55.xml"/><Relationship Id="rId63" Type="http://schemas.openxmlformats.org/officeDocument/2006/relationships/slide" Target="slides/slide56.xml"/><Relationship Id="rId64" Type="http://schemas.openxmlformats.org/officeDocument/2006/relationships/slide" Target="slides/slide57.xml"/><Relationship Id="rId65" Type="http://schemas.openxmlformats.org/officeDocument/2006/relationships/slide" Target="slides/slide58.xml"/><Relationship Id="rId66" Type="http://schemas.openxmlformats.org/officeDocument/2006/relationships/slide" Target="slides/slide59.xml"/></Relationships>
</file>

<file path=ppt/charts/_rels/chart1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title>
      <c:tx>
        <c:rich>
          <a:bodyPr/>
          <a:lstStyle/>
          <a:p>
            <a:r>
              <a:rPr sz="1200"/>
              <a:t>Throughput @ 4 threads (1000s docs/sec)</a:t>
            </a:r>
          </a:p>
        </c:rich>
      </c:tx>
      <c:layout/>
      <c:overlay val="0"/>
    </c:title>
    <c:autoTitleDeleted val="0"/>
    <c:plotArea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Per-doc (4 threads)</c:v>
                </c:pt>
              </c:strCache>
            </c:strRef>
          </c:tx>
          <c:spPr>
            <a:solidFill>
              <a:srgbClr val="CBD5E1"/>
            </a:solidFill>
          </c:spPr>
          <c:cat>
            <c:strRef>
              <c:f>Sheet1!$A$2:$A$4</c:f>
              <c:strCache>
                <c:ptCount val="3"/>
                <c:pt idx="0">
                  <c:v>query</c:v>
                </c:pt>
                <c:pt idx="1">
                  <c:v>update</c:v>
                </c:pt>
                <c:pt idx="2">
                  <c:v>projection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31</c:v>
                </c:pt>
                <c:pt idx="1">
                  <c:v>28</c:v>
                </c:pt>
                <c:pt idx="2">
                  <c:v>27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Batched (4 threads)</c:v>
                </c:pt>
              </c:strCache>
            </c:strRef>
          </c:tx>
          <c:spPr>
            <a:solidFill>
              <a:srgbClr val="06B6D4"/>
            </a:solidFill>
          </c:spPr>
          <c:cat>
            <c:strRef>
              <c:f>Sheet1!$A$2:$A$4</c:f>
              <c:strCache>
                <c:ptCount val="3"/>
                <c:pt idx="0">
                  <c:v>query</c:v>
                </c:pt>
                <c:pt idx="1">
                  <c:v>update</c:v>
                </c:pt>
                <c:pt idx="2">
                  <c:v>projection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380</c:v>
                </c:pt>
                <c:pt idx="1">
                  <c:v>278</c:v>
                </c:pt>
                <c:pt idx="2">
                  <c:v>312</c:v>
                </c:pt>
              </c:numCache>
            </c:numRef>
          </c:val>
        </c:ser>
        <c:axId val="-2068027336"/>
        <c:axId val="-2113994440"/>
      </c:barChart>
      <c:catAx>
        <c:axId val="-2068027336"/>
        <c:scaling>
          <c:orientation val="minMax"/>
        </c:scaling>
        <c:delete val="0"/>
        <c:axPos val="b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 val="0"/>
        <c:axPos val="l"/>
        <c:majorGridlines/>
        <c:majorTickMark val="out"/>
        <c:minorTickMark val="none"/>
        <c:tickLblPos val="nextTo"/>
        <c:crossAx val="-2068027336"/>
        <c:crosses val="autoZero"/>
      </c:valAx>
    </c:plotArea>
    <c:legend>
      <c:legendPos val="b"/>
      <c:overlay val="0"/>
      <c:txPr>
        <a:bodyPr/>
        <a:lstStyle/>
        <a:p>
          <a:pPr>
            <a:defRPr sz="1100"/>
          </a:pPr>
        </a:p>
      </c:txPr>
    </c:legend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Frame it with the tagline: SecantusDB is 'the SQLite of document databases' — a real MongoDB-compatible database you embed in a process, not a server you operate. This is a 30-minute overview of why it exists, how it stays faithful, and the current Rust acceleration work. Invite questions throughout.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One: 'correct' means a driver client can't distinguish us from mongod — when unsure, run the same code against both and assert equal responses. Two: we'd rather return a faithful 'not supported' than a half-feature that silently diverges. Three: ergonomics — embedding it is trivial, no processes to manage.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In scope: the subset of the wire protocol drivers actually emit — handshake, CRUD, cursors, aggregation, findAndModify, change streams. Out of scope: anything that only makes sense across nodes. One nuance: hello advertises a single-node 'replica-set primary' so the driver's change-stream machinery is satisfied — but the topology is fictional.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Walk the layers; the key idea is strict separation — each knows only the one below.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server.py owns the accept loop and per-connection threads. wire.py speaks bytes and never knows about commands. commands.py is a single dispatch table and never knows about storage. The operator engines are pure — documents in, documents out, no I/O — which is exactly what made the Rust port tractable. storage.py sits on WiredTiger. A request flows down; the BSON reply flows back up.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Documents are stored as opaque BSON blobs — never JSON, never native columns. The storage layer never inspects content. ObjectId, Decimal128, int32-vs-int64, Date-with-tz, Binary, Regex must round-trip exactly, because 'a driver can't tell us apart' depends on it. sortkey.py turns BSON values into byte-sortable keys matching MongoDB's cross-type order.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WiredTiger is MongoDB's own storage engine, vendored and built into self-contained wheels — users just pip install, no cmake or swig. Four tables: collections, documents, indexes, index-entries. Documents are keyed by a byte-sortable _id so iteration matches mongod's natural order. ':memory:' maps to an in-memory temp dir removed on close.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Indexing is surprisingly complete: single-field and compound with a trailing range, multikey for arrays, partial and TTL indexes, and geospatial — 2d geohash and 2dsphere via S2 cell coverings. A planner chooses index-scan vs collection-scan and explain reports the winning plan. Missing by choice: collation and text/hashed/wildcard indexes.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The most ambitious feature: a real oplog whose entries mirror mongod's shape, scoped to a collection, database, or cluster. Resume tokens let a client resume exactly. updateLookup full documents, before-change pre-images, awaitData blocking (getMore parks until a writer notifies), and invalidate events on drop/rename. This is what the fictional single-node 'primary' buys us.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The credibility of the project rests here: we don't trust our own tests, we run the drivers'.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We run real, unmodified upstream driver test suites against SecantusDB. Five gauges: pymongo embedded (the headline 'MongoDB compatibility' number) plus the Go, Node, Java and Ruby drivers as real clients over the wire. The other-language drivers catch wire-protocol bugs pymongo is too permissive to notice — like requiring a real int64 cursor id. The default suite runs against on-disk WiredTiger in parallel; CI is load-bearing.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Six parts over thirty minutes: first the product and its design, then the engineering progression, ending with the Rust acceleration work and what's next. Keep it conversational.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Pivot from 'what it is' to 'how it got here and where it's going'.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From the prototype that proved the protocol, to a real server, to vendoring WiredTiger for true storage fidelity, then breadth (aggregation, indexing, geo), then change streams, then the multi-driver gauges and packaging. The chapter in flight is the Rust acceleration core.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Two bottlenecks: the operator engines run hot in Python, and the GIL serialises work across connections. A Rust core does the heavy lifting off the GIL, unlocking cores. The firm rule: BOTH engines are permanent — the pure-Python engine stays the default and never goes away; Rust is an opt-in accelerator that must reproduce Python exactly.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An optional PyO3/maturin extension. Values cross as BSON bytes — a 'fat byte seam' — keeping the opaque-BSON design intact and avoiding per-field marshalling. Crucially, when Rust hits anything it can't reproduce exactly it signals fallback and the authoritative Python path runs, so it's always correct. Every engine is pinned by a curated-plus-fuzz parity suite asserting Rust equals Python byte-for-byte.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Done: de-risking spikes; all six pure leaf engines (sortkey, query, update, expressions, projection, diff) plus collation; and the whole storage-independent aggregation pipeline — match, project, group, sort, unwind, bucket, facet, densify and the rest. 515 parity cases green across curated corpora and multi-seed fuzzing. Still in Python because they need storage: $lookup, $geoNear, $out, $merge, and storage itself.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Single-threaded the Rust path is ~2× faster on CRUD ops and ~8× on a full pipeline — even paying the byte seam. But per-call across threads the GIL ping-pongs on tiny ops and throughput regresses. The fix is batching: one call filters or updates a whole list under a single GIL release, turning the regression into ~10–12× more throughput on four threads. Lesson: the win is releasing the GIL and coarsening the seam, not micro-optimising operators. Numbers from a 4-core dev box; the real proof is a concurrent-connection server benchmark.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Land the plane: what's left, and the one-screen summary.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Next: wire the batched seam into storage's scan / update / projection loops; port the storage layer onto a WiredTiger FFI (the largest single step, sub-phased by table family); then move wire and dispatch into Rust so a request never re-enters Python; finish with packaging and a full conformance and performance sign-off. The invariant throughout: the compatibility number must not regress.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To close: SecantusDB is a MongoDB-compatible server — the SQLite of document databases — that you embed in-process OR run standalone, useful far beyond testing. Because it's a faithful wire-protocol server, Compass, mongosh and mongodump/mongorestore all just work. Fidelity comes from opaque BSON plus real WiredTiger plus the driver as conformance target; honesty from five gauges and load-bearing CI. The Rust core adds speed without giving up Python — both ship, parity-pinned. And the performance lesson generalises: release the GIL and batch the boundary.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Open the floor. Likely questions: how close is the compatibility number; why WiredTiger over a pure-Python store; why keep two engines; when does Rust become the default; production use beyond tests. Answers are in the preceding slides' notes.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Open with the analogy everyone gets: SQLite. You rarely run a SQL server just to get SQL — you embed SQLite. There was no equivalent for MongoDB. That's the gap.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To get MongoDB behaviour you normally stand up and operate mongod — fine for production, heavy everywhere else: automated tests, CI, local development, demos, prototypes, edge/embedded scenarios. The usual shortcut is a hand-rolled in-memory fake, but those drift: they accept things real MongoDB rejects and vice-versa, so anything built on them is subtly wrong.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Just as SQLite is a real SQL database you embed, SecantusDB is a real MongoDB-compatible server. Embed it in your process for tests and apps, or start it as a standalone server on a port — same engine either way. It speaks the MongoDB wire protocol, so every client connects unmodified: not just the drivers, but Compass, mongosh, and mongodump/mongorestore. 'Surrogate', not 'fake' — it implements the protocol rather than faking responses, which is why nothing can tell it apart.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Testing is where it started and still shines, but the in-process model serves far more: local development without a daemon, fast CI, prototyping and demos, embedded / edge deployments where a full server is overkill, and teaching. One small dependency, many places it's useful.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Unlike SQLite, it isn't embed-only: start it as a standalone server on a port and the whole MongoDB toolchain connects unchanged — inspect data in Compass, script against it with mongosh, and back up / load fixtures with mongodump and mongorestore. Same wire protocol, so there's nothing special to configure — point any MongoDB tool at the address and it works.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A light aside. The early prototype was 'fongo', then 'fongodb' — both clash with the existing Fongo brand and blur into MongoDB. 'SecantusDB' dodges both. Lingering 'fongo'/'fongodb' references in the code are stale and mean SecantusDB.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Three constraints are the whole discipline; everything follows from them.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diagram1.svg"/><Relationship Id="rId4" Type="http://schemas.openxmlformats.org/officeDocument/2006/relationships/slide" Target="slide31.xml"/><Relationship Id="rId5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40.xml"/><Relationship Id="rId3" Type="http://schemas.openxmlformats.org/officeDocument/2006/relationships/notesSlide" Target="../notesSlides/notesSlide10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41.xml"/><Relationship Id="rId3" Type="http://schemas.openxmlformats.org/officeDocument/2006/relationships/notesSlide" Target="../notesSlides/notesSlide11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42.xml"/><Relationship Id="rId3" Type="http://schemas.openxmlformats.org/officeDocument/2006/relationships/notesSlide" Target="../notesSlides/notesSlide1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3" Type="http://schemas.openxmlformats.org/officeDocument/2006/relationships/image" Target="../media/diagram4.svg"/><Relationship Id="rId4" Type="http://schemas.openxmlformats.org/officeDocument/2006/relationships/slide" Target="slide43.xml"/><Relationship Id="rId5" Type="http://schemas.openxmlformats.org/officeDocument/2006/relationships/notesSlide" Target="../notesSlides/notesSlide13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44.xml"/><Relationship Id="rId3" Type="http://schemas.openxmlformats.org/officeDocument/2006/relationships/notesSlide" Target="../notesSlides/notesSlide14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45.xml"/><Relationship Id="rId3" Type="http://schemas.openxmlformats.org/officeDocument/2006/relationships/notesSlide" Target="../notesSlides/notesSlide15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46.xml"/><Relationship Id="rId3" Type="http://schemas.openxmlformats.org/officeDocument/2006/relationships/notesSlide" Target="../notesSlides/notesSlide16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47.xml"/><Relationship Id="rId3" Type="http://schemas.openxmlformats.org/officeDocument/2006/relationships/notesSlide" Target="../notesSlides/notesSlide1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48.xml"/><Relationship Id="rId3" Type="http://schemas.openxmlformats.org/officeDocument/2006/relationships/notesSlide" Target="../notesSlides/notesSlide18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diagram5.svg"/><Relationship Id="rId4" Type="http://schemas.openxmlformats.org/officeDocument/2006/relationships/slide" Target="slide49.xml"/><Relationship Id="rId5" Type="http://schemas.openxmlformats.org/officeDocument/2006/relationships/notesSlide" Target="../notesSlides/notesSlide19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32.xml"/><Relationship Id="rId3" Type="http://schemas.openxmlformats.org/officeDocument/2006/relationships/notesSlide" Target="../notesSlides/notesSlide2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50.xml"/><Relationship Id="rId3" Type="http://schemas.openxmlformats.org/officeDocument/2006/relationships/notesSlide" Target="../notesSlides/notesSlide20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51.xml"/><Relationship Id="rId3" Type="http://schemas.openxmlformats.org/officeDocument/2006/relationships/notesSlide" Target="../notesSlides/notesSlide21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52.xml"/><Relationship Id="rId3" Type="http://schemas.openxmlformats.org/officeDocument/2006/relationships/notesSlide" Target="../notesSlides/notesSlide22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image" Target="../media/diagram6.svg"/><Relationship Id="rId4" Type="http://schemas.openxmlformats.org/officeDocument/2006/relationships/slide" Target="slide53.xml"/><Relationship Id="rId5" Type="http://schemas.openxmlformats.org/officeDocument/2006/relationships/notesSlide" Target="../notesSlides/notesSlide23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54.xml"/><Relationship Id="rId3" Type="http://schemas.openxmlformats.org/officeDocument/2006/relationships/notesSlide" Target="../notesSlides/notesSlide24.xml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Relationship Id="rId3" Type="http://schemas.openxmlformats.org/officeDocument/2006/relationships/slide" Target="slide55.xml"/><Relationship Id="rId4" Type="http://schemas.openxmlformats.org/officeDocument/2006/relationships/notesSlide" Target="../notesSlides/notesSlide25.xml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56.xml"/><Relationship Id="rId3" Type="http://schemas.openxmlformats.org/officeDocument/2006/relationships/notesSlide" Target="../notesSlides/notesSlide26.xml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57.xml"/><Relationship Id="rId3" Type="http://schemas.openxmlformats.org/officeDocument/2006/relationships/notesSlide" Target="../notesSlides/notesSlide27.xml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58.xml"/><Relationship Id="rId3" Type="http://schemas.openxmlformats.org/officeDocument/2006/relationships/notesSlide" Target="../notesSlides/notesSlide28.xml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diagram7.svg"/><Relationship Id="rId4" Type="http://schemas.openxmlformats.org/officeDocument/2006/relationships/slide" Target="slide59.xml"/><Relationship Id="rId5" Type="http://schemas.openxmlformats.org/officeDocument/2006/relationships/notesSlide" Target="../notesSlides/notesSlide29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33.xml"/><Relationship Id="rId3" Type="http://schemas.openxmlformats.org/officeDocument/2006/relationships/notesSlide" Target="../notesSlides/notesSlide3.xml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1.xml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2.xml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3.xml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4.xml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5.xml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6.xml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7.xml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9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34.xml"/><Relationship Id="rId3" Type="http://schemas.openxmlformats.org/officeDocument/2006/relationships/notesSlide" Target="../notesSlides/notesSlide4.xml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10.xml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11.xml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12.xml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13.xml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14.xml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15.xml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16.xml"/></Relationships>
</file>

<file path=ppt/slides/_rels/slide4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17.xml"/></Relationships>
</file>

<file path=ppt/slides/_rels/slide4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18.xml"/></Relationships>
</file>

<file path=ppt/slides/_rels/slide4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19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35.xml"/><Relationship Id="rId3" Type="http://schemas.openxmlformats.org/officeDocument/2006/relationships/notesSlide" Target="../notesSlides/notesSlide5.xml"/></Relationships>
</file>

<file path=ppt/slides/_rels/slide5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20.xml"/></Relationships>
</file>

<file path=ppt/slides/_rels/slide5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21.xml"/></Relationships>
</file>

<file path=ppt/slides/_rels/slide5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22.xml"/></Relationships>
</file>

<file path=ppt/slides/_rels/slide5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23.xml"/></Relationships>
</file>

<file path=ppt/slides/_rels/slide5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24.xml"/></Relationships>
</file>

<file path=ppt/slides/_rels/slide5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25.xml"/></Relationships>
</file>

<file path=ppt/slides/_rels/slide5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26.xml"/></Relationships>
</file>

<file path=ppt/slides/_rels/slide5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27.xml"/></Relationships>
</file>

<file path=ppt/slides/_rels/slide5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28.xml"/></Relationships>
</file>

<file path=ppt/slides/_rels/slide5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29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diagram2.svg"/><Relationship Id="rId4" Type="http://schemas.openxmlformats.org/officeDocument/2006/relationships/slide" Target="slide36.xml"/><Relationship Id="rId5" Type="http://schemas.openxmlformats.org/officeDocument/2006/relationships/notesSlide" Target="../notesSlides/notesSlide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diagram3.svg"/><Relationship Id="rId4" Type="http://schemas.openxmlformats.org/officeDocument/2006/relationships/slide" Target="slide37.xml"/><Relationship Id="rId5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38.xml"/><Relationship Id="rId3" Type="http://schemas.openxmlformats.org/officeDocument/2006/relationships/notesSlide" Target="../notesSlides/notesSlide8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39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4297680"/>
            <a:ext cx="12191695" cy="6350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Picture 3" descr="mark-on-dark_1.png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ns0:svgBlip xmlns:ns0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2960" y="1508760"/>
            <a:ext cx="1371600" cy="1371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77440" y="1600200"/>
            <a:ext cx="91440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5800" b="1" i="0">
                <a:solidFill>
                  <a:srgbClr val="FFFFFF"/>
                </a:solidFill>
                <a:latin typeface="Inter"/>
              </a:rPr>
              <a:t>SecantusDB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04872" y="2697480"/>
            <a:ext cx="9144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22D3EE"/>
                </a:solidFill>
                <a:latin typeface="Inter"/>
              </a:rPr>
              <a:t>THE SQLITE OF DOCUMENT DATABASES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8680" y="4572000"/>
            <a:ext cx="1051560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0" i="0">
                <a:solidFill>
                  <a:srgbClr val="CBD5E1"/>
                </a:solidFill>
                <a:latin typeface="Inter"/>
              </a:rPr>
              <a:t>An embeddable — or standalone — MongoDB-compatible server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8680" y="5852160"/>
            <a:ext cx="10515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 i="0">
                <a:solidFill>
                  <a:srgbClr val="64748B"/>
                </a:solidFill>
                <a:latin typeface="Inter"/>
              </a:rPr>
              <a:t>Why it exists · how it works · where it's going</a:t>
            </a:r>
          </a:p>
        </p:txBody>
      </p:sp>
      <p:sp>
        <p:nvSpPr>
          <p:cNvPr id="9" name="Rounded Rectangle 8">
            <a:hlinkClick action="ppaction://hlinksldjump" r:id="rId4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10972800" cy="713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Inter"/>
              </a:rPr>
              <a:t>Three constraints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NON-NEGOTIABLES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55448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A real driver can't tell us apart from mongod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Wire fidelity over feature completeness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Trivial to embed — one or two lines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10972800" cy="713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Inter"/>
              </a:rPr>
              <a:t>Scope — single-node by design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Faithful where it counts</a:t>
            </a:r>
          </a:p>
        </p:txBody>
      </p:sp>
      <p:sp>
        <p:nvSpPr>
          <p:cNvPr id="7" name="Rectangle 6"/>
          <p:cNvSpPr/>
          <p:nvPr/>
        </p:nvSpPr>
        <p:spPr>
          <a:xfrm>
            <a:off x="640080" y="1508760"/>
            <a:ext cx="5394960" cy="4480560"/>
          </a:xfrm>
          <a:prstGeom prst="rect">
            <a:avLst/>
          </a:prstGeom>
          <a:solidFill>
            <a:srgbClr val="FFFFFF"/>
          </a:solidFill>
          <a:ln w="19050">
            <a:solidFill>
              <a:srgbClr val="06B6D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640080" y="1508760"/>
            <a:ext cx="5394960" cy="54864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1563624"/>
            <a:ext cx="50292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 i="0">
                <a:solidFill>
                  <a:srgbClr val="FFFFFF"/>
                </a:solidFill>
                <a:latin typeface="Inter"/>
              </a:rPr>
              <a:t>✓  In scope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60120" y="2240280"/>
            <a:ext cx="4846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0">
                <a:solidFill>
                  <a:srgbClr val="0F172A"/>
                </a:solidFill>
                <a:latin typeface="Inter"/>
              </a:rPr>
              <a:t>CRUD &amp; cursors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60120" y="2898648"/>
            <a:ext cx="4846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0">
                <a:solidFill>
                  <a:srgbClr val="0F172A"/>
                </a:solidFill>
                <a:latin typeface="Inter"/>
              </a:rPr>
              <a:t>Aggregation pipeline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0120" y="3557016"/>
            <a:ext cx="4846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0">
                <a:solidFill>
                  <a:srgbClr val="0F172A"/>
                </a:solidFill>
                <a:latin typeface="Inter"/>
              </a:rPr>
              <a:t>findAndModify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60120" y="4215384"/>
            <a:ext cx="4846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0">
                <a:solidFill>
                  <a:srgbClr val="0F172A"/>
                </a:solidFill>
                <a:latin typeface="Inter"/>
              </a:rPr>
              <a:t>Change streams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60120" y="4873752"/>
            <a:ext cx="4846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0">
                <a:solidFill>
                  <a:srgbClr val="0F172A"/>
                </a:solidFill>
                <a:latin typeface="Inter"/>
              </a:rPr>
              <a:t>The connection handshake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217920" y="1508760"/>
            <a:ext cx="5349240" cy="4480560"/>
          </a:xfrm>
          <a:prstGeom prst="rect">
            <a:avLst/>
          </a:prstGeom>
          <a:solidFill>
            <a:srgbClr val="FFFFFF"/>
          </a:solidFill>
          <a:ln w="1905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6217920" y="1508760"/>
            <a:ext cx="5349240" cy="548640"/>
          </a:xfrm>
          <a:prstGeom prst="rect">
            <a:avLst/>
          </a:prstGeom>
          <a:solidFill>
            <a:srgbClr val="47556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00800" y="1563624"/>
            <a:ext cx="50292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 i="0">
                <a:solidFill>
                  <a:srgbClr val="FFFFFF"/>
                </a:solidFill>
                <a:latin typeface="Inter"/>
              </a:rPr>
              <a:t>✗  Out of scope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37960" y="2240280"/>
            <a:ext cx="4846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0">
                <a:solidFill>
                  <a:srgbClr val="0F172A"/>
                </a:solidFill>
                <a:latin typeface="Inter"/>
              </a:rPr>
              <a:t>Real replica sets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37960" y="2898648"/>
            <a:ext cx="4846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0">
                <a:solidFill>
                  <a:srgbClr val="0F172A"/>
                </a:solidFill>
                <a:latin typeface="Inter"/>
              </a:rPr>
              <a:t>Sharding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37960" y="3557016"/>
            <a:ext cx="4846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0">
                <a:solidFill>
                  <a:srgbClr val="0F172A"/>
                </a:solidFill>
                <a:latin typeface="Inter"/>
              </a:rPr>
              <a:t>Multi-node consistency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37960" y="4215384"/>
            <a:ext cx="4846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0">
                <a:solidFill>
                  <a:srgbClr val="0F172A"/>
                </a:solidFill>
                <a:latin typeface="Inter"/>
              </a:rPr>
              <a:t>Elections / cross-node oplog</a:t>
            </a:r>
          </a:p>
        </p:txBody>
      </p:sp>
      <p:sp>
        <p:nvSpPr>
          <p:cNvPr id="22" name="Rounded Rectangle 21">
            <a:hlinkClick action="ppaction://hlinksldjump" r:id="rId2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2468880"/>
            <a:ext cx="146304" cy="155448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143000" y="228600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22D3EE"/>
                </a:solidFill>
                <a:latin typeface="Inter"/>
              </a:rPr>
              <a:t>PART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2743200"/>
            <a:ext cx="1024128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 i="0">
                <a:solidFill>
                  <a:srgbClr val="FFFFFF"/>
                </a:solidFill>
                <a:latin typeface="Inter"/>
              </a:rPr>
              <a:t>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61288" y="384048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 i="0">
                <a:solidFill>
                  <a:srgbClr val="CBD5E1"/>
                </a:solidFill>
                <a:latin typeface="Inter"/>
              </a:rPr>
              <a:t>From socket bytes to durable storage</a:t>
            </a:r>
          </a:p>
        </p:txBody>
      </p:sp>
      <p:sp>
        <p:nvSpPr>
          <p:cNvPr id="7" name="Rounded Rectangle 6">
            <a:hlinkClick action="ppaction://hlinksldjump" r:id="rId2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10972800" cy="713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Inter"/>
              </a:rPr>
              <a:t>The layers, outermost-in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EACH LAYER KNOWS ONLY THE ONE BELOW</a:t>
            </a:r>
          </a:p>
        </p:txBody>
      </p:sp>
      <p:pic>
        <p:nvPicPr>
          <p:cNvPr id="7" name="Picture 6" descr="architecture_4.png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ns0:svgBlip xmlns:ns0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047" y="1417320"/>
            <a:ext cx="10515600" cy="4572000"/>
          </a:xfrm>
          <a:prstGeom prst="rect">
            <a:avLst/>
          </a:prstGeom>
        </p:spPr>
      </p:pic>
      <p:sp>
        <p:nvSpPr>
          <p:cNvPr id="8" name="Rounded Rectangle 7">
            <a:hlinkClick action="ppaction://hlinksldjump" r:id="rId4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10972800" cy="713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Inter"/>
              </a:rPr>
              <a:t>The critical decision: opaque BSON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TYPE FIDELITY IS THE WHOLE GAME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55448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Documents stored as raw BSON bytes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All logic runs in Python after decode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Every BSON type preserved exactly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Lossy storage would break the thesis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10972800" cy="713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Inter"/>
              </a:rPr>
              <a:t>Storage: WiredTiger, the real thing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SAME ENGINE AS MONGODB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55448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The exact engine MongoDB itself uses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Vendored; ships as pre-built wheels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Four tables, byte-sortable keys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“:memory:” for instant, throwaway DBs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10972800" cy="713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Inter"/>
              </a:rPr>
              <a:t>Indexing — broader than you'd expect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A REAL QUERY PLANNER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55448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Compound, multikey, partial, TTL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Geospatial: 2d and 2dsphere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Planner picks IXSCAN vs COLLSCAN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hint, $natural, indexed sort — all honoured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10972800" cy="713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Inter"/>
              </a:rPr>
              <a:t>Change streams — the ambitious bit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OPLOG · RESUME TOKENS · PRE-IMAGES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55448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Oplog-backed, mongod-shaped entries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Resume tokens — pick up where you left off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fullDocument &amp; before-change pre-images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awaitData blocking; invalidation events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2468880"/>
            <a:ext cx="146304" cy="155448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143000" y="228600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22D3EE"/>
                </a:solidFill>
                <a:latin typeface="Inter"/>
              </a:rPr>
              <a:t>PART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2743200"/>
            <a:ext cx="1024128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 i="0">
                <a:solidFill>
                  <a:srgbClr val="FFFFFF"/>
                </a:solidFill>
                <a:latin typeface="Inter"/>
              </a:rPr>
              <a:t>How we prove it works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61288" y="384048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 i="0">
                <a:solidFill>
                  <a:srgbClr val="CBD5E1"/>
                </a:solidFill>
                <a:latin typeface="Inter"/>
              </a:rPr>
              <a:t>Conformance over confidence</a:t>
            </a:r>
          </a:p>
        </p:txBody>
      </p:sp>
      <p:sp>
        <p:nvSpPr>
          <p:cNvPr id="7" name="Rounded Rectangle 6">
            <a:hlinkClick action="ppaction://hlinksldjump" r:id="rId2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10972800" cy="713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Inter"/>
              </a:rPr>
              <a:t>Driver-conformance gauges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RUN THE TESTS A REAL DRIVER RUNS</a:t>
            </a:r>
          </a:p>
        </p:txBody>
      </p:sp>
      <p:pic>
        <p:nvPicPr>
          <p:cNvPr id="7" name="Picture 6" descr="conformance-gauges_5.png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ns0:svgBlip xmlns:ns0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6607" y="1417320"/>
            <a:ext cx="10698480" cy="4190237"/>
          </a:xfrm>
          <a:prstGeom prst="rect">
            <a:avLst/>
          </a:prstGeom>
        </p:spPr>
      </p:pic>
      <p:sp>
        <p:nvSpPr>
          <p:cNvPr id="8" name="Rounded Rectangle 7">
            <a:hlinkClick action="ppaction://hlinksldjump" r:id="rId4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10972800" cy="713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Inter"/>
              </a:rPr>
              <a:t>Agenda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WHAT WE'LL COVER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55448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4000"/>
              </a:lnSpc>
              <a:spcAft>
                <a:spcPts val="1300"/>
              </a:spcAft>
            </a:pPr>
            <a:r>
              <a:rPr sz="2100" b="1">
                <a:solidFill>
                  <a:srgbClr val="06B6D4"/>
                </a:solidFill>
                <a:latin typeface="Inter"/>
              </a:rPr>
              <a:t>▪  </a:t>
            </a:r>
            <a:r>
              <a:rPr sz="2100" b="1">
                <a:solidFill>
                  <a:srgbClr val="0F172A"/>
                </a:solidFill>
                <a:latin typeface="Inter"/>
              </a:rPr>
              <a:t>The gap it fills, and the idea</a:t>
            </a:r>
          </a:p>
          <a:p>
            <a:pPr>
              <a:lnSpc>
                <a:spcPct val="104000"/>
              </a:lnSpc>
              <a:spcAft>
                <a:spcPts val="1300"/>
              </a:spcAft>
            </a:pPr>
            <a:r>
              <a:rPr sz="2100" b="1">
                <a:solidFill>
                  <a:srgbClr val="06B6D4"/>
                </a:solidFill>
                <a:latin typeface="Inter"/>
              </a:rPr>
              <a:t>▪  </a:t>
            </a:r>
            <a:r>
              <a:rPr sz="2100" b="1">
                <a:solidFill>
                  <a:srgbClr val="0F172A"/>
                </a:solidFill>
                <a:latin typeface="Inter"/>
              </a:rPr>
              <a:t>Design philosophy &amp; scope</a:t>
            </a:r>
          </a:p>
          <a:p>
            <a:pPr>
              <a:lnSpc>
                <a:spcPct val="104000"/>
              </a:lnSpc>
              <a:spcAft>
                <a:spcPts val="1300"/>
              </a:spcAft>
            </a:pPr>
            <a:r>
              <a:rPr sz="2100" b="1">
                <a:solidFill>
                  <a:srgbClr val="06B6D4"/>
                </a:solidFill>
                <a:latin typeface="Inter"/>
              </a:rPr>
              <a:t>▪  </a:t>
            </a:r>
            <a:r>
              <a:rPr sz="2100" b="1">
                <a:solidFill>
                  <a:srgbClr val="0F172A"/>
                </a:solidFill>
                <a:latin typeface="Inter"/>
              </a:rPr>
              <a:t>Architecture — socket to storage</a:t>
            </a:r>
          </a:p>
          <a:p>
            <a:pPr>
              <a:lnSpc>
                <a:spcPct val="104000"/>
              </a:lnSpc>
              <a:spcAft>
                <a:spcPts val="1300"/>
              </a:spcAft>
            </a:pPr>
            <a:r>
              <a:rPr sz="2100" b="1">
                <a:solidFill>
                  <a:srgbClr val="06B6D4"/>
                </a:solidFill>
                <a:latin typeface="Inter"/>
              </a:rPr>
              <a:t>▪  </a:t>
            </a:r>
            <a:r>
              <a:rPr sz="2100" b="1">
                <a:solidFill>
                  <a:srgbClr val="0F172A"/>
                </a:solidFill>
                <a:latin typeface="Inter"/>
              </a:rPr>
              <a:t>The hard parts — types, indexes, change streams</a:t>
            </a:r>
          </a:p>
          <a:p>
            <a:pPr>
              <a:lnSpc>
                <a:spcPct val="104000"/>
              </a:lnSpc>
              <a:spcAft>
                <a:spcPts val="1300"/>
              </a:spcAft>
            </a:pPr>
            <a:r>
              <a:rPr sz="2100" b="1">
                <a:solidFill>
                  <a:srgbClr val="06B6D4"/>
                </a:solidFill>
                <a:latin typeface="Inter"/>
              </a:rPr>
              <a:t>▪  </a:t>
            </a:r>
            <a:r>
              <a:rPr sz="2100" b="1">
                <a:solidFill>
                  <a:srgbClr val="0F172A"/>
                </a:solidFill>
                <a:latin typeface="Inter"/>
              </a:rPr>
              <a:t>How we prove it works</a:t>
            </a:r>
          </a:p>
          <a:p>
            <a:pPr>
              <a:lnSpc>
                <a:spcPct val="104000"/>
              </a:lnSpc>
              <a:spcAft>
                <a:spcPts val="1300"/>
              </a:spcAft>
            </a:pPr>
            <a:r>
              <a:rPr sz="2100" b="1">
                <a:solidFill>
                  <a:srgbClr val="06B6D4"/>
                </a:solidFill>
                <a:latin typeface="Inter"/>
              </a:rPr>
              <a:t>▪  </a:t>
            </a:r>
            <a:r>
              <a:rPr sz="2100" b="1">
                <a:solidFill>
                  <a:srgbClr val="0F172A"/>
                </a:solidFill>
                <a:latin typeface="Inter"/>
              </a:rPr>
              <a:t>Progression to date — and Rust</a:t>
            </a:r>
          </a:p>
          <a:p>
            <a:pPr>
              <a:lnSpc>
                <a:spcPct val="104000"/>
              </a:lnSpc>
              <a:spcAft>
                <a:spcPts val="1300"/>
              </a:spcAft>
            </a:pPr>
            <a:r>
              <a:rPr sz="2100" b="1">
                <a:solidFill>
                  <a:srgbClr val="06B6D4"/>
                </a:solidFill>
                <a:latin typeface="Inter"/>
              </a:rPr>
              <a:t>▪  </a:t>
            </a:r>
            <a:r>
              <a:rPr sz="2100" b="1">
                <a:solidFill>
                  <a:srgbClr val="0F172A"/>
                </a:solidFill>
                <a:latin typeface="Inter"/>
              </a:rPr>
              <a:t>Roadmap &amp; takeaways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2468880"/>
            <a:ext cx="146304" cy="155448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143000" y="228600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22D3EE"/>
                </a:solidFill>
                <a:latin typeface="Inter"/>
              </a:rPr>
              <a:t>PART 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2743200"/>
            <a:ext cx="1024128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 i="0">
                <a:solidFill>
                  <a:srgbClr val="FFFFFF"/>
                </a:solidFill>
                <a:latin typeface="Inter"/>
              </a:rPr>
              <a:t>Progression to date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61288" y="384048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 i="0">
                <a:solidFill>
                  <a:srgbClr val="CBD5E1"/>
                </a:solidFill>
                <a:latin typeface="Inter"/>
              </a:rPr>
              <a:t>And the next chapter: Rust</a:t>
            </a:r>
          </a:p>
        </p:txBody>
      </p:sp>
      <p:sp>
        <p:nvSpPr>
          <p:cNvPr id="7" name="Rounded Rectangle 6">
            <a:hlinkClick action="ppaction://hlinksldjump" r:id="rId2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10972800" cy="713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Inter"/>
              </a:rPr>
              <a:t>Where we've been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A rough progression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1051560" y="1554480"/>
            <a:ext cx="38100" cy="4389120"/>
          </a:xfrm>
          <a:prstGeom prst="rect">
            <a:avLst/>
          </a:prstGeom>
          <a:solidFill>
            <a:srgbClr val="CBD5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914400" y="1627632"/>
            <a:ext cx="310896" cy="310896"/>
          </a:xfrm>
          <a:prstGeom prst="ellipse">
            <a:avLst/>
          </a:prstGeom>
          <a:solidFill>
            <a:srgbClr val="0E74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63040" y="1581912"/>
            <a:ext cx="29260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0F172A"/>
                </a:solidFill>
                <a:latin typeface="Inter"/>
              </a:rPr>
              <a:t>Prototype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89120" y="1600200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64748B"/>
                </a:solidFill>
                <a:latin typeface="Inter"/>
              </a:rPr>
              <a:t>prove the wire protocol with a driver</a:t>
            </a:r>
          </a:p>
        </p:txBody>
      </p:sp>
      <p:sp>
        <p:nvSpPr>
          <p:cNvPr id="11" name="Oval 10"/>
          <p:cNvSpPr/>
          <p:nvPr/>
        </p:nvSpPr>
        <p:spPr>
          <a:xfrm>
            <a:off x="914400" y="2258568"/>
            <a:ext cx="310896" cy="310896"/>
          </a:xfrm>
          <a:prstGeom prst="ellipse">
            <a:avLst/>
          </a:prstGeom>
          <a:solidFill>
            <a:srgbClr val="0E74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463040" y="2212848"/>
            <a:ext cx="29260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0F172A"/>
                </a:solidFill>
                <a:latin typeface="Inter"/>
              </a:rPr>
              <a:t>Core server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89120" y="2231136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64748B"/>
                </a:solidFill>
                <a:latin typeface="Inter"/>
              </a:rPr>
              <a:t>wire + dispatch + CRUD</a:t>
            </a:r>
          </a:p>
        </p:txBody>
      </p:sp>
      <p:sp>
        <p:nvSpPr>
          <p:cNvPr id="14" name="Oval 13"/>
          <p:cNvSpPr/>
          <p:nvPr/>
        </p:nvSpPr>
        <p:spPr>
          <a:xfrm>
            <a:off x="914400" y="2889504"/>
            <a:ext cx="310896" cy="310896"/>
          </a:xfrm>
          <a:prstGeom prst="ellipse">
            <a:avLst/>
          </a:prstGeom>
          <a:solidFill>
            <a:srgbClr val="0E74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463040" y="2843784"/>
            <a:ext cx="29260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0F172A"/>
                </a:solidFill>
                <a:latin typeface="Inter"/>
              </a:rPr>
              <a:t>Real storage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389120" y="2862072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64748B"/>
                </a:solidFill>
                <a:latin typeface="Inter"/>
              </a:rPr>
              <a:t>WiredTiger vendored; opaque BSON</a:t>
            </a:r>
          </a:p>
        </p:txBody>
      </p:sp>
      <p:sp>
        <p:nvSpPr>
          <p:cNvPr id="17" name="Oval 16"/>
          <p:cNvSpPr/>
          <p:nvPr/>
        </p:nvSpPr>
        <p:spPr>
          <a:xfrm>
            <a:off x="914400" y="3520439"/>
            <a:ext cx="310896" cy="310896"/>
          </a:xfrm>
          <a:prstGeom prst="ellipse">
            <a:avLst/>
          </a:prstGeom>
          <a:solidFill>
            <a:srgbClr val="0E74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463040" y="3474719"/>
            <a:ext cx="29260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0F172A"/>
                </a:solidFill>
                <a:latin typeface="Inter"/>
              </a:rPr>
              <a:t>Breadth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389120" y="3493007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64748B"/>
                </a:solidFill>
                <a:latin typeface="Inter"/>
              </a:rPr>
              <a:t>aggregation, rich indexing, geo</a:t>
            </a:r>
          </a:p>
        </p:txBody>
      </p:sp>
      <p:sp>
        <p:nvSpPr>
          <p:cNvPr id="20" name="Oval 19"/>
          <p:cNvSpPr/>
          <p:nvPr/>
        </p:nvSpPr>
        <p:spPr>
          <a:xfrm>
            <a:off x="914400" y="4151376"/>
            <a:ext cx="310896" cy="310896"/>
          </a:xfrm>
          <a:prstGeom prst="ellipse">
            <a:avLst/>
          </a:prstGeom>
          <a:solidFill>
            <a:srgbClr val="0E74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463040" y="4105656"/>
            <a:ext cx="29260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0F172A"/>
                </a:solidFill>
                <a:latin typeface="Inter"/>
              </a:rPr>
              <a:t>Change streams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389120" y="4123944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64748B"/>
                </a:solidFill>
                <a:latin typeface="Inter"/>
              </a:rPr>
              <a:t>oplog, resume tokens, pre-images</a:t>
            </a:r>
          </a:p>
        </p:txBody>
      </p:sp>
      <p:sp>
        <p:nvSpPr>
          <p:cNvPr id="23" name="Oval 22"/>
          <p:cNvSpPr/>
          <p:nvPr/>
        </p:nvSpPr>
        <p:spPr>
          <a:xfrm>
            <a:off x="914400" y="4782312"/>
            <a:ext cx="310896" cy="310896"/>
          </a:xfrm>
          <a:prstGeom prst="ellipse">
            <a:avLst/>
          </a:prstGeom>
          <a:solidFill>
            <a:srgbClr val="0E74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463040" y="4736592"/>
            <a:ext cx="29260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0F172A"/>
                </a:solidFill>
                <a:latin typeface="Inter"/>
              </a:rPr>
              <a:t>Multi-driver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389120" y="4754880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64748B"/>
                </a:solidFill>
                <a:latin typeface="Inter"/>
              </a:rPr>
              <a:t>5 conformance gauges, binary wheels, CI</a:t>
            </a:r>
          </a:p>
        </p:txBody>
      </p:sp>
      <p:sp>
        <p:nvSpPr>
          <p:cNvPr id="26" name="Oval 25"/>
          <p:cNvSpPr/>
          <p:nvPr/>
        </p:nvSpPr>
        <p:spPr>
          <a:xfrm>
            <a:off x="914400" y="5413248"/>
            <a:ext cx="310896" cy="310896"/>
          </a:xfrm>
          <a:prstGeom prst="ellipse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1463040" y="5367528"/>
            <a:ext cx="29260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0F172A"/>
                </a:solidFill>
                <a:latin typeface="Inter"/>
              </a:rPr>
              <a:t>Acceleration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389120" y="5385816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64748B"/>
                </a:solidFill>
                <a:latin typeface="Inter"/>
              </a:rPr>
              <a:t>the Rust core — in progress</a:t>
            </a:r>
          </a:p>
        </p:txBody>
      </p:sp>
      <p:sp>
        <p:nvSpPr>
          <p:cNvPr id="29" name="Rounded Rectangle 28">
            <a:hlinkClick action="ppaction://hlinksldjump" r:id="rId2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10972800" cy="713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Inter"/>
              </a:rPr>
              <a:t>Why a Rust core now?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A DELIBERATE DUAL-ENGINE DECISION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55448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Python bottlenecks: CPU and the GIL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Rust runs the hot work off the GIL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Keep BOTH engines — Python stays default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Accelerator, not replacement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10972800" cy="713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Inter"/>
              </a:rPr>
              <a:t>How the Rust core is built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BYTE SEAM · FALLBACK · PARITY</a:t>
            </a:r>
          </a:p>
        </p:txBody>
      </p:sp>
      <p:pic>
        <p:nvPicPr>
          <p:cNvPr id="7" name="Picture 6" descr="byte-seam_6.png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ns0:svgBlip xmlns:ns0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6607" y="1417320"/>
            <a:ext cx="10698480" cy="4190237"/>
          </a:xfrm>
          <a:prstGeom prst="rect">
            <a:avLst/>
          </a:prstGeom>
        </p:spPr>
      </p:pic>
      <p:sp>
        <p:nvSpPr>
          <p:cNvPr id="8" name="Rounded Rectangle 7">
            <a:hlinkClick action="ppaction://hlinksldjump" r:id="rId4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10972800" cy="713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Inter"/>
              </a:rPr>
              <a:t>What's ported so far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LEAF ENGINES + THE FULL PIPELINE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55448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Six leaf engines + collation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The entire storage-independent pipeline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515 parity cases green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Storage-backed stages still in Python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10972800" cy="713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Inter"/>
              </a:rPr>
              <a:t>Performance: the GIL is the story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Release it, then batch the seam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1508760"/>
            <a:ext cx="530352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Single-thread: ~2× CRUD, ~8× pipeline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Per-call across threads thrashes the GIL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Batch one call over a whole list →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~10–12× more throughput on 4 threads</a:t>
            </a:r>
          </a:p>
        </p:txBody>
      </p:sp>
      <p:graphicFrame>
        <p:nvGraphicFramePr>
          <p:cNvPr id="8" name="Chart 7"/>
          <p:cNvGraphicFramePr>
            <a:graphicFrameLocks noGrp="1"/>
          </p:cNvGraphicFramePr>
          <p:nvPr/>
        </p:nvGraphicFramePr>
        <p:xfrm>
          <a:off x="6035040" y="1600200"/>
          <a:ext cx="5760720" cy="429768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9" name="Rounded Rectangle 8">
            <a:hlinkClick action="ppaction://hlinksldjump" r:id="rId3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2468880"/>
            <a:ext cx="146304" cy="155448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143000" y="228600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22D3EE"/>
                </a:solidFill>
                <a:latin typeface="Inter"/>
              </a:rPr>
              <a:t>PART 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2743200"/>
            <a:ext cx="1024128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 i="0">
                <a:solidFill>
                  <a:srgbClr val="FFFFFF"/>
                </a:solidFill>
                <a:latin typeface="Inter"/>
              </a:rPr>
              <a:t>Roadmap &amp; takeaways</a:t>
            </a:r>
          </a:p>
        </p:txBody>
      </p:sp>
      <p:sp>
        <p:nvSpPr>
          <p:cNvPr id="6" name="Rounded Rectangle 5">
            <a:hlinkClick action="ppaction://hlinksldjump" r:id="rId2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10972800" cy="713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Inter"/>
              </a:rPr>
              <a:t>What's next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THE REMAINING PHASES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55448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Batch the seam into storage's loops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Port storage onto a WiredTiger FFI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Then wire &amp; dispatch → never touch Python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Compatibility number must not regress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10972800" cy="713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Inter"/>
              </a:rPr>
              <a:t>Takeaways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THE STORY IN FIVE LINES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55448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4000"/>
              </a:lnSpc>
              <a:spcAft>
                <a:spcPts val="1300"/>
              </a:spcAft>
            </a:pPr>
            <a:r>
              <a:rPr sz="2400" b="1">
                <a:solidFill>
                  <a:srgbClr val="06B6D4"/>
                </a:solidFill>
                <a:latin typeface="Inter"/>
              </a:rPr>
              <a:t>▪  </a:t>
            </a:r>
            <a:r>
              <a:rPr sz="2400" b="1">
                <a:solidFill>
                  <a:srgbClr val="0F172A"/>
                </a:solidFill>
                <a:latin typeface="Inter"/>
              </a:rPr>
              <a:t>The SQLite of document databases</a:t>
            </a:r>
          </a:p>
          <a:p>
            <a:pPr>
              <a:lnSpc>
                <a:spcPct val="104000"/>
              </a:lnSpc>
              <a:spcAft>
                <a:spcPts val="1300"/>
              </a:spcAft>
            </a:pPr>
            <a:r>
              <a:rPr sz="2400" b="1">
                <a:solidFill>
                  <a:srgbClr val="06B6D4"/>
                </a:solidFill>
                <a:latin typeface="Inter"/>
              </a:rPr>
              <a:t>▪  </a:t>
            </a:r>
            <a:r>
              <a:rPr sz="2400" b="1">
                <a:solidFill>
                  <a:srgbClr val="0F172A"/>
                </a:solidFill>
                <a:latin typeface="Inter"/>
              </a:rPr>
              <a:t>Embedded or standalone — the toolchain just works</a:t>
            </a:r>
          </a:p>
          <a:p>
            <a:pPr>
              <a:lnSpc>
                <a:spcPct val="104000"/>
              </a:lnSpc>
              <a:spcAft>
                <a:spcPts val="1300"/>
              </a:spcAft>
            </a:pPr>
            <a:r>
              <a:rPr sz="2400" b="1">
                <a:solidFill>
                  <a:srgbClr val="06B6D4"/>
                </a:solidFill>
                <a:latin typeface="Inter"/>
              </a:rPr>
              <a:t>▪  </a:t>
            </a:r>
            <a:r>
              <a:rPr sz="2400" b="1">
                <a:solidFill>
                  <a:srgbClr val="0F172A"/>
                </a:solidFill>
                <a:latin typeface="Inter"/>
              </a:rPr>
              <a:t>Fidelity by design; honesty by gauges</a:t>
            </a:r>
          </a:p>
          <a:p>
            <a:pPr>
              <a:lnSpc>
                <a:spcPct val="104000"/>
              </a:lnSpc>
              <a:spcAft>
                <a:spcPts val="1300"/>
              </a:spcAft>
            </a:pPr>
            <a:r>
              <a:rPr sz="2400" b="1">
                <a:solidFill>
                  <a:srgbClr val="06B6D4"/>
                </a:solidFill>
                <a:latin typeface="Inter"/>
              </a:rPr>
              <a:t>▪  </a:t>
            </a:r>
            <a:r>
              <a:rPr sz="2400" b="1">
                <a:solidFill>
                  <a:srgbClr val="0F172A"/>
                </a:solidFill>
                <a:latin typeface="Inter"/>
              </a:rPr>
              <a:t>Rust adds speed — Python stays, always</a:t>
            </a:r>
          </a:p>
          <a:p>
            <a:pPr>
              <a:lnSpc>
                <a:spcPct val="104000"/>
              </a:lnSpc>
              <a:spcAft>
                <a:spcPts val="1300"/>
              </a:spcAft>
            </a:pPr>
            <a:r>
              <a:rPr sz="2400" b="1">
                <a:solidFill>
                  <a:srgbClr val="06B6D4"/>
                </a:solidFill>
                <a:latin typeface="Inter"/>
              </a:rPr>
              <a:t>▪  </a:t>
            </a:r>
            <a:r>
              <a:rPr sz="2400" b="1">
                <a:solidFill>
                  <a:srgbClr val="0F172A"/>
                </a:solidFill>
                <a:latin typeface="Inter"/>
              </a:rPr>
              <a:t>The win was the GIL + batching, not micro-opts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3383280"/>
            <a:ext cx="12191695" cy="6350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Picture 3" descr="mark-on-dark_1.png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ns0:svgBlip xmlns:ns0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49840" y="502920"/>
            <a:ext cx="1188720" cy="11887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2960" y="2468880"/>
            <a:ext cx="105156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800" b="1" i="0">
                <a:solidFill>
                  <a:srgbClr val="FFFFFF"/>
                </a:solidFill>
                <a:latin typeface="Inter"/>
              </a:rPr>
              <a:t>Thank you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365760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0" i="0">
                <a:solidFill>
                  <a:srgbClr val="22D3EE"/>
                </a:solidFill>
                <a:latin typeface="Inter"/>
              </a:rPr>
              <a:t>Questions &amp; discussion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8680" y="4572000"/>
            <a:ext cx="10515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CBD5E1"/>
                </a:solidFill>
                <a:latin typeface="Inter"/>
              </a:rPr>
              <a:t>SecantusDB · the SQLite of document databases · package: secantus</a:t>
            </a:r>
          </a:p>
        </p:txBody>
      </p:sp>
      <p:sp>
        <p:nvSpPr>
          <p:cNvPr id="8" name="Rounded Rectangle 7">
            <a:hlinkClick action="ppaction://hlinksldjump" r:id="rId4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2468880"/>
            <a:ext cx="146304" cy="155448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143000" y="228600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22D3EE"/>
                </a:solidFill>
                <a:latin typeface="Inter"/>
              </a:rPr>
              <a:t>PART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2743200"/>
            <a:ext cx="1024128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 i="0">
                <a:solidFill>
                  <a:srgbClr val="FFFFFF"/>
                </a:solidFill>
                <a:latin typeface="Inter"/>
              </a:rPr>
              <a:t>The gap it fills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61288" y="384048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 i="0">
                <a:solidFill>
                  <a:srgbClr val="CBD5E1"/>
                </a:solidFill>
                <a:latin typeface="Inter"/>
              </a:rPr>
              <a:t>Document-database behaviour, without a deployment</a:t>
            </a:r>
          </a:p>
        </p:txBody>
      </p:sp>
      <p:sp>
        <p:nvSpPr>
          <p:cNvPr id="7" name="Rounded Rectangle 6">
            <a:hlinkClick action="ppaction://hlinksldjump" r:id="rId2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2468880"/>
            <a:ext cx="146304" cy="155448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143000" y="228600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22D3EE"/>
                </a:solidFill>
                <a:latin typeface="Inter"/>
              </a:rPr>
              <a:t>APPENDIX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2743200"/>
            <a:ext cx="1024128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 i="0">
                <a:solidFill>
                  <a:srgbClr val="FFFFFF"/>
                </a:solidFill>
                <a:latin typeface="Inter"/>
              </a:rPr>
              <a:t>Speaker notes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61288" y="384048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 i="0">
                <a:solidFill>
                  <a:srgbClr val="CBD5E1"/>
                </a:solidFill>
                <a:latin typeface="Inter"/>
              </a:rPr>
              <a:t>One page per slide · click “Speaker notes ▸” on any slide to jump here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Title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1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Frame it with the tagline: SecantusDB is 'the SQLite of document databases' — a real MongoDB-compatible database you embed in a process, not a server you operate. This is a 30-minute overview of why it exists, how it stays faithful, and the current Rust acceleration work. Invite questions throughout.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Agenda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2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Six parts over thirty minutes: first the product and its design, then the engineering progression, ending with the Rust acceleration work and what's next. Keep it conversational.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The gap it fills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3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Open with the analogy everyone gets: SQLite. You rarely run a SQL server just to get SQL — you embed SQLite. There was no equivalent for MongoDB. That's the gap.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Running MongoDB is a deployment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4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To get MongoDB behaviour you normally stand up and operate mongod — fine for production, heavy everywhere else: automated tests, CI, local development, demos, prototypes, edge/embedded scenarios. The usual shortcut is a hand-rolled in-memory fake, but those drift: they accept things real MongoDB rejects and vice-versa, so anything built on them is subtly wrong.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The idea: the SQLite of document DBs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5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Just as SQLite is a real SQL database you embed, SecantusDB is a real MongoDB-compatible server. Embed it in your process for tests and apps, or start it as a standalone server on a port — same engine either way. It speaks the MongoDB wire protocol, so every client connects unmodified: not just the drivers, but Compass, mongosh, and mongodump/mongorestore. 'Surrogate', not 'fake' — it implements the protocol rather than faking responses, which is why nothing can tell it apart.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Where it fits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6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Testing is where it started and still shines, but the in-process model serves far more: local development without a daemon, fast CI, prototyping and demos, embedded / edge deployments where a full server is overkill, and teaching. One small dependency, many places it's useful.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Standalone — and the toolchain just works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7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Unlike SQLite, it isn't embed-only: start it as a standalone server on a port and the whole MongoDB toolchain connects unchanged — inspect data in Compass, script against it with mongosh, and back up / load fixtures with mongodump and mongorestore. Same wire protocol, so there's nothing special to configure — point any MongoDB tool at the address and it works.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The name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8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A light aside. The early prototype was 'fongo', then 'fongodb' — both clash with the existing Fongo brand and blur into MongoDB. 'SecantusDB' dodges both. Lingering 'fongo'/'fongodb' references in the code are stale and mean SecantusDB.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Design philosophy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9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Three constraints are the whole discipline; everything follows from them.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10972800" cy="713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Inter"/>
              </a:rPr>
              <a:t>Running MongoDB is a deployment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THE GAP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55448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MongoDB means a server (or cluster) to operate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Install, version-match, start, monitor, tear down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Heavy for tests, demos, edge, prototypes, embedding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Re-implemented “fakes” quietly diverge from the real thing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Three constraints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10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One: 'correct' means a driver client can't distinguish us from mongod — when unsure, run the same code against both and assert equal responses. Two: we'd rather return a faithful 'not supported' than a half-feature that silently diverges. Three: ergonomics — embedding it is trivial, no processes to manage.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Scope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11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In scope: the subset of the wire protocol drivers actually emit — handshake, CRUD, cursors, aggregation, findAndModify, change streams. Out of scope: anything that only makes sense across nodes. One nuance: hello advertises a single-node 'replica-set primary' so the driver's change-stream machinery is satisfied — but the topology is fictional.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12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Walk the layers; the key idea is strict separation — each knows only the one below.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The layers, outermost-in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13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server.py owns the accept loop and per-connection threads. wire.py speaks bytes and never knows about commands. commands.py is a single dispatch table and never knows about storage. The operator engines are pure — documents in, documents out, no I/O — which is exactly what made the Rust port tractable. storage.py sits on WiredTiger. A request flows down; the BSON reply flows back up.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The critical decision: opaque BSON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14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Documents are stored as opaque BSON blobs — never JSON, never native columns. The storage layer never inspects content. ObjectId, Decimal128, int32-vs-int64, Date-with-tz, Binary, Regex must round-trip exactly, because 'a driver can't tell us apart' depends on it. sortkey.py turns BSON values into byte-sortable keys matching MongoDB's cross-type order.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Storage: WiredTiger, the real thing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15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WiredTiger is MongoDB's own storage engine, vendored and built into self-contained wheels — users just pip install, no cmake or swig. Four tables: collections, documents, indexes, index-entries. Documents are keyed by a byte-sortable _id so iteration matches mongod's natural order. ':memory:' maps to an in-memory temp dir removed on close.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Indexing — broader than you'd expect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16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Indexing is surprisingly complete: single-field and compound with a trailing range, multikey for arrays, partial and TTL indexes, and geospatial — 2d geohash and 2dsphere via S2 cell coverings. A planner chooses index-scan vs collection-scan and explain reports the winning plan. Missing by choice: collation and text/hashed/wildcard indexes.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Change streams — the ambitious bit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17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The most ambitious feature: a real oplog whose entries mirror mongod's shape, scoped to a collection, database, or cluster. Resume tokens let a client resume exactly. updateLookup full documents, before-change pre-images, awaitData blocking (getMore parks until a writer notifies), and invalidate events on drop/rename. This is what the fictional single-node 'primary' buys us.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How we prove it works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18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The credibility of the project rests here: we don't trust our own tests, we run the drivers'.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Driver-conformance gauges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19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We run real, unmodified upstream driver test suites against SecantusDB. Five gauges: pymongo embedded (the headline 'MongoDB compatibility' number) plus the Go, Node, Java and Ruby drivers as real clients over the wire. The other-language drivers catch wire-protocol bugs pymongo is too permissive to notice — like requiring a real int64 cursor id. The default suite runs against on-disk WiredTiger in parallel; CI is load-bearing.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10972800" cy="713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Inter"/>
              </a:rPr>
              <a:t>The idea: the SQLite of document DBs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THE PITCH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55448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A real MongoDB-compatible server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Embed it in-process — or run it standalone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Speaks the wire protocol — every client connects</a:t>
            </a:r>
          </a:p>
          <a:p>
            <a:pPr>
              <a:lnSpc>
                <a:spcPct val="104000"/>
              </a:lnSpc>
              <a:spcAft>
                <a:spcPts val="2000"/>
              </a:spcAft>
            </a:pPr>
            <a:r>
              <a:rPr sz="2800" b="1">
                <a:solidFill>
                  <a:srgbClr val="06B6D4"/>
                </a:solidFill>
                <a:latin typeface="Inter"/>
              </a:rPr>
              <a:t>▪  </a:t>
            </a:r>
            <a:r>
              <a:rPr sz="2800" b="1">
                <a:solidFill>
                  <a:srgbClr val="0F172A"/>
                </a:solidFill>
                <a:latin typeface="Inter"/>
              </a:rPr>
              <a:t>Single-node, lightweight, ephemeral when you want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Progression to date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20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Pivot from 'what it is' to 'how it got here and where it's going'.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Timeline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21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From the prototype that proved the protocol, to a real server, to vendoring WiredTiger for true storage fidelity, then breadth (aggregation, indexing, geo), then change streams, then the multi-driver gauges and packaging. The chapter in flight is the Rust acceleration core.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Why a Rust core now?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22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Two bottlenecks: the operator engines run hot in Python, and the GIL serialises work across connections. A Rust core does the heavy lifting off the GIL, unlocking cores. The firm rule: BOTH engines are permanent — the pure-Python engine stays the default and never goes away; Rust is an opt-in accelerator that must reproduce Python exactly.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How the Rust core is built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23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An optional PyO3/maturin extension. Values cross as BSON bytes — a 'fat byte seam' — keeping the opaque-BSON design intact and avoiding per-field marshalling. Crucially, when Rust hits anything it can't reproduce exactly it signals fallback and the authoritative Python path runs, so it's always correct. Every engine is pinned by a curated-plus-fuzz parity suite asserting Rust equals Python byte-for-byte.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What's ported so far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24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Done: de-risking spikes; all six pure leaf engines (sortkey, query, update, expressions, projection, diff) plus collation; and the whole storage-independent aggregation pipeline — match, project, group, sort, unwind, bucket, facet, densify and the rest. 515 parity cases green across curated corpora and multi-seed fuzzing. Still in Python because they need storage: $lookup, $geoNear, $out, $merge, and storage itself.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Performance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25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Single-threaded the Rust path is ~2× faster on CRUD ops and ~8× on a full pipeline — even paying the byte seam. But per-call across threads the GIL ping-pongs on tiny ops and throughput regresses. The fix is batching: one call filters or updates a whole list under a single GIL release, turning the regression into ~10–12× more throughput on four threads. Lesson: the win is releasing the GIL and coarsening the seam, not micro-optimising operators. Numbers from a 4-core dev box; the real proof is a concurrent-connection server benchmark.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Roadmap &amp; takeaways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26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Land the plane: what's left, and the one-screen summary.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What's next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27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Next: wire the batched seam into storage's scan / update / projection loops; port the storage layer onto a WiredTiger FFI (the largest single step, sub-phased by table family); then move wire and dispatch into Rust so a request never re-enters Python; finish with packaging and a full conformance and performance sign-off. The invariant throughout: the compatibility number must not regress.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Takeaways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28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To close: SecantusDB is a MongoDB-compatible server — the SQLite of document databases — that you embed in-process OR run standalone, useful far beyond testing. Because it's a faithful wire-protocol server, Compass, mongosh and mongodump/mongorestore all just work. Fidelity comes from opaque BSON plus real WiredTiger plus the driver as conformance target; honesty from five gauges and load-bearing CI. The Rust core adds speed without giving up Python — both ship, parity-pinned. And the performance lesson generalises: release the GIL and batch the boundary.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22D3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9601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Inter"/>
              </a:rPr>
              <a:t>Notes — Thank you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9144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slide 29 of 29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463040"/>
            <a:ext cx="106070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800">
                <a:solidFill>
                  <a:srgbClr val="0F172A"/>
                </a:solidFill>
                <a:latin typeface="Inter"/>
              </a:rPr>
              <a:t>Open the floor. Likely questions: how close is the compatibility number; why WiredTiger over a pure-Python store; why keep two engines; when does Rust become the default; production use beyond tests. Answers are in the preceding slides' notes.</a:t>
            </a:r>
          </a:p>
        </p:txBody>
      </p:sp>
      <p:sp>
        <p:nvSpPr>
          <p:cNvPr id="8" name="Rounded Rectangle 7">
            <a:hlinkClick action="ppaction://hlinksldjump" r:id="rId2"/>
          </p:cNvPr>
          <p:cNvSpPr/>
          <p:nvPr/>
        </p:nvSpPr>
        <p:spPr>
          <a:xfrm>
            <a:off x="777240" y="6263640"/>
            <a:ext cx="2011680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◂  Back to slide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10972800" cy="713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Inter"/>
              </a:rPr>
              <a:t>Where it fits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ONE ENGINE, MANY USES</a:t>
            </a:r>
          </a:p>
        </p:txBody>
      </p:sp>
      <p:pic>
        <p:nvPicPr>
          <p:cNvPr id="7" name="Picture 6" descr="usecases_2.png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ns0:svgBlip xmlns:ns0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6607" y="1417320"/>
            <a:ext cx="10698480" cy="4190237"/>
          </a:xfrm>
          <a:prstGeom prst="rect">
            <a:avLst/>
          </a:prstGeom>
        </p:spPr>
      </p:pic>
      <p:sp>
        <p:nvSpPr>
          <p:cNvPr id="8" name="Rounded Rectangle 7">
            <a:hlinkClick action="ppaction://hlinksldjump" r:id="rId4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10972800" cy="713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Inter"/>
              </a:rPr>
              <a:t>Standalone — and the toolchain just works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NOT ONLY EMBEDDED</a:t>
            </a:r>
          </a:p>
        </p:txBody>
      </p:sp>
      <p:pic>
        <p:nvPicPr>
          <p:cNvPr id="7" name="Picture 6" descr="ecosystem_3.png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ns0:svgBlip xmlns:ns0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6607" y="1417320"/>
            <a:ext cx="10698480" cy="4190237"/>
          </a:xfrm>
          <a:prstGeom prst="rect">
            <a:avLst/>
          </a:prstGeom>
        </p:spPr>
      </p:pic>
      <p:sp>
        <p:nvSpPr>
          <p:cNvPr id="8" name="Rounded Rectangle 7">
            <a:hlinkClick action="ppaction://hlinksldjump" r:id="rId4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24128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24128"/>
            <a:ext cx="12191695" cy="5080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46304"/>
            <a:ext cx="10972800" cy="713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Inter"/>
              </a:rPr>
              <a:t>A quick word on the name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749808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2D3EE"/>
                </a:solidFill>
                <a:latin typeface="Inter"/>
              </a:rPr>
              <a:t>fongo → fongodb → SecantusDB</a:t>
            </a:r>
          </a:p>
        </p:txBody>
      </p:sp>
      <p:sp>
        <p:nvSpPr>
          <p:cNvPr id="7" name="Rectangle 6"/>
          <p:cNvSpPr/>
          <p:nvPr/>
        </p:nvSpPr>
        <p:spPr>
          <a:xfrm>
            <a:off x="640080" y="2103120"/>
            <a:ext cx="3383280" cy="2286000"/>
          </a:xfrm>
          <a:prstGeom prst="rect">
            <a:avLst/>
          </a:prstGeom>
          <a:solidFill>
            <a:srgbClr val="FFFFFF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40080" y="2331720"/>
            <a:ext cx="33832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600" b="1" i="0">
                <a:solidFill>
                  <a:srgbClr val="0E7490"/>
                </a:solidFill>
                <a:latin typeface="Inter"/>
              </a:rPr>
              <a:t>fongo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0080" y="3017520"/>
            <a:ext cx="3383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22D3EE"/>
                </a:solidFill>
                <a:latin typeface="Inter"/>
              </a:rPr>
              <a:t>early prototype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14400" y="3474720"/>
            <a:ext cx="283464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 b="0" i="0">
                <a:solidFill>
                  <a:srgbClr val="64748B"/>
                </a:solidFill>
                <a:latin typeface="Inter"/>
              </a:rPr>
              <a:t>clashes with the “Fongo” brand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86200" y="2926080"/>
            <a:ext cx="6400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000" b="1" i="0">
                <a:solidFill>
                  <a:srgbClr val="CBD5E1"/>
                </a:solidFill>
                <a:latin typeface="Inter"/>
              </a:rPr>
              <a:t>→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434840" y="2103120"/>
            <a:ext cx="3383280" cy="2286000"/>
          </a:xfrm>
          <a:prstGeom prst="rect">
            <a:avLst/>
          </a:prstGeom>
          <a:solidFill>
            <a:srgbClr val="FFFFFF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434840" y="2331720"/>
            <a:ext cx="33832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600" b="1" i="0">
                <a:solidFill>
                  <a:srgbClr val="0E7490"/>
                </a:solidFill>
                <a:latin typeface="Inter"/>
              </a:rPr>
              <a:t>fongodb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34840" y="3017520"/>
            <a:ext cx="3383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22D3EE"/>
                </a:solidFill>
                <a:latin typeface="Inter"/>
              </a:rPr>
              <a:t>follow-on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09160" y="3474720"/>
            <a:ext cx="283464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 b="0" i="0">
                <a:solidFill>
                  <a:srgbClr val="64748B"/>
                </a:solidFill>
                <a:latin typeface="Inter"/>
              </a:rPr>
              <a:t>still brand-adjacent / confusing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680960" y="2926080"/>
            <a:ext cx="6400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000" b="1" i="0">
                <a:solidFill>
                  <a:srgbClr val="CBD5E1"/>
                </a:solidFill>
                <a:latin typeface="Inter"/>
              </a:rPr>
              <a:t>→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229600" y="2103120"/>
            <a:ext cx="3383280" cy="2286000"/>
          </a:xfrm>
          <a:prstGeom prst="rect">
            <a:avLst/>
          </a:prstGeom>
          <a:solidFill>
            <a:srgbClr val="FFFFFF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229600" y="2331720"/>
            <a:ext cx="33832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600" b="1" i="0">
                <a:solidFill>
                  <a:srgbClr val="06B6D4"/>
                </a:solidFill>
                <a:latin typeface="Inter"/>
              </a:rPr>
              <a:t>SecantusDB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29600" y="3017520"/>
            <a:ext cx="3383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22D3EE"/>
                </a:solidFill>
                <a:latin typeface="Inter"/>
              </a:rPr>
              <a:t>today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503920" y="3474720"/>
            <a:ext cx="283464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 b="0" i="0">
                <a:solidFill>
                  <a:srgbClr val="64748B"/>
                </a:solidFill>
                <a:latin typeface="Inter"/>
              </a:rPr>
              <a:t>avoids Fongo and MongoDB confusion</a:t>
            </a:r>
          </a:p>
        </p:txBody>
      </p:sp>
      <p:sp>
        <p:nvSpPr>
          <p:cNvPr id="21" name="Rounded Rectangle 20">
            <a:hlinkClick action="ppaction://hlinksldjump" r:id="rId2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2468880"/>
            <a:ext cx="146304" cy="1554480"/>
          </a:xfrm>
          <a:prstGeom prst="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143000" y="228600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22D3EE"/>
                </a:solidFill>
                <a:latin typeface="Inter"/>
              </a:rPr>
              <a:t>PART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2743200"/>
            <a:ext cx="1024128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 i="0">
                <a:solidFill>
                  <a:srgbClr val="FFFFFF"/>
                </a:solidFill>
                <a:latin typeface="Inter"/>
              </a:rPr>
              <a:t>Design philosophy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61288" y="384048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 i="0">
                <a:solidFill>
                  <a:srgbClr val="CBD5E1"/>
                </a:solidFill>
                <a:latin typeface="Inter"/>
              </a:rPr>
              <a:t>The rules that keep it honest</a:t>
            </a:r>
          </a:p>
        </p:txBody>
      </p:sp>
      <p:sp>
        <p:nvSpPr>
          <p:cNvPr id="7" name="Rounded Rectangle 6">
            <a:hlinkClick action="ppaction://hlinksldjump" r:id="rId2"/>
          </p:cNvPr>
          <p:cNvSpPr/>
          <p:nvPr/>
        </p:nvSpPr>
        <p:spPr>
          <a:xfrm>
            <a:off x="10058400" y="6309360"/>
            <a:ext cx="1874519" cy="384048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b="1" i="0">
                <a:solidFill>
                  <a:srgbClr val="FFFFFF"/>
                </a:solidFill>
                <a:latin typeface="Inter"/>
              </a:rPr>
              <a:t>Speaker notes  ▸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