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59" r:id="rId4"/>
    <p:sldId id="260" r:id="rId5"/>
    <p:sldId id="261" r:id="rId6"/>
    <p:sldId id="262" r:id="rId7"/>
    <p:sldId id="435" r:id="rId8"/>
    <p:sldId id="366" r:id="rId9"/>
    <p:sldId id="439" r:id="rId10"/>
    <p:sldId id="445" r:id="rId11"/>
    <p:sldId id="385" r:id="rId12"/>
    <p:sldId id="369" r:id="rId13"/>
    <p:sldId id="370" r:id="rId14"/>
    <p:sldId id="457" r:id="rId15"/>
    <p:sldId id="377" r:id="rId16"/>
    <p:sldId id="268" r:id="rId17"/>
    <p:sldId id="392" r:id="rId18"/>
    <p:sldId id="401" r:id="rId19"/>
    <p:sldId id="269" r:id="rId20"/>
    <p:sldId id="270" r:id="rId21"/>
    <p:sldId id="271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85098" autoAdjust="0"/>
  </p:normalViewPr>
  <p:slideViewPr>
    <p:cSldViewPr snapToGrid="0" showGuides="1">
      <p:cViewPr varScale="1">
        <p:scale>
          <a:sx n="67" d="100"/>
          <a:sy n="67" d="100"/>
        </p:scale>
        <p:origin x="1219" y="48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E72997-7D16-4E0A-B604-D409A1D58EE5}" type="datetimeFigureOut">
              <a:rPr lang="en-IN" smtClean="0"/>
              <a:t>16-07-2026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73E025-430B-414A-9019-97389928CC0B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112147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7" name="Google Shape;177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5" name="Google Shape;29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g36b7f6ce2e1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5" name="Google Shape;195;g36b7f6ce2e1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6" name="Google Shape;196;g36b7f6ce2e1_0_0:notes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3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5" name="Google Shape;2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6c79764bd5_0_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5" name="Google Shape;215;g36c79764bd5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g36c79764bd5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2" name="Google Shape;222;g36c79764bd5_0_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3" name="Google Shape;223;g36c79764bd5_0_22:notes"/>
          <p:cNvSpPr txBox="1">
            <a:spLocks noGrp="1"/>
          </p:cNvSpPr>
          <p:nvPr>
            <p:ph type="sldNum" idx="12"/>
          </p:nvPr>
        </p:nvSpPr>
        <p:spPr>
          <a:xfrm>
            <a:off x="3884612" y="8685212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fld id="{00000000-1234-1234-1234-123412341234}" type="slidenum">
              <a:rPr lang="en-US"/>
              <a:t>6</a:t>
            </a:fld>
            <a:endParaRPr sz="14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36c79764bd5_0_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Google Shape;288;g36c79764bd5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3CC5A7-688A-B73A-1DD3-65828A0CB9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DE54203-0A7F-6C78-F9A5-5A2E5B96ABE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467A60-AB5B-618F-50F4-4F09100FEC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A8C7-24E0-4EC3-AB75-3A09AEE43F29}" type="datetimeFigureOut">
              <a:rPr lang="en-IN" smtClean="0"/>
              <a:t>16-07-2026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DBBD54-4918-E082-E01C-FC2B0E45B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FA6ED5-9B6A-E403-4057-BD62FC0E6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3782-4500-4D39-86AD-AECF8D37C1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838952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1CEEE1-8CD2-BC75-F8F3-CDB40146ED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BF7C27-20B3-0255-F8C6-62C909F2955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D1B851-F39E-A7A0-161D-F02EFBCE90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A8C7-24E0-4EC3-AB75-3A09AEE43F29}" type="datetimeFigureOut">
              <a:rPr lang="en-IN" smtClean="0"/>
              <a:t>16-07-2026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1CECB7-E152-BCCB-55D2-BAA9C5CB01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223516-3E1A-AC5A-7491-57DDDA572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3782-4500-4D39-86AD-AECF8D37C1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496328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DBDCBCB-EE54-239A-240C-188FC39BB9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2945BF-9CBB-2DAB-D238-A985536971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1EC9C3-9E99-6A94-5B14-30B0346942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A8C7-24E0-4EC3-AB75-3A09AEE43F29}" type="datetimeFigureOut">
              <a:rPr lang="en-IN" smtClean="0"/>
              <a:t>16-07-2026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9676FF-4D27-CB5E-F069-3D2522A30E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A11926-723D-B209-5C5A-71962368CB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3782-4500-4D39-86AD-AECF8D37C1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04791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5E2756-15A1-35A3-096C-71F57464E6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F46A481-E094-4365-E964-5AAB8B1A23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A84285-6A24-7504-603E-44725B1452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A8C7-24E0-4EC3-AB75-3A09AEE43F29}" type="datetimeFigureOut">
              <a:rPr lang="en-IN" smtClean="0"/>
              <a:t>16-07-2026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2DB684-F3B4-D4B6-D3F4-F8D915B35B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952A03-4E2E-EF1B-1932-072A634403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3782-4500-4D39-86AD-AECF8D37C1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4630270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B27A20-3870-0ED1-14EF-F354371F2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65595F-4968-5C9A-EFFD-54628AF201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18FDD2-A7A0-439D-4958-80E8A12BC8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A8C7-24E0-4EC3-AB75-3A09AEE43F29}" type="datetimeFigureOut">
              <a:rPr lang="en-IN" smtClean="0"/>
              <a:t>16-07-2026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E58DB5-31EB-BE08-07B2-BA9066222D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85DEE0-ED94-90FA-D0D4-D912748FA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3782-4500-4D39-86AD-AECF8D37C1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252942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1613E0-257C-AFB3-2BB5-2AF9005EB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D158A4-D5E3-C838-1C4B-C7EF3D0B96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D3ACB62-87A0-940B-FB67-F6FF997B94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9970BC-2086-7491-51F0-703B7E4DD1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A8C7-24E0-4EC3-AB75-3A09AEE43F29}" type="datetimeFigureOut">
              <a:rPr lang="en-IN" smtClean="0"/>
              <a:t>16-07-2026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D52384-EAA4-56C8-58D4-F2FD2812D4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B3FEC0-6BD8-156E-0EEA-C208403246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3782-4500-4D39-86AD-AECF8D37C1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261504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A24B4C-0FA5-72E2-E965-627EE9113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B50AD3-27A2-D253-0F02-5957A62E40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CD62AA5-3833-14EC-BCE0-41EA2C1E15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7FB25C-5327-7E62-D819-D5CD1199A9F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FB3145-4FE3-19DF-36B7-F8D053F697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BA6218-84FC-6411-2A87-D8DF2B64B8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A8C7-24E0-4EC3-AB75-3A09AEE43F29}" type="datetimeFigureOut">
              <a:rPr lang="en-IN" smtClean="0"/>
              <a:t>16-07-2026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A9A41C7-8AA7-CB75-074F-4F521DF1AE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6E506A16-053A-B360-4A95-FC0E44A93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3782-4500-4D39-86AD-AECF8D37C1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1846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33CDF4-DD76-20CE-C2DF-5A34896526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69CA19-8055-B975-D666-F7989EBA29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A8C7-24E0-4EC3-AB75-3A09AEE43F29}" type="datetimeFigureOut">
              <a:rPr lang="en-IN" smtClean="0"/>
              <a:t>16-07-2026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98FE8E-D176-2AE3-BD55-490EE179D2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83B322F-EBDF-6F44-A695-C45C2AE24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3782-4500-4D39-86AD-AECF8D37C1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499369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476A73-BD64-5808-D714-9FC713117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A8C7-24E0-4EC3-AB75-3A09AEE43F29}" type="datetimeFigureOut">
              <a:rPr lang="en-IN" smtClean="0"/>
              <a:t>16-07-2026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3ECC3C5-F42B-3912-A497-B1C3CB1915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3A5E7D-9957-B33A-53FA-77D97C392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3782-4500-4D39-86AD-AECF8D37C1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642150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A3913-B634-3EF2-BA15-5F9A2319D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C656EF-D9EC-9A52-B188-1A979A5588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AAD180-BB7E-6973-0474-F665EA629D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AE3E85-0E29-24BE-1663-305DCE864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A8C7-24E0-4EC3-AB75-3A09AEE43F29}" type="datetimeFigureOut">
              <a:rPr lang="en-IN" smtClean="0"/>
              <a:t>16-07-2026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F2082B-AD1A-DB6A-B7D1-F8BD89D4C9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2099FB-7F47-C16E-1F59-B08BEBE65A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3782-4500-4D39-86AD-AECF8D37C1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268620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1625E-DD47-8D8A-549E-20DC9A6F8F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D35B30-81F0-A8C6-E20B-043DD50A6C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3F8FCFB-BA3D-C681-3A7A-238E56A4A8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8BD852B-1959-BC63-C1A1-866921E229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BA8C7-24E0-4EC3-AB75-3A09AEE43F29}" type="datetimeFigureOut">
              <a:rPr lang="en-IN" smtClean="0"/>
              <a:t>16-07-2026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4584DA-8441-7FD5-A56C-9B7E6A84FB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26F943-F279-30C8-9CD3-8F5F0F76F9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E3782-4500-4D39-86AD-AECF8D37C1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7658442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FB3A03-3DB0-0CF7-E203-EBCCE68AD2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D1C1B25-5832-DEFE-6D80-3BCD4AB502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E99615-5D07-EB40-D028-D4EB815FD08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54BA8C7-24E0-4EC3-AB75-3A09AEE43F29}" type="datetimeFigureOut">
              <a:rPr lang="en-IN" smtClean="0"/>
              <a:t>16-07-2026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FE3D42-332C-BD7E-DB89-45D3599DBCB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5B1F19-76FF-E4E0-60D0-B3CE2C8A239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DE3782-4500-4D39-86AD-AECF8D37C16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00125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1"/>
          <p:cNvSpPr txBox="1">
            <a:spLocks noGrp="1"/>
          </p:cNvSpPr>
          <p:nvPr>
            <p:ph type="ctrTitle"/>
          </p:nvPr>
        </p:nvSpPr>
        <p:spPr>
          <a:xfrm>
            <a:off x="1771838" y="831607"/>
            <a:ext cx="8415337" cy="684212"/>
          </a:xfrm>
          <a:prstGeom prst="rect">
            <a:avLst/>
          </a:prstGeom>
          <a:solidFill>
            <a:schemeClr val="lt1"/>
          </a:solidFill>
          <a:ln w="19050" cap="rnd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4400"/>
              <a:buFont typeface="Times New Roman"/>
              <a:buNone/>
            </a:pPr>
            <a:br>
              <a:rPr lang="en-US" sz="4400" b="0" i="0" u="none" dirty="0">
                <a:solidFill>
                  <a:schemeClr val="accen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4400" b="0" i="0" u="none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Database Concepts for Data Science</a:t>
            </a:r>
            <a:endParaRPr dirty="0"/>
          </a:p>
        </p:txBody>
      </p:sp>
      <p:sp>
        <p:nvSpPr>
          <p:cNvPr id="180" name="Google Shape;180;p1"/>
          <p:cNvSpPr txBox="1">
            <a:spLocks noGrp="1"/>
          </p:cNvSpPr>
          <p:nvPr>
            <p:ph type="subTitle" idx="1"/>
          </p:nvPr>
        </p:nvSpPr>
        <p:spPr>
          <a:xfrm>
            <a:off x="3814762" y="2254250"/>
            <a:ext cx="6959600" cy="684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240"/>
              <a:buNone/>
            </a:pPr>
            <a:r>
              <a:rPr lang="en-US" sz="2800" b="0" i="0" u="none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Course Credit: 2</a:t>
            </a:r>
            <a:endParaRPr/>
          </a:p>
          <a:p>
            <a:pPr marL="0" lvl="0" indent="0" algn="r" rtl="0">
              <a:spcBef>
                <a:spcPts val="1000"/>
              </a:spcBef>
              <a:spcAft>
                <a:spcPts val="0"/>
              </a:spcAft>
              <a:buSzPts val="2240"/>
              <a:buNone/>
            </a:pPr>
            <a:endParaRPr sz="2800" b="0" i="0" u="none">
              <a:solidFill>
                <a:srgbClr val="7030A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1" name="Google Shape;181;p1"/>
          <p:cNvSpPr txBox="1"/>
          <p:nvPr/>
        </p:nvSpPr>
        <p:spPr>
          <a:xfrm>
            <a:off x="1895475" y="2157412"/>
            <a:ext cx="7766050" cy="1096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82" name="Google Shape;182;p1"/>
          <p:cNvSpPr txBox="1"/>
          <p:nvPr/>
        </p:nvSpPr>
        <p:spPr>
          <a:xfrm>
            <a:off x="1417637" y="2254250"/>
            <a:ext cx="4318000" cy="684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2800"/>
              <a:buFont typeface="Times New Roman"/>
              <a:buNone/>
            </a:pPr>
            <a:r>
              <a:rPr lang="en-US" sz="2800" b="0" i="0" u="none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Course Code: TEE7423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800" b="0" i="0" u="none" dirty="0">
              <a:solidFill>
                <a:srgbClr val="7030A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83" name="Google Shape;183;p1"/>
          <p:cNvSpPr txBox="1"/>
          <p:nvPr/>
        </p:nvSpPr>
        <p:spPr>
          <a:xfrm>
            <a:off x="8589962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Trebuchet MS"/>
              <a:buNone/>
            </a:pPr>
            <a:fld id="{00000000-1234-1234-1234-123412341234}" type="slidenum">
              <a:rPr lang="en-US" sz="900" b="0" i="0" u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1</a:t>
            </a:fld>
            <a:endParaRPr/>
          </a:p>
        </p:txBody>
      </p:sp>
      <p:sp>
        <p:nvSpPr>
          <p:cNvPr id="184" name="Google Shape;184;p1"/>
          <p:cNvSpPr txBox="1"/>
          <p:nvPr/>
        </p:nvSpPr>
        <p:spPr>
          <a:xfrm>
            <a:off x="1814175" y="3791643"/>
            <a:ext cx="8373000" cy="190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Prepared By,</a:t>
            </a:r>
            <a:endParaRPr sz="2000" dirty="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dirty="0">
                <a:solidFill>
                  <a:srgbClr val="3F3F3F"/>
                </a:solidFill>
                <a:latin typeface="Trebuchet MS"/>
                <a:ea typeface="Trebuchet MS"/>
                <a:cs typeface="Trebuchet MS"/>
                <a:sym typeface="Trebuchet MS"/>
              </a:rPr>
              <a:t>Dr. Wasim Khan and Dr. Anjali Dalvi</a:t>
            </a:r>
            <a:endParaRPr sz="2000" dirty="0">
              <a:solidFill>
                <a:srgbClr val="3F3F3F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185" name="Google Shape;185;p1"/>
          <p:cNvSpPr txBox="1"/>
          <p:nvPr/>
        </p:nvSpPr>
        <p:spPr>
          <a:xfrm>
            <a:off x="919826" y="5534209"/>
            <a:ext cx="10764174" cy="738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dirty="0"/>
              <a:t>Disclosure: </a:t>
            </a:r>
            <a:r>
              <a:rPr lang="en-US" dirty="0"/>
              <a:t>The content included in this presentation has been sourced from the internet and is intended solely for educational purposes. We acknowledge and respect the original creators of the material.</a:t>
            </a:r>
            <a:endParaRPr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236ACA9-DCFC-B393-7AE1-A483FC2EF8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897675"/>
              </p:ext>
            </p:extLst>
          </p:nvPr>
        </p:nvGraphicFramePr>
        <p:xfrm>
          <a:off x="2029458" y="2046407"/>
          <a:ext cx="8437881" cy="124015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812627">
                  <a:extLst>
                    <a:ext uri="{9D8B030D-6E8A-4147-A177-3AD203B41FA5}">
                      <a16:colId xmlns:a16="http://schemas.microsoft.com/office/drawing/2014/main" val="1838772476"/>
                    </a:ext>
                  </a:extLst>
                </a:gridCol>
                <a:gridCol w="2812627">
                  <a:extLst>
                    <a:ext uri="{9D8B030D-6E8A-4147-A177-3AD203B41FA5}">
                      <a16:colId xmlns:a16="http://schemas.microsoft.com/office/drawing/2014/main" val="1511491080"/>
                    </a:ext>
                  </a:extLst>
                </a:gridCol>
                <a:gridCol w="2812627">
                  <a:extLst>
                    <a:ext uri="{9D8B030D-6E8A-4147-A177-3AD203B41FA5}">
                      <a16:colId xmlns:a16="http://schemas.microsoft.com/office/drawing/2014/main" val="67479392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IN" sz="1600" b="1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Roll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IN" sz="1600" b="1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Name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IN" sz="1600" b="1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Marks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0212685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IN" sz="1600" b="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101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IN" sz="1600" b="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Rahul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IN" sz="1600" b="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92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399857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IN" sz="1600" b="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102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IN" sz="1600" b="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Aman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IN" sz="1600" b="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ea typeface="+mn-ea"/>
                          <a:cs typeface="Times" panose="02020603050405020304" pitchFamily="18" charset="0"/>
                        </a:rPr>
                        <a:t>78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4188025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30F9C5FF-C794-3EEB-03F1-4E88DE65F7C3}"/>
              </a:ext>
            </a:extLst>
          </p:cNvPr>
          <p:cNvSpPr txBox="1"/>
          <p:nvPr/>
        </p:nvSpPr>
        <p:spPr>
          <a:xfrm>
            <a:off x="1330959" y="593924"/>
            <a:ext cx="9834880" cy="1087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  <a:spcBef>
                <a:spcPts val="1000"/>
              </a:spcBef>
            </a:pPr>
            <a:r>
              <a: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DBMS Perspective: </a:t>
            </a: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 we connect it to Database Management Systems.</a:t>
            </a:r>
          </a:p>
          <a:p>
            <a:pPr marL="228600" indent="-228600" algn="just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Database stores Data.</a:t>
            </a:r>
          </a:p>
          <a:p>
            <a:pPr marL="228600" indent="-228600" algn="just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example: Student Table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D5D41A2-B09E-4AD1-DC3D-2C02B76EB081}"/>
              </a:ext>
            </a:extLst>
          </p:cNvPr>
          <p:cNvSpPr txBox="1"/>
          <p:nvPr/>
        </p:nvSpPr>
        <p:spPr>
          <a:xfrm>
            <a:off x="1412239" y="3714313"/>
            <a:ext cx="9834880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 algn="just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These are Data.</a:t>
            </a:r>
          </a:p>
          <a:p>
            <a:pPr marL="228600" indent="-228600" algn="just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the SQL Query is executed</a:t>
            </a:r>
          </a:p>
          <a:p>
            <a:pPr algn="ctr">
              <a:lnSpc>
                <a:spcPct val="80000"/>
              </a:lnSpc>
              <a:spcBef>
                <a:spcPts val="1000"/>
              </a:spcBef>
            </a:pPr>
            <a:r>
              <a: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SELECT * FROM Student WHERE Marks &gt; 90;</a:t>
            </a:r>
          </a:p>
          <a:p>
            <a:pPr marL="228600" indent="-228600" algn="just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output becomes useful. This is </a:t>
            </a:r>
            <a:r>
              <a: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Information</a:t>
            </a: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228600" indent="-228600" algn="just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IN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Now the College observes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en-IN" sz="2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600" indent="-228600" algn="just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Students with marks above 90 should receive scholarships.</a:t>
            </a:r>
          </a:p>
          <a:p>
            <a:pPr marL="228600" indent="-228600" algn="just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Char char="•"/>
            </a:pP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This becomes </a:t>
            </a:r>
            <a:r>
              <a:rPr lang="en-I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Knowledge</a:t>
            </a:r>
            <a:r>
              <a:rPr lang="en-IN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6073220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E9E89C-9C06-7D4C-6E09-2970490DCD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br>
              <a:rPr lang="en-IN" dirty="0"/>
            </a:br>
            <a:br>
              <a:rPr lang="en-IN" kern="0" dirty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  <a:cs typeface="Arial" pitchFamily="34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9DA9D2-0C8C-588B-89C9-5242A78E75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0320" y="1146257"/>
            <a:ext cx="9764535" cy="2282744"/>
          </a:xfrm>
        </p:spPr>
        <p:txBody>
          <a:bodyPr>
            <a:normAutofit/>
          </a:bodyPr>
          <a:lstStyle/>
          <a:p>
            <a:pPr marR="0" lvl="0" algn="just">
              <a:lnSpc>
                <a:spcPct val="150000"/>
              </a:lnSpc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A Database is an organized collection of related data stored electronically so that it can be easily accessed, managed, and updated.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For example, College database, Bank Database, Hospital Database etc.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A database can be of any size and complexity.</a:t>
            </a:r>
          </a:p>
          <a:p>
            <a:pPr marR="0" lvl="0" algn="just">
              <a:spcAft>
                <a:spcPts val="0"/>
              </a:spcAft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  <a:sym typeface="Calibri"/>
            </a:endParaRPr>
          </a:p>
          <a:p>
            <a:pPr algn="just" eaLnBrk="1" hangingPunct="1">
              <a:lnSpc>
                <a:spcPct val="100000"/>
              </a:lnSpc>
              <a:buClr>
                <a:srgbClr val="2B5481"/>
              </a:buClr>
              <a:buFont typeface="Arial" charset="0"/>
              <a:buChar char="•"/>
              <a:defRPr/>
            </a:pPr>
            <a:endParaRPr lang="en-IN" sz="2400" kern="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 algn="just" eaLnBrk="1" hangingPunct="1">
              <a:lnSpc>
                <a:spcPct val="100000"/>
              </a:lnSpc>
              <a:buClr>
                <a:srgbClr val="2B5481"/>
              </a:buClr>
              <a:buFont typeface="Arial" charset="0"/>
              <a:buChar char="•"/>
              <a:defRPr/>
            </a:pPr>
            <a:endParaRPr lang="en-IN" sz="2400" kern="0" dirty="0"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  <a:p>
            <a:pPr>
              <a:buFont typeface="Arial" charset="0"/>
              <a:buChar char="•"/>
              <a:defRPr/>
            </a:pPr>
            <a:endParaRPr lang="en-US" sz="2400" dirty="0"/>
          </a:p>
        </p:txBody>
      </p:sp>
      <p:sp>
        <p:nvSpPr>
          <p:cNvPr id="4" name="Rounded Rectangle 17">
            <a:extLst>
              <a:ext uri="{FF2B5EF4-FFF2-40B4-BE49-F238E27FC236}">
                <a16:creationId xmlns:a16="http://schemas.microsoft.com/office/drawing/2014/main" id="{4E16CAD6-E18F-7891-6110-4CA19BB1415B}"/>
              </a:ext>
            </a:extLst>
          </p:cNvPr>
          <p:cNvSpPr/>
          <p:nvPr/>
        </p:nvSpPr>
        <p:spPr>
          <a:xfrm>
            <a:off x="3088640" y="280265"/>
            <a:ext cx="6703255" cy="491588"/>
          </a:xfrm>
          <a:prstGeom prst="roundRect">
            <a:avLst/>
          </a:prstGeom>
          <a:solidFill>
            <a:srgbClr val="BA2532"/>
          </a:solidFill>
          <a:ln>
            <a:noFill/>
          </a:ln>
          <a:effectLst>
            <a:outerShdw blurRad="50800" dist="38100" dir="2700000" algn="tl" rotWithShape="0">
              <a:srgbClr val="BA253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2800" b="1" dirty="0"/>
              <a:t>Database</a:t>
            </a:r>
            <a:endParaRPr lang="en-US" sz="2800" b="1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A2CE0898-D347-5AF3-CA7E-15286F3AD1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791978"/>
              </p:ext>
            </p:extLst>
          </p:nvPr>
        </p:nvGraphicFramePr>
        <p:xfrm>
          <a:off x="1452881" y="3837732"/>
          <a:ext cx="9601974" cy="256032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200658">
                  <a:extLst>
                    <a:ext uri="{9D8B030D-6E8A-4147-A177-3AD203B41FA5}">
                      <a16:colId xmlns:a16="http://schemas.microsoft.com/office/drawing/2014/main" val="2885273777"/>
                    </a:ext>
                  </a:extLst>
                </a:gridCol>
                <a:gridCol w="3200658">
                  <a:extLst>
                    <a:ext uri="{9D8B030D-6E8A-4147-A177-3AD203B41FA5}">
                      <a16:colId xmlns:a16="http://schemas.microsoft.com/office/drawing/2014/main" val="1583598007"/>
                    </a:ext>
                  </a:extLst>
                </a:gridCol>
                <a:gridCol w="3200658">
                  <a:extLst>
                    <a:ext uri="{9D8B030D-6E8A-4147-A177-3AD203B41FA5}">
                      <a16:colId xmlns:a16="http://schemas.microsoft.com/office/drawing/2014/main" val="404990226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🎓 </a:t>
                      </a:r>
                      <a:r>
                        <a:rPr lang="en-IN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College Database</a:t>
                      </a:r>
                      <a:endParaRPr lang="en-IN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🏦 </a:t>
                      </a:r>
                      <a:r>
                        <a:rPr lang="en-IN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Bank Database</a:t>
                      </a:r>
                      <a:endParaRPr lang="en-IN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🏥 </a:t>
                      </a:r>
                      <a:r>
                        <a:rPr lang="en-IN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Hospital Database</a:t>
                      </a:r>
                      <a:endParaRPr lang="en-IN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980887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Stores:</a:t>
                      </a:r>
                      <a:endParaRPr lang="en-IN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Stores:</a:t>
                      </a:r>
                      <a:endParaRPr lang="en-IN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Stores:</a:t>
                      </a:r>
                      <a:endParaRPr lang="en-IN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78745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Student Details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Customer Information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Patient Information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520923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Faculty Details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Account Details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Doctor Details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60306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Attendance Records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Transaction History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Medicine Records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24217399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Examination Results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Loan Information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Billing Information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6097692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Fee Records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ATM/Card Details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IN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• Laboratory Reports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5008622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9" name="Content Placeholder 2">
            <a:extLst>
              <a:ext uri="{FF2B5EF4-FFF2-40B4-BE49-F238E27FC236}">
                <a16:creationId xmlns:a16="http://schemas.microsoft.com/office/drawing/2014/main" id="{58F8BA14-DAF9-CE0A-4B2E-AD662443F24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00053" y="1273373"/>
            <a:ext cx="10515599" cy="5058097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database management system (DBMS) enables users to create and maintain a database. 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DBMS is a software system that facilitates the processes of defining, constructing, manipulating, and sharing databases among various users and applications. 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DBMS provides users and programmers with a systematic way to create, retrieve, update and manage data.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essentially serves as an interface between the database and end users or application programs, ensuring that data is consistently organized and remains easily accessible.</a:t>
            </a:r>
          </a:p>
        </p:txBody>
      </p:sp>
      <p:sp>
        <p:nvSpPr>
          <p:cNvPr id="2" name="Rounded Rectangle 17">
            <a:extLst>
              <a:ext uri="{FF2B5EF4-FFF2-40B4-BE49-F238E27FC236}">
                <a16:creationId xmlns:a16="http://schemas.microsoft.com/office/drawing/2014/main" id="{ED081EBD-870F-9868-297B-FA972BDC8AD4}"/>
              </a:ext>
            </a:extLst>
          </p:cNvPr>
          <p:cNvSpPr/>
          <p:nvPr/>
        </p:nvSpPr>
        <p:spPr>
          <a:xfrm>
            <a:off x="3251200" y="101601"/>
            <a:ext cx="6652455" cy="660400"/>
          </a:xfrm>
          <a:prstGeom prst="roundRect">
            <a:avLst/>
          </a:prstGeom>
          <a:solidFill>
            <a:srgbClr val="BA2532"/>
          </a:solidFill>
          <a:ln>
            <a:noFill/>
          </a:ln>
          <a:effectLst>
            <a:outerShdw blurRad="50800" dist="38100" dir="2700000" algn="tl" rotWithShape="0">
              <a:srgbClr val="BA253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2800" dirty="0"/>
              <a:t>Database Management System  (DBMS)</a:t>
            </a:r>
            <a:endParaRPr lang="en-US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BF123721-15DE-3409-8556-773A9230CE9F}"/>
              </a:ext>
            </a:extLst>
          </p:cNvPr>
          <p:cNvSpPr/>
          <p:nvPr/>
        </p:nvSpPr>
        <p:spPr>
          <a:xfrm>
            <a:off x="2387601" y="2147889"/>
            <a:ext cx="2019300" cy="534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Queries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0138B81-2585-D905-F400-B89B278E2BC4}"/>
              </a:ext>
            </a:extLst>
          </p:cNvPr>
          <p:cNvSpPr/>
          <p:nvPr/>
        </p:nvSpPr>
        <p:spPr>
          <a:xfrm>
            <a:off x="4973639" y="3128964"/>
            <a:ext cx="1647825" cy="53498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DBMS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7532C96-B79C-B5B5-ADA4-DDF6EE775952}"/>
              </a:ext>
            </a:extLst>
          </p:cNvPr>
          <p:cNvSpPr/>
          <p:nvPr/>
        </p:nvSpPr>
        <p:spPr>
          <a:xfrm>
            <a:off x="2284413" y="3459163"/>
            <a:ext cx="1970088" cy="9318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Programs </a:t>
            </a:r>
          </a:p>
          <a:p>
            <a:pPr algn="ctr">
              <a:defRPr/>
            </a:pP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(COBOL/PL1/C/</a:t>
            </a:r>
          </a:p>
          <a:p>
            <a:pPr algn="ctr">
              <a:defRPr/>
            </a:pPr>
            <a:r>
              <a:rPr lang="en-US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Java…)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8358978-36A3-3951-627A-2F59B2481A33}"/>
              </a:ext>
            </a:extLst>
          </p:cNvPr>
          <p:cNvSpPr/>
          <p:nvPr/>
        </p:nvSpPr>
        <p:spPr>
          <a:xfrm>
            <a:off x="7261227" y="3132138"/>
            <a:ext cx="1190625" cy="533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OS</a:t>
            </a:r>
          </a:p>
        </p:txBody>
      </p:sp>
      <p:sp>
        <p:nvSpPr>
          <p:cNvPr id="11" name="Flowchart: Magnetic Disk 10">
            <a:extLst>
              <a:ext uri="{FF2B5EF4-FFF2-40B4-BE49-F238E27FC236}">
                <a16:creationId xmlns:a16="http://schemas.microsoft.com/office/drawing/2014/main" id="{BDD7A56E-D0FA-E0D6-8E58-BA7EDF81EC44}"/>
              </a:ext>
            </a:extLst>
          </p:cNvPr>
          <p:cNvSpPr/>
          <p:nvPr/>
        </p:nvSpPr>
        <p:spPr>
          <a:xfrm>
            <a:off x="8883651" y="2605089"/>
            <a:ext cx="1268412" cy="1570037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Database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7BFC75A-CF7D-2FB7-904E-38B680CC7027}"/>
              </a:ext>
            </a:extLst>
          </p:cNvPr>
          <p:cNvCxnSpPr>
            <a:stCxn id="7" idx="3"/>
          </p:cNvCxnSpPr>
          <p:nvPr/>
        </p:nvCxnSpPr>
        <p:spPr>
          <a:xfrm>
            <a:off x="4406901" y="2416175"/>
            <a:ext cx="577850" cy="939800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41E3E9E9-E773-011D-DC97-C1AE81DE9711}"/>
              </a:ext>
            </a:extLst>
          </p:cNvPr>
          <p:cNvCxnSpPr>
            <a:stCxn id="9" idx="3"/>
            <a:endCxn id="8" idx="1"/>
          </p:cNvCxnSpPr>
          <p:nvPr/>
        </p:nvCxnSpPr>
        <p:spPr>
          <a:xfrm flipV="1">
            <a:off x="4254502" y="3395664"/>
            <a:ext cx="719137" cy="528637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02D1E1A-1914-4AB4-2E76-FE81695875DB}"/>
              </a:ext>
            </a:extLst>
          </p:cNvPr>
          <p:cNvCxnSpPr>
            <a:stCxn id="8" idx="3"/>
            <a:endCxn id="10" idx="1"/>
          </p:cNvCxnSpPr>
          <p:nvPr/>
        </p:nvCxnSpPr>
        <p:spPr>
          <a:xfrm>
            <a:off x="6621464" y="3395664"/>
            <a:ext cx="639763" cy="3175"/>
          </a:xfrm>
          <a:prstGeom prst="straightConnector1">
            <a:avLst/>
          </a:prstGeom>
          <a:ln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5CD4868-38CC-AEB8-D13E-E417CB43F7C1}"/>
              </a:ext>
            </a:extLst>
          </p:cNvPr>
          <p:cNvCxnSpPr>
            <a:stCxn id="10" idx="3"/>
            <a:endCxn id="11" idx="2"/>
          </p:cNvCxnSpPr>
          <p:nvPr/>
        </p:nvCxnSpPr>
        <p:spPr>
          <a:xfrm flipV="1">
            <a:off x="8451851" y="3390900"/>
            <a:ext cx="431800" cy="793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73" name="Rectangle 29">
            <a:extLst>
              <a:ext uri="{FF2B5EF4-FFF2-40B4-BE49-F238E27FC236}">
                <a16:creationId xmlns:a16="http://schemas.microsoft.com/office/drawing/2014/main" id="{9D5FA806-F0F1-7FB9-7BD3-9AF965B08C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92226" y="1243013"/>
            <a:ext cx="91614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Char char="v"/>
            </a:pPr>
            <a:r>
              <a:rPr lang="en-U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DBMS acts as </a:t>
            </a:r>
            <a:r>
              <a:rPr lang="en-US" alt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 intermediary/interface </a:t>
            </a:r>
            <a:r>
              <a:rPr lang="en-U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between the </a:t>
            </a:r>
            <a:r>
              <a:rPr lang="en-US" alt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Database and the Users</a:t>
            </a:r>
            <a:r>
              <a:rPr lang="en-US" altLang="en-US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5" name="Left Brace 44">
            <a:extLst>
              <a:ext uri="{FF2B5EF4-FFF2-40B4-BE49-F238E27FC236}">
                <a16:creationId xmlns:a16="http://schemas.microsoft.com/office/drawing/2014/main" id="{ECCD2242-EFD9-4E4E-891B-D954947F707A}"/>
              </a:ext>
            </a:extLst>
          </p:cNvPr>
          <p:cNvSpPr/>
          <p:nvPr/>
        </p:nvSpPr>
        <p:spPr>
          <a:xfrm>
            <a:off x="2000251" y="2328864"/>
            <a:ext cx="138112" cy="1743075"/>
          </a:xfrm>
          <a:prstGeom prst="leftBrac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n-US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75" name="Rectangle 45">
            <a:extLst>
              <a:ext uri="{FF2B5EF4-FFF2-40B4-BE49-F238E27FC236}">
                <a16:creationId xmlns:a16="http://schemas.microsoft.com/office/drawing/2014/main" id="{290629C2-449B-B9A8-F551-308CF356D1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2363" y="3046413"/>
            <a:ext cx="7104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>
                <a:latin typeface="Times New Roman" panose="02020603050405020304" pitchFamily="18" charset="0"/>
                <a:cs typeface="Times New Roman" panose="02020603050405020304" pitchFamily="18" charset="0"/>
              </a:rPr>
              <a:t>Users</a:t>
            </a:r>
          </a:p>
        </p:txBody>
      </p:sp>
      <p:sp>
        <p:nvSpPr>
          <p:cNvPr id="2" name="Rounded Rectangle 17">
            <a:extLst>
              <a:ext uri="{FF2B5EF4-FFF2-40B4-BE49-F238E27FC236}">
                <a16:creationId xmlns:a16="http://schemas.microsoft.com/office/drawing/2014/main" id="{EED5BEEC-92D1-41E9-4088-F6B7D812A86B}"/>
              </a:ext>
            </a:extLst>
          </p:cNvPr>
          <p:cNvSpPr/>
          <p:nvPr/>
        </p:nvSpPr>
        <p:spPr>
          <a:xfrm>
            <a:off x="3241040" y="162559"/>
            <a:ext cx="6662615" cy="613729"/>
          </a:xfrm>
          <a:prstGeom prst="roundRect">
            <a:avLst/>
          </a:prstGeom>
          <a:solidFill>
            <a:srgbClr val="BA2532"/>
          </a:solidFill>
          <a:ln>
            <a:noFill/>
          </a:ln>
          <a:effectLst>
            <a:outerShdw blurRad="50800" dist="38100" dir="2700000" algn="tl" rotWithShape="0">
              <a:srgbClr val="BA253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3200" dirty="0"/>
              <a:t>DBMS</a:t>
            </a:r>
            <a:endParaRPr lang="en-US" sz="32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D002EC4F-A702-E831-81BF-12B420E8326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96958" y="602614"/>
            <a:ext cx="9832992" cy="563816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8056223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Content Placeholder 2">
            <a:extLst>
              <a:ext uri="{FF2B5EF4-FFF2-40B4-BE49-F238E27FC236}">
                <a16:creationId xmlns:a16="http://schemas.microsoft.com/office/drawing/2014/main" id="{7B0DE2BB-E501-E336-CBE4-286D81ED1B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87673" y="1007110"/>
            <a:ext cx="10216654" cy="5253312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v"/>
            </a:pPr>
            <a:r>
              <a:rPr lang="en-US" altLang="en-US" b="1" dirty="0"/>
              <a:t>The top commercial DBMS: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altLang="en-US" sz="2000" dirty="0">
                <a:solidFill>
                  <a:srgbClr val="0070C0"/>
                </a:solidFill>
              </a:rPr>
              <a:t>Oracle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altLang="en-US" sz="2000" dirty="0">
                <a:solidFill>
                  <a:srgbClr val="0070C0"/>
                </a:solidFill>
              </a:rPr>
              <a:t>Microsoft SQL Server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altLang="en-US" sz="2000" dirty="0">
                <a:solidFill>
                  <a:srgbClr val="0070C0"/>
                </a:solidFill>
              </a:rPr>
              <a:t>IBM DB2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altLang="en-US" sz="2000" dirty="0">
                <a:solidFill>
                  <a:srgbClr val="0070C0"/>
                </a:solidFill>
              </a:rPr>
              <a:t>Microsoft Access, etc.</a:t>
            </a:r>
          </a:p>
          <a:p>
            <a:pPr algn="just">
              <a:buFont typeface="Wingdings" panose="05000000000000000000" pitchFamily="2" charset="2"/>
              <a:buChar char="v"/>
            </a:pPr>
            <a:r>
              <a:rPr lang="en-US" altLang="en-US" b="1" dirty="0"/>
              <a:t>The top open source DBMS: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altLang="en-US" sz="2000" dirty="0">
                <a:solidFill>
                  <a:srgbClr val="0070C0"/>
                </a:solidFill>
              </a:rPr>
              <a:t>MySQL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altLang="en-US" sz="2000" dirty="0">
                <a:solidFill>
                  <a:srgbClr val="0070C0"/>
                </a:solidFill>
              </a:rPr>
              <a:t>PostgreSQL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altLang="en-US" sz="2000" dirty="0">
                <a:solidFill>
                  <a:srgbClr val="0070C0"/>
                </a:solidFill>
              </a:rPr>
              <a:t>MongoDB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altLang="en-US" sz="2000" dirty="0">
                <a:solidFill>
                  <a:srgbClr val="0070C0"/>
                </a:solidFill>
              </a:rPr>
              <a:t>Cassandra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altLang="en-US" sz="2000" dirty="0">
                <a:solidFill>
                  <a:srgbClr val="0070C0"/>
                </a:solidFill>
              </a:rPr>
              <a:t>Redis</a:t>
            </a:r>
          </a:p>
          <a:p>
            <a:pPr lvl="1" algn="just">
              <a:buFont typeface="Wingdings" panose="05000000000000000000" pitchFamily="2" charset="2"/>
              <a:buChar char="Ø"/>
            </a:pPr>
            <a:r>
              <a:rPr lang="en-US" altLang="en-US" sz="2000" dirty="0">
                <a:solidFill>
                  <a:srgbClr val="0070C0"/>
                </a:solidFill>
              </a:rPr>
              <a:t>SQL Lite, etc.</a:t>
            </a:r>
          </a:p>
        </p:txBody>
      </p:sp>
      <p:sp>
        <p:nvSpPr>
          <p:cNvPr id="2" name="Rounded Rectangle 17">
            <a:extLst>
              <a:ext uri="{FF2B5EF4-FFF2-40B4-BE49-F238E27FC236}">
                <a16:creationId xmlns:a16="http://schemas.microsoft.com/office/drawing/2014/main" id="{A2EDA712-1FEF-9E8D-253F-39B1A1A5FEB9}"/>
              </a:ext>
            </a:extLst>
          </p:cNvPr>
          <p:cNvSpPr/>
          <p:nvPr/>
        </p:nvSpPr>
        <p:spPr>
          <a:xfrm>
            <a:off x="3263704" y="84673"/>
            <a:ext cx="6639951" cy="478035"/>
          </a:xfrm>
          <a:prstGeom prst="roundRect">
            <a:avLst/>
          </a:prstGeom>
          <a:solidFill>
            <a:srgbClr val="BA2532"/>
          </a:solidFill>
          <a:ln>
            <a:noFill/>
          </a:ln>
          <a:effectLst>
            <a:outerShdw blurRad="50800" dist="38100" dir="2700000" algn="tl" rotWithShape="0">
              <a:srgbClr val="BA253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4000" dirty="0"/>
              <a:t>Examples of DBMS</a:t>
            </a:r>
            <a:endParaRPr lang="en-US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9"/>
          <p:cNvSpPr txBox="1">
            <a:spLocks noGrp="1"/>
          </p:cNvSpPr>
          <p:nvPr>
            <p:ph type="title"/>
          </p:nvPr>
        </p:nvSpPr>
        <p:spPr>
          <a:xfrm>
            <a:off x="552450" y="192087"/>
            <a:ext cx="8597900" cy="5191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3200"/>
              <a:buFont typeface="Trebuchet MS"/>
              <a:buNone/>
            </a:pPr>
            <a:r>
              <a:rPr lang="en-US" sz="3200" b="0" i="0" u="none" dirty="0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Functions of DBMS</a:t>
            </a:r>
            <a:endParaRPr dirty="0"/>
          </a:p>
        </p:txBody>
      </p:sp>
      <p:sp>
        <p:nvSpPr>
          <p:cNvPr id="277" name="Google Shape;277;p9"/>
          <p:cNvSpPr txBox="1"/>
          <p:nvPr/>
        </p:nvSpPr>
        <p:spPr>
          <a:xfrm>
            <a:off x="8589962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Trebuchet MS"/>
              <a:buNone/>
            </a:pPr>
            <a:fld id="{00000000-1234-1234-1234-123412341234}" type="slidenum">
              <a:rPr lang="en-US" sz="900" b="0" i="0" u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16</a:t>
            </a:fld>
            <a:endParaRPr/>
          </a:p>
        </p:txBody>
      </p:sp>
      <p:pic>
        <p:nvPicPr>
          <p:cNvPr id="278" name="Google Shape;278;p9"/>
          <p:cNvPicPr preferRelativeResize="0"/>
          <p:nvPr/>
        </p:nvPicPr>
        <p:blipFill rotWithShape="1">
          <a:blip r:embed="rId3">
            <a:alphaModFix/>
          </a:blip>
          <a:srcRect t="3229"/>
          <a:stretch>
            <a:fillRect/>
          </a:stretch>
        </p:blipFill>
        <p:spPr>
          <a:xfrm>
            <a:off x="521970" y="711199"/>
            <a:ext cx="5828030" cy="5785325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567A053-F921-2120-0105-288C9654208F}"/>
              </a:ext>
            </a:extLst>
          </p:cNvPr>
          <p:cNvSpPr txBox="1"/>
          <p:nvPr/>
        </p:nvSpPr>
        <p:spPr>
          <a:xfrm>
            <a:off x="6380480" y="864213"/>
            <a:ext cx="5486400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definition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refers to the process of creating and defining the structure of a database, including tables, columns, data types, relationships, and constraints.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Retrieval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the ability to fetch and query data stored in the database efficiently.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manipulation </a:t>
            </a: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refers to adding, modifying, and deleting data stored in the database.</a:t>
            </a:r>
          </a:p>
          <a:p>
            <a:pPr algn="just"/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Access control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ensures that only authorized users can access or modify database information. Not every user should have the same permissions.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sharing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allows multiple users or applications to access the same database simultaneously.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integrity </a:t>
            </a: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ensures that the data stored in the database remains accurate, consistent, complete, and reliable throughout its lifecycle.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7">
            <a:extLst>
              <a:ext uri="{FF2B5EF4-FFF2-40B4-BE49-F238E27FC236}">
                <a16:creationId xmlns:a16="http://schemas.microsoft.com/office/drawing/2014/main" id="{E0346978-8DDC-D7AE-873E-9B20DCC70BC7}"/>
              </a:ext>
            </a:extLst>
          </p:cNvPr>
          <p:cNvSpPr/>
          <p:nvPr/>
        </p:nvSpPr>
        <p:spPr>
          <a:xfrm>
            <a:off x="3241040" y="284480"/>
            <a:ext cx="6642295" cy="650240"/>
          </a:xfrm>
          <a:prstGeom prst="roundRect">
            <a:avLst/>
          </a:prstGeom>
          <a:solidFill>
            <a:srgbClr val="BA2532"/>
          </a:solidFill>
          <a:ln>
            <a:noFill/>
          </a:ln>
          <a:effectLst>
            <a:outerShdw blurRad="50800" dist="38100" dir="2700000" algn="tl" rotWithShape="0">
              <a:srgbClr val="BA253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4000" dirty="0"/>
              <a:t>Application Areas of DBMS</a:t>
            </a:r>
            <a:endParaRPr lang="en-US" sz="2400" dirty="0"/>
          </a:p>
        </p:txBody>
      </p:sp>
      <p:pic>
        <p:nvPicPr>
          <p:cNvPr id="3" name="Google Shape;242;p5" descr="https://lh3.googleusercontent.com/00WfwNIPWUypYp1uKusBduT-UZ0uNgahqYzoT7YyC9NIOlWdfJukBRLvmlY3NUbE352g5KsrOWahdIsc-Ti4N1Bly9NQGRV5D1F-TYvaPFMj9o6iPELajRt4a7fFA8dqeFxZTiy7jMpUdclqV6_kr2s">
            <a:extLst>
              <a:ext uri="{FF2B5EF4-FFF2-40B4-BE49-F238E27FC236}">
                <a16:creationId xmlns:a16="http://schemas.microsoft.com/office/drawing/2014/main" id="{A83029FF-FA2B-2CB2-267D-0A2DACC182FF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 l="1801" t="1934" r="1612" b="2723"/>
          <a:stretch>
            <a:fillRect/>
          </a:stretch>
        </p:blipFill>
        <p:spPr>
          <a:xfrm>
            <a:off x="1805941" y="1588770"/>
            <a:ext cx="8903970" cy="44005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7">
            <a:extLst>
              <a:ext uri="{FF2B5EF4-FFF2-40B4-BE49-F238E27FC236}">
                <a16:creationId xmlns:a16="http://schemas.microsoft.com/office/drawing/2014/main" id="{A2EDA712-1FEF-9E8D-253F-39B1A1A5FEB9}"/>
              </a:ext>
            </a:extLst>
          </p:cNvPr>
          <p:cNvSpPr/>
          <p:nvPr/>
        </p:nvSpPr>
        <p:spPr>
          <a:xfrm>
            <a:off x="3263704" y="181983"/>
            <a:ext cx="6639951" cy="478035"/>
          </a:xfrm>
          <a:prstGeom prst="roundRect">
            <a:avLst/>
          </a:prstGeom>
          <a:solidFill>
            <a:srgbClr val="BA2532"/>
          </a:solidFill>
          <a:ln>
            <a:noFill/>
          </a:ln>
          <a:effectLst>
            <a:outerShdw blurRad="50800" dist="38100" dir="2700000" algn="tl" rotWithShape="0">
              <a:srgbClr val="BA253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4000" dirty="0"/>
              <a:t>DBMS Example</a:t>
            </a:r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79A5F9-EE52-521D-20FB-E1250128D73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3809" r="5359"/>
          <a:stretch>
            <a:fillRect/>
          </a:stretch>
        </p:blipFill>
        <p:spPr>
          <a:xfrm>
            <a:off x="1794509" y="826393"/>
            <a:ext cx="9315451" cy="5849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8158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10"/>
          <p:cNvSpPr txBox="1">
            <a:spLocks noGrp="1"/>
          </p:cNvSpPr>
          <p:nvPr>
            <p:ph type="title"/>
          </p:nvPr>
        </p:nvSpPr>
        <p:spPr>
          <a:xfrm>
            <a:off x="1131570" y="277336"/>
            <a:ext cx="8596312" cy="3825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Trebuchet MS"/>
              <a:buNone/>
            </a:pPr>
            <a:r>
              <a:rPr lang="en-US" sz="2400" b="1" i="0" u="none" dirty="0">
                <a:solidFill>
                  <a:srgbClr val="0070C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Database Terminologies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84" name="Google Shape;284;p10"/>
          <p:cNvSpPr txBox="1">
            <a:spLocks noGrp="1"/>
          </p:cNvSpPr>
          <p:nvPr>
            <p:ph type="body" idx="1"/>
          </p:nvPr>
        </p:nvSpPr>
        <p:spPr>
          <a:xfrm>
            <a:off x="1131570" y="1014095"/>
            <a:ext cx="10092690" cy="5375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39370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Wingdings" panose="05000000000000000000" pitchFamily="2" charset="2"/>
              <a:buChar char="Ø"/>
            </a:pPr>
            <a:r>
              <a:rPr lang="en-US" sz="2000" b="1" i="0" u="none" strike="noStrike" cap="none" dirty="0">
                <a:solidFill>
                  <a:srgbClr val="0070C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Database:</a:t>
            </a:r>
            <a:r>
              <a:rPr lang="en-US" sz="2000" b="0" i="0" u="none" strike="noStrike" cap="none" dirty="0">
                <a:solidFill>
                  <a:srgbClr val="40404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 A collection of data that is organized in a specific way, allowing for efficient storage and retrieval.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937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Wingdings" panose="05000000000000000000" pitchFamily="2" charset="2"/>
              <a:buChar char="Ø"/>
            </a:pPr>
            <a:r>
              <a:rPr lang="en-US" sz="2000" b="1" i="0" u="none" strike="noStrike" cap="none" dirty="0">
                <a:solidFill>
                  <a:srgbClr val="0070C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Database management system</a:t>
            </a:r>
            <a:r>
              <a:rPr lang="en-US" sz="2000" b="1" i="0" u="none" strike="noStrike" cap="none" dirty="0">
                <a:solidFill>
                  <a:srgbClr val="40404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 ( DBMS):</a:t>
            </a:r>
            <a:r>
              <a:rPr lang="en-US" sz="2000" b="0" i="0" u="none" strike="noStrike" cap="none" dirty="0">
                <a:solidFill>
                  <a:srgbClr val="40404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 A software program that is used to create, manage, and interact with a database.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937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Wingdings" panose="05000000000000000000" pitchFamily="2" charset="2"/>
              <a:buChar char="Ø"/>
            </a:pPr>
            <a:r>
              <a:rPr lang="en-US" sz="2000" b="1" i="0" u="none" strike="noStrike" cap="none" dirty="0">
                <a:solidFill>
                  <a:srgbClr val="0070C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Data model:</a:t>
            </a:r>
            <a:r>
              <a:rPr lang="en-US" sz="2000" b="0" i="0" u="none" strike="noStrike" cap="none" dirty="0">
                <a:solidFill>
                  <a:srgbClr val="40404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 The structure or organization of data in a database, which defines how data is stored and accessed.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937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Wingdings" panose="05000000000000000000" pitchFamily="2" charset="2"/>
              <a:buChar char="Ø"/>
            </a:pPr>
            <a:r>
              <a:rPr lang="en-US" sz="2000" b="1" i="0" u="none" strike="noStrike" cap="none" dirty="0">
                <a:solidFill>
                  <a:srgbClr val="0070C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Table:</a:t>
            </a:r>
            <a:r>
              <a:rPr lang="en-US" sz="2000" b="0" i="0" u="none" strike="noStrike" cap="none" dirty="0">
                <a:solidFill>
                  <a:srgbClr val="40404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 A collection of data that is organized into rows and columns, similar to a spreadsheet. Tables are a common way to represent data in a relational database.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937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Wingdings" panose="05000000000000000000" pitchFamily="2" charset="2"/>
              <a:buChar char="Ø"/>
            </a:pPr>
            <a:r>
              <a:rPr lang="en-US" sz="2000" b="1" i="0" u="none" strike="noStrike" cap="none" dirty="0">
                <a:solidFill>
                  <a:srgbClr val="0070C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Field:</a:t>
            </a:r>
            <a:r>
              <a:rPr lang="en-US" sz="2000" b="0" i="0" u="none" strike="noStrike" cap="none" dirty="0">
                <a:solidFill>
                  <a:srgbClr val="40404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 A single piece of data within a table, such as a customer’s name or email address.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937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Wingdings" panose="05000000000000000000" pitchFamily="2" charset="2"/>
              <a:buChar char="Ø"/>
            </a:pPr>
            <a:r>
              <a:rPr lang="en-US" sz="2000" b="1" i="0" u="none" strike="noStrike" cap="none" dirty="0">
                <a:solidFill>
                  <a:srgbClr val="0070C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Record:</a:t>
            </a:r>
            <a:r>
              <a:rPr lang="en-US" sz="2000" b="0" i="0" u="none" strike="noStrike" cap="none" dirty="0">
                <a:solidFill>
                  <a:srgbClr val="40404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 A collection of fields that represent a single entity, such as a customer or a product.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937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Wingdings" panose="05000000000000000000" pitchFamily="2" charset="2"/>
              <a:buChar char="Ø"/>
            </a:pPr>
            <a:r>
              <a:rPr lang="en-US" sz="2000" b="1" i="0" u="none" strike="noStrike" cap="none" dirty="0">
                <a:solidFill>
                  <a:srgbClr val="0070C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Query:</a:t>
            </a:r>
            <a:r>
              <a:rPr lang="en-US" sz="2000" b="0" i="0" u="none" strike="noStrike" cap="none" dirty="0">
                <a:solidFill>
                  <a:srgbClr val="0070C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 </a:t>
            </a:r>
            <a:r>
              <a:rPr lang="en-US" sz="2000" b="0" i="0" u="none" strike="noStrike" cap="none" dirty="0">
                <a:solidFill>
                  <a:srgbClr val="40404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A request to retrieve specific data from a  database.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937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Wingdings" panose="05000000000000000000" pitchFamily="2" charset="2"/>
              <a:buChar char="Ø"/>
            </a:pPr>
            <a:r>
              <a:rPr lang="en-US" sz="2000" b="1" i="0" u="none" strike="noStrike" cap="none" dirty="0">
                <a:solidFill>
                  <a:srgbClr val="0070C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Index:</a:t>
            </a:r>
            <a:r>
              <a:rPr lang="en-US" sz="2000" b="0" i="0" u="none" strike="noStrike" cap="none" dirty="0">
                <a:solidFill>
                  <a:srgbClr val="40404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 A data structure that allows for efficient search and retrieval of data within a database.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3937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760"/>
              <a:buFont typeface="Wingdings" panose="05000000000000000000" pitchFamily="2" charset="2"/>
              <a:buChar char="Ø"/>
            </a:pPr>
            <a:r>
              <a:rPr lang="en-US" sz="2000" b="1" i="0" u="none" strike="noStrike" cap="none" dirty="0">
                <a:solidFill>
                  <a:srgbClr val="0070C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Primary key:</a:t>
            </a:r>
            <a:r>
              <a:rPr lang="en-US" sz="2000" b="0" i="0" u="none" strike="noStrike" cap="none" dirty="0">
                <a:solidFill>
                  <a:srgbClr val="40404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 A field or set of fields that uniquely identifies each record in a table.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2"/>
          <p:cNvSpPr txBox="1">
            <a:spLocks noGrp="1"/>
          </p:cNvSpPr>
          <p:nvPr>
            <p:ph type="title"/>
          </p:nvPr>
        </p:nvSpPr>
        <p:spPr>
          <a:xfrm>
            <a:off x="1286844" y="450850"/>
            <a:ext cx="8596312" cy="6064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0000"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2060"/>
              </a:buClr>
              <a:buSzPts val="3200"/>
              <a:buFont typeface="Trebuchet MS"/>
              <a:buNone/>
            </a:pPr>
            <a:br>
              <a:rPr lang="en-US" sz="3200" b="0" i="0" u="none" dirty="0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</a:br>
            <a:endParaRPr dirty="0"/>
          </a:p>
        </p:txBody>
      </p:sp>
      <p:sp>
        <p:nvSpPr>
          <p:cNvPr id="191" name="Google Shape;191;p2"/>
          <p:cNvSpPr txBox="1">
            <a:spLocks noGrp="1"/>
          </p:cNvSpPr>
          <p:nvPr>
            <p:ph type="body" idx="1"/>
          </p:nvPr>
        </p:nvSpPr>
        <p:spPr>
          <a:xfrm>
            <a:off x="1107440" y="1174850"/>
            <a:ext cx="10078720" cy="523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54545"/>
              <a:buFont typeface="Noto Sans Symbols"/>
              <a:buNone/>
            </a:pPr>
            <a:r>
              <a:rPr lang="en-US" sz="2200" b="0" i="0" u="none" strike="noStrike" cap="none" dirty="0">
                <a:solidFill>
                  <a:srgbClr val="404040"/>
                </a:solidFill>
                <a:latin typeface="Times" panose="02020603050405020304" pitchFamily="18" charset="0"/>
                <a:ea typeface="Trebuchet MS"/>
                <a:cs typeface="Times" panose="02020603050405020304" pitchFamily="18" charset="0"/>
                <a:sym typeface="Trebuchet MS"/>
              </a:rPr>
              <a:t>On completion of the course, students will be able to</a:t>
            </a:r>
            <a:endParaRPr lang="en-US" sz="2200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marL="0" marR="0" lvl="0" indent="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54545"/>
              <a:buFont typeface="Noto Sans Symbols"/>
              <a:buNone/>
            </a:pPr>
            <a:endParaRPr lang="en-US" sz="2200" b="0" i="0" u="none" strike="noStrike" cap="none" dirty="0">
              <a:solidFill>
                <a:srgbClr val="404040"/>
              </a:solidFill>
              <a:latin typeface="Times" panose="02020603050405020304" pitchFamily="18" charset="0"/>
              <a:ea typeface="Trebuchet MS"/>
              <a:cs typeface="Times" panose="02020603050405020304" pitchFamily="18" charset="0"/>
              <a:sym typeface="Trebuchet MS"/>
            </a:endParaRPr>
          </a:p>
          <a:p>
            <a:pPr algn="just">
              <a:lnSpc>
                <a:spcPct val="100000"/>
              </a:lnSpc>
              <a:buClr>
                <a:schemeClr val="accent1"/>
              </a:buClr>
              <a:buSzPct val="56666"/>
            </a:pPr>
            <a:r>
              <a:rPr lang="en-US" sz="2200" dirty="0">
                <a:solidFill>
                  <a:srgbClr val="7030A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CO1:</a:t>
            </a:r>
            <a:r>
              <a:rPr lang="en-US" sz="2200" dirty="0">
                <a:solidFill>
                  <a:srgbClr val="40404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Gain a comprehensive understanding of the principles and concepts underlying Database Management Systems, along with relational databases, data models and schema design.</a:t>
            </a:r>
          </a:p>
          <a:p>
            <a:pPr algn="just">
              <a:lnSpc>
                <a:spcPct val="100000"/>
              </a:lnSpc>
              <a:buClr>
                <a:schemeClr val="dk1"/>
              </a:buClr>
              <a:buSzPct val="45833"/>
            </a:pPr>
            <a:endParaRPr lang="en-US" sz="2200" dirty="0">
              <a:solidFill>
                <a:srgbClr val="7030A0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algn="just">
              <a:lnSpc>
                <a:spcPct val="100000"/>
              </a:lnSpc>
              <a:buClr>
                <a:schemeClr val="accent1"/>
              </a:buClr>
              <a:buSzPct val="56666"/>
            </a:pPr>
            <a:r>
              <a:rPr lang="en-US" sz="2200" dirty="0">
                <a:solidFill>
                  <a:srgbClr val="7030A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CO2:</a:t>
            </a:r>
            <a:r>
              <a:rPr lang="en-US" sz="2200" dirty="0">
                <a:solidFill>
                  <a:srgbClr val="40404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 Master fundamental SQL concepts, showcasing proficiency in data definition, manipulation, and control languages.</a:t>
            </a:r>
          </a:p>
          <a:p>
            <a:pPr algn="just">
              <a:lnSpc>
                <a:spcPct val="100000"/>
              </a:lnSpc>
              <a:buClr>
                <a:schemeClr val="dk1"/>
              </a:buClr>
              <a:buSzPct val="45833"/>
            </a:pPr>
            <a:endParaRPr lang="en-US" sz="2200" dirty="0">
              <a:solidFill>
                <a:srgbClr val="7030A0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algn="just">
              <a:lnSpc>
                <a:spcPct val="100000"/>
              </a:lnSpc>
              <a:buClr>
                <a:schemeClr val="accent1"/>
              </a:buClr>
              <a:buSzPct val="56666"/>
            </a:pPr>
            <a:r>
              <a:rPr lang="en-US" sz="2200" dirty="0">
                <a:solidFill>
                  <a:srgbClr val="7030A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CO3</a:t>
            </a:r>
            <a:r>
              <a:rPr lang="en-US" sz="2200" dirty="0">
                <a:solidFill>
                  <a:srgbClr val="40404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: Knowledge of database </a:t>
            </a:r>
            <a:r>
              <a:rPr lang="en-US" sz="2200" dirty="0" err="1">
                <a:solidFill>
                  <a:srgbClr val="40404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normalisation</a:t>
            </a:r>
            <a:r>
              <a:rPr lang="en-US" sz="2200" dirty="0">
                <a:solidFill>
                  <a:srgbClr val="40404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techniques to </a:t>
            </a:r>
            <a:r>
              <a:rPr lang="en-US" sz="2200" dirty="0" err="1">
                <a:solidFill>
                  <a:srgbClr val="40404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minimise</a:t>
            </a:r>
            <a:r>
              <a:rPr lang="en-US" sz="2200" dirty="0">
                <a:solidFill>
                  <a:srgbClr val="40404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redundancy and </a:t>
            </a:r>
            <a:r>
              <a:rPr lang="en-US" sz="2200" dirty="0" err="1">
                <a:solidFill>
                  <a:srgbClr val="40404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optimise</a:t>
            </a:r>
            <a:r>
              <a:rPr lang="en-US" sz="2200" dirty="0">
                <a:solidFill>
                  <a:srgbClr val="40404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 database performance</a:t>
            </a:r>
          </a:p>
          <a:p>
            <a:pPr algn="just">
              <a:lnSpc>
                <a:spcPct val="100000"/>
              </a:lnSpc>
              <a:buClr>
                <a:schemeClr val="dk1"/>
              </a:buClr>
              <a:buSzPct val="45833"/>
            </a:pPr>
            <a:endParaRPr lang="en-US" sz="2200" dirty="0">
              <a:solidFill>
                <a:srgbClr val="7030A0"/>
              </a:solidFill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algn="just">
              <a:lnSpc>
                <a:spcPct val="100000"/>
              </a:lnSpc>
              <a:buClr>
                <a:schemeClr val="accent1"/>
              </a:buClr>
              <a:buSzPct val="56666"/>
            </a:pPr>
            <a:r>
              <a:rPr lang="en-US" sz="2200" dirty="0">
                <a:solidFill>
                  <a:srgbClr val="7030A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CO4</a:t>
            </a:r>
            <a:r>
              <a:rPr lang="en-US" sz="2200" dirty="0">
                <a:solidFill>
                  <a:srgbClr val="404040"/>
                </a:solidFill>
                <a:latin typeface="Times" panose="02020603050405020304" pitchFamily="18" charset="0"/>
                <a:cs typeface="Times" panose="02020603050405020304" pitchFamily="18" charset="0"/>
              </a:rPr>
              <a:t>: Understanding of NoSQL databases, with a focus on MongoDB basic operations.</a:t>
            </a:r>
          </a:p>
          <a:p>
            <a:pPr marL="0" marR="0" lvl="0" indent="0" algn="just" rtl="0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Noto Sans Symbols"/>
              <a:buNone/>
            </a:pPr>
            <a:endParaRPr sz="1700" dirty="0">
              <a:solidFill>
                <a:srgbClr val="7030A0"/>
              </a:solidFill>
            </a:endParaRPr>
          </a:p>
        </p:txBody>
      </p:sp>
      <p:sp>
        <p:nvSpPr>
          <p:cNvPr id="192" name="Google Shape;192;p2"/>
          <p:cNvSpPr txBox="1"/>
          <p:nvPr/>
        </p:nvSpPr>
        <p:spPr>
          <a:xfrm>
            <a:off x="8589962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Trebuchet MS"/>
              <a:buNone/>
            </a:pPr>
            <a:fld id="{00000000-1234-1234-1234-123412341234}" type="slidenum">
              <a:rPr lang="en-US" sz="900" b="0" i="0" u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2</a:t>
            </a:fld>
            <a:endParaRPr/>
          </a:p>
        </p:txBody>
      </p:sp>
      <p:sp>
        <p:nvSpPr>
          <p:cNvPr id="2" name="Rounded Rectangle 17">
            <a:extLst>
              <a:ext uri="{FF2B5EF4-FFF2-40B4-BE49-F238E27FC236}">
                <a16:creationId xmlns:a16="http://schemas.microsoft.com/office/drawing/2014/main" id="{16621F69-A06F-8CE7-44B8-0E90DCB94FAC}"/>
              </a:ext>
            </a:extLst>
          </p:cNvPr>
          <p:cNvSpPr/>
          <p:nvPr/>
        </p:nvSpPr>
        <p:spPr>
          <a:xfrm>
            <a:off x="3243205" y="333275"/>
            <a:ext cx="6639951" cy="579120"/>
          </a:xfrm>
          <a:prstGeom prst="roundRect">
            <a:avLst/>
          </a:prstGeom>
          <a:solidFill>
            <a:srgbClr val="BA2532"/>
          </a:solidFill>
          <a:ln>
            <a:noFill/>
          </a:ln>
          <a:effectLst>
            <a:outerShdw blurRad="50800" dist="38100" dir="2700000" algn="tl" rotWithShape="0">
              <a:srgbClr val="BA253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3200" dirty="0"/>
              <a:t>Course Outcomes</a:t>
            </a:r>
            <a:endParaRPr lang="en-US" sz="32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Google Shape;290;g36c79764bd5_0_39"/>
          <p:cNvSpPr txBox="1">
            <a:spLocks noGrp="1"/>
          </p:cNvSpPr>
          <p:nvPr>
            <p:ph type="title"/>
          </p:nvPr>
        </p:nvSpPr>
        <p:spPr>
          <a:xfrm>
            <a:off x="1154429" y="340360"/>
            <a:ext cx="8596200" cy="38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400"/>
              <a:buFont typeface="Trebuchet MS"/>
              <a:buNone/>
            </a:pPr>
            <a:r>
              <a:rPr lang="en-US" sz="2400" b="1" i="0" u="none" dirty="0">
                <a:solidFill>
                  <a:srgbClr val="0070C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Database Terminologies</a:t>
            </a:r>
            <a:endParaRPr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1" name="Google Shape;291;g36c79764bd5_0_39"/>
          <p:cNvSpPr txBox="1">
            <a:spLocks noGrp="1"/>
          </p:cNvSpPr>
          <p:nvPr>
            <p:ph type="body" idx="1"/>
          </p:nvPr>
        </p:nvSpPr>
        <p:spPr>
          <a:xfrm>
            <a:off x="1154429" y="1029335"/>
            <a:ext cx="10149841" cy="41573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4064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60"/>
              <a:buFont typeface="Wingdings" panose="05000000000000000000" pitchFamily="2" charset="2"/>
              <a:buChar char="Ø"/>
            </a:pPr>
            <a:r>
              <a:rPr lang="en-US" sz="2000" b="1" i="0" u="none" strike="noStrike" cap="none" dirty="0">
                <a:solidFill>
                  <a:srgbClr val="0070C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Foreign key:</a:t>
            </a:r>
            <a:r>
              <a:rPr lang="en-US" sz="2000" b="0" i="0" u="none" strike="noStrike" cap="none" dirty="0">
                <a:solidFill>
                  <a:srgbClr val="40404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 A field or set of fields that refers to the primary key of another table, allowing for the creation of relationships between tables.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4064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60"/>
              <a:buFont typeface="Wingdings" panose="05000000000000000000" pitchFamily="2" charset="2"/>
              <a:buChar char="Ø"/>
            </a:pPr>
            <a:r>
              <a:rPr lang="en-US" sz="2000" b="1" i="0" u="none" strike="noStrike" cap="none" dirty="0">
                <a:solidFill>
                  <a:srgbClr val="0070C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Normalization:</a:t>
            </a:r>
            <a:r>
              <a:rPr lang="en-US" sz="2000" b="0" i="0" u="none" strike="noStrike" cap="none" dirty="0">
                <a:solidFill>
                  <a:srgbClr val="40404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 The process of organizing data in a  database in a way that minimizes redundancy and dependency and maximizes data integrity.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4064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60"/>
              <a:buFont typeface="Wingdings" panose="05000000000000000000" pitchFamily="2" charset="2"/>
              <a:buChar char="Ø"/>
            </a:pPr>
            <a:r>
              <a:rPr lang="en-US" sz="2000" b="1" i="0" u="none" strike="noStrike" cap="none" dirty="0">
                <a:solidFill>
                  <a:srgbClr val="0070C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SQL:</a:t>
            </a:r>
            <a:r>
              <a:rPr lang="en-US" sz="2000" b="0" i="0" u="none" strike="noStrike" cap="none" dirty="0">
                <a:solidFill>
                  <a:srgbClr val="40404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 Structured Query Language, a standard language for interacting with  databases.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4064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960"/>
              <a:buFont typeface="Wingdings" panose="05000000000000000000" pitchFamily="2" charset="2"/>
              <a:buChar char="Ø"/>
            </a:pPr>
            <a:r>
              <a:rPr lang="en-US" sz="2000" b="1" i="0" u="none" strike="noStrike" cap="none" dirty="0">
                <a:solidFill>
                  <a:srgbClr val="0070C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NoSQL:</a:t>
            </a:r>
            <a:r>
              <a:rPr lang="en-US" sz="2000" b="0" i="0" u="none" strike="noStrike" cap="none" dirty="0">
                <a:solidFill>
                  <a:srgbClr val="404040"/>
                </a:solidFill>
                <a:latin typeface="Times New Roman" panose="02020603050405020304" pitchFamily="18" charset="0"/>
                <a:ea typeface="Trebuchet MS"/>
                <a:cs typeface="Times New Roman" panose="02020603050405020304" pitchFamily="18" charset="0"/>
                <a:sym typeface="Trebuchet MS"/>
              </a:rPr>
              <a:t> A class of databases that do not use the traditional  relational model and are designed to handle large amounts of data more efficiently.</a:t>
            </a:r>
            <a:endParaRPr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marR="0" lvl="0" indent="-281940" algn="l" rtl="0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960"/>
              <a:buFont typeface="Noto Sans Symbols"/>
              <a:buNone/>
            </a:pPr>
            <a:endParaRPr sz="1200" b="0" i="0" u="none" dirty="0">
              <a:solidFill>
                <a:srgbClr val="404040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92" name="Google Shape;292;g36c79764bd5_0_39"/>
          <p:cNvSpPr txBox="1"/>
          <p:nvPr/>
        </p:nvSpPr>
        <p:spPr>
          <a:xfrm>
            <a:off x="8589962" y="6042025"/>
            <a:ext cx="6843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Trebuchet MS"/>
              <a:buNone/>
            </a:pPr>
            <a:fld id="{00000000-1234-1234-1234-123412341234}" type="slidenum">
              <a:rPr lang="en-US" sz="900" b="0" i="0" u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20</a:t>
            </a:fld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8" name="Google Shape;298;p11" descr="The Database Terminology Quiz: Test - Quiz"/>
          <p:cNvPicPr preferRelativeResize="0">
            <a:picLocks noGrp="1"/>
          </p:cNvPicPr>
          <p:nvPr>
            <p:ph type="body" idx="1"/>
          </p:nvPr>
        </p:nvPicPr>
        <p:blipFill rotWithShape="1">
          <a:blip r:embed="rId3">
            <a:alphaModFix/>
          </a:blip>
          <a:srcRect l="5930" r="6946"/>
          <a:stretch>
            <a:fillRect/>
          </a:stretch>
        </p:blipFill>
        <p:spPr>
          <a:xfrm>
            <a:off x="1280160" y="859472"/>
            <a:ext cx="10081260" cy="51390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Google Shape;198;g36b7f6ce2e1_0_0"/>
          <p:cNvSpPr txBox="1">
            <a:spLocks noGrp="1"/>
          </p:cNvSpPr>
          <p:nvPr>
            <p:ph type="title"/>
          </p:nvPr>
        </p:nvSpPr>
        <p:spPr>
          <a:xfrm>
            <a:off x="677862" y="609600"/>
            <a:ext cx="8596200" cy="13209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Evaluation Plan</a:t>
            </a:r>
            <a:endParaRPr/>
          </a:p>
        </p:txBody>
      </p:sp>
      <p:sp>
        <p:nvSpPr>
          <p:cNvPr id="200" name="Google Shape;200;g36b7f6ce2e1_0_0"/>
          <p:cNvSpPr txBox="1">
            <a:spLocks noGrp="1"/>
          </p:cNvSpPr>
          <p:nvPr>
            <p:ph type="sldNum" idx="12"/>
          </p:nvPr>
        </p:nvSpPr>
        <p:spPr>
          <a:xfrm>
            <a:off x="8589962" y="6042025"/>
            <a:ext cx="6843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Trebuchet MS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DFA40FE-99C0-2BED-5A25-DEED9F38DA00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1082" r="1522" b="2175"/>
          <a:stretch>
            <a:fillRect/>
          </a:stretch>
        </p:blipFill>
        <p:spPr>
          <a:xfrm>
            <a:off x="4617720" y="129298"/>
            <a:ext cx="6583681" cy="5200196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8B17D29-F255-683D-3AF2-948DFF3913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2020" y="5329494"/>
            <a:ext cx="6389370" cy="1425063"/>
          </a:xfrm>
          <a:prstGeom prst="rect">
            <a:avLst/>
          </a:prstGeom>
          <a:ln>
            <a:solidFill>
              <a:schemeClr val="bg1"/>
            </a:solidFill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p3"/>
          <p:cNvSpPr txBox="1"/>
          <p:nvPr/>
        </p:nvSpPr>
        <p:spPr>
          <a:xfrm>
            <a:off x="1895475" y="2157412"/>
            <a:ext cx="7766050" cy="10969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0" i="0" u="none">
              <a:solidFill>
                <a:schemeClr val="dk1"/>
              </a:solidFill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208" name="Google Shape;208;p3"/>
          <p:cNvSpPr txBox="1">
            <a:spLocks noGrp="1"/>
          </p:cNvSpPr>
          <p:nvPr>
            <p:ph type="ctrTitle"/>
          </p:nvPr>
        </p:nvSpPr>
        <p:spPr>
          <a:xfrm>
            <a:off x="61912" y="460375"/>
            <a:ext cx="8743950" cy="2171700"/>
          </a:xfrm>
          <a:prstGeom prst="rect">
            <a:avLst/>
          </a:prstGeom>
          <a:solidFill>
            <a:schemeClr val="lt1"/>
          </a:solidFill>
          <a:ln w="19050" cap="rnd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1600"/>
              <a:buFont typeface="Times New Roman"/>
              <a:buNone/>
            </a:pPr>
            <a:r>
              <a:rPr lang="en-US" sz="1600" b="0" i="0" u="none" dirty="0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Unit-I</a:t>
            </a:r>
            <a:br>
              <a:rPr lang="en-US" sz="16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en-US" sz="16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Introduction to DBMS: - DBMS basic concepts, advantages of a DBMS over file-processing systems, data abstraction, database languages, data models and data independence, components of a DBMS and overall structure of a DBMS, multi-user DBMS architecture, data modelling: basic concepts, entity, attributes, relationships, constraints, keys, E-R diagrams: components of E-R model, conventions, converting E-R diagram into tables, relational model: basic concepts, attributes and domains, </a:t>
            </a:r>
            <a:r>
              <a:rPr lang="en-US" sz="1600" b="0" i="0" u="none" dirty="0" err="1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Codds</a:t>
            </a:r>
            <a:r>
              <a:rPr lang="en-US" sz="1600" b="0" i="0" u="none" dirty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rules, relational integrity: nulls, entity, referential integrities, enterprise constraints, views, schema diagram.</a:t>
            </a:r>
            <a:endParaRPr dirty="0"/>
          </a:p>
        </p:txBody>
      </p:sp>
      <p:sp>
        <p:nvSpPr>
          <p:cNvPr id="209" name="Google Shape;209;p3"/>
          <p:cNvSpPr txBox="1"/>
          <p:nvPr/>
        </p:nvSpPr>
        <p:spPr>
          <a:xfrm>
            <a:off x="1684337" y="2765425"/>
            <a:ext cx="8823325" cy="1568450"/>
          </a:xfrm>
          <a:prstGeom prst="rect">
            <a:avLst/>
          </a:prstGeom>
          <a:solidFill>
            <a:schemeClr val="lt1"/>
          </a:solidFill>
          <a:ln w="19050" cap="rnd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1600"/>
              <a:buFont typeface="Times New Roman"/>
              <a:buNone/>
            </a:pPr>
            <a:r>
              <a:rPr lang="en-US" sz="1600" b="0" i="0" u="none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Unit-II 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Times New Roman"/>
              <a:buNone/>
            </a:pPr>
            <a:r>
              <a:rPr lang="en-US" sz="16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Relational Query Languages: - Introduction to Relational algebra, basic relational algebra operation, query formation, advance operations of difference and joins. Conversion of relational algebra queries to SQL queries. Introduction to SQL: characteristics and advantages, SQL data types, SQL languages: DDL, DML, DQL, DCL, SQL DDL queries</a:t>
            </a:r>
            <a:r>
              <a:rPr lang="en-US" sz="18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/>
          </a:p>
        </p:txBody>
      </p:sp>
      <p:sp>
        <p:nvSpPr>
          <p:cNvPr id="210" name="Google Shape;210;p3"/>
          <p:cNvSpPr txBox="1"/>
          <p:nvPr/>
        </p:nvSpPr>
        <p:spPr>
          <a:xfrm>
            <a:off x="2571750" y="4467225"/>
            <a:ext cx="8824912" cy="2178050"/>
          </a:xfrm>
          <a:prstGeom prst="rect">
            <a:avLst/>
          </a:prstGeom>
          <a:solidFill>
            <a:schemeClr val="lt1"/>
          </a:solidFill>
          <a:ln w="19050" cap="rnd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1800"/>
              <a:buFont typeface="Times New Roman"/>
              <a:buNone/>
            </a:pPr>
            <a:r>
              <a:rPr lang="en-US" sz="1800" b="0" i="0" u="none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Unit-III</a:t>
            </a:r>
            <a:endParaRPr/>
          </a:p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7030A0"/>
              </a:buClr>
              <a:buSzPts val="1800"/>
              <a:buFont typeface="Times New Roman"/>
              <a:buNone/>
            </a:pPr>
            <a:r>
              <a:rPr lang="en-US" sz="1800" b="0" i="0" u="none">
                <a:solidFill>
                  <a:srgbClr val="7030A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1600" b="0" i="0" u="none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Database Analysis and Design Techniques: - Information Systems Lifecycle, Application Lifecycle, Planning, System Definition, Requirement Analysis, Design, DBMS Selection and Application Design: Transaction and User-Interface Design, Prototyping, Implementation, Data Conversion and Loading, Testing, Data and Database Administration, Relational Database Design: Purpose of Normalization, Data Redundancy and Update Anomalies, Functional Dependencies, The Process of Normalization: INF, 2NF, 3NF, BCNF, 4NF.Nosql fundamental, Mongodb architecture and commands .</a:t>
            </a:r>
            <a:endParaRPr/>
          </a:p>
        </p:txBody>
      </p:sp>
      <p:sp>
        <p:nvSpPr>
          <p:cNvPr id="211" name="Google Shape;211;p3"/>
          <p:cNvSpPr txBox="1"/>
          <p:nvPr/>
        </p:nvSpPr>
        <p:spPr>
          <a:xfrm>
            <a:off x="3657600" y="42862"/>
            <a:ext cx="2552700" cy="40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2000"/>
              <a:buFont typeface="Times New Roman"/>
              <a:buNone/>
            </a:pPr>
            <a:r>
              <a:rPr lang="en-US" sz="2000" b="1" i="0" u="none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Course Outline</a:t>
            </a:r>
            <a:endParaRPr/>
          </a:p>
        </p:txBody>
      </p:sp>
      <p:sp>
        <p:nvSpPr>
          <p:cNvPr id="212" name="Google Shape;212;p3"/>
          <p:cNvSpPr txBox="1"/>
          <p:nvPr/>
        </p:nvSpPr>
        <p:spPr>
          <a:xfrm>
            <a:off x="8589962" y="6042025"/>
            <a:ext cx="684212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Trebuchet MS"/>
              <a:buNone/>
            </a:pPr>
            <a:fld id="{00000000-1234-1234-1234-123412341234}" type="slidenum">
              <a:rPr lang="en-US" sz="900" b="0" i="0" u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4</a:t>
            </a:fld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6c79764bd5_0_15"/>
          <p:cNvSpPr txBox="1"/>
          <p:nvPr/>
        </p:nvSpPr>
        <p:spPr>
          <a:xfrm>
            <a:off x="8589962" y="6042025"/>
            <a:ext cx="6843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Trebuchet MS"/>
              <a:buNone/>
            </a:pPr>
            <a:fld id="{00000000-1234-1234-1234-123412341234}" type="slidenum">
              <a:rPr lang="en-US" sz="900" b="0" i="0" u="none">
                <a:solidFill>
                  <a:schemeClr val="accent1"/>
                </a:solidFill>
                <a:latin typeface="Trebuchet MS"/>
                <a:ea typeface="Trebuchet MS"/>
                <a:cs typeface="Trebuchet MS"/>
                <a:sym typeface="Trebuchet MS"/>
              </a:rPr>
              <a:t>5</a:t>
            </a:fld>
            <a:endParaRPr/>
          </a:p>
        </p:txBody>
      </p:sp>
      <p:sp>
        <p:nvSpPr>
          <p:cNvPr id="218" name="Google Shape;218;g36c79764bd5_0_15"/>
          <p:cNvSpPr txBox="1"/>
          <p:nvPr/>
        </p:nvSpPr>
        <p:spPr>
          <a:xfrm>
            <a:off x="3764700" y="294320"/>
            <a:ext cx="4662600" cy="53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70C0"/>
              </a:buClr>
              <a:buSzPts val="1800"/>
              <a:buFont typeface="Trebuchet MS"/>
              <a:buNone/>
            </a:pPr>
            <a:r>
              <a:rPr lang="en-US" sz="2900" dirty="0">
                <a:solidFill>
                  <a:srgbClr val="0070C0"/>
                </a:solidFill>
                <a:latin typeface="Trebuchet MS"/>
                <a:ea typeface="Trebuchet MS"/>
                <a:cs typeface="Trebuchet MS"/>
                <a:sym typeface="Trebuchet MS"/>
              </a:rPr>
              <a:t>Recommended Books</a:t>
            </a:r>
            <a:endParaRPr sz="2500" dirty="0"/>
          </a:p>
        </p:txBody>
      </p:sp>
      <p:pic>
        <p:nvPicPr>
          <p:cNvPr id="219" name="Google Shape;219;g36c79764bd5_0_15"/>
          <p:cNvPicPr preferRelativeResize="0"/>
          <p:nvPr/>
        </p:nvPicPr>
        <p:blipFill>
          <a:blip r:embed="rId3">
            <a:alphaModFix/>
          </a:blip>
          <a:srcRect l="817" t="1231" r="1123"/>
          <a:stretch>
            <a:fillRect/>
          </a:stretch>
        </p:blipFill>
        <p:spPr>
          <a:xfrm>
            <a:off x="975360" y="1015670"/>
            <a:ext cx="10525760" cy="52089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g36c79764bd5_0_22"/>
          <p:cNvSpPr txBox="1">
            <a:spLocks noGrp="1"/>
          </p:cNvSpPr>
          <p:nvPr>
            <p:ph type="sldNum" idx="12"/>
          </p:nvPr>
        </p:nvSpPr>
        <p:spPr>
          <a:xfrm>
            <a:off x="8589962" y="6042025"/>
            <a:ext cx="6843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900"/>
              <a:buFont typeface="Trebuchet MS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pic>
        <p:nvPicPr>
          <p:cNvPr id="226" name="Google Shape;226;g36c79764bd5_0_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1925" y="76200"/>
            <a:ext cx="5156926" cy="6705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g36c79764bd5_0_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65150" y="0"/>
            <a:ext cx="5041800" cy="6705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608656-4803-2697-B0B9-4BB0237BFE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15BCF4F9-69F1-BA3E-8D6B-3F42C567849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676400" y="681038"/>
            <a:ext cx="10515600" cy="1325562"/>
          </a:xfrm>
        </p:spPr>
        <p:txBody>
          <a:bodyPr/>
          <a:lstStyle/>
          <a:p>
            <a:r>
              <a:rPr lang="en-US" altLang="en-US" dirty="0"/>
              <a:t>			</a:t>
            </a:r>
          </a:p>
        </p:txBody>
      </p:sp>
      <p:sp>
        <p:nvSpPr>
          <p:cNvPr id="21507" name="Content Placeholder 2">
            <a:extLst>
              <a:ext uri="{FF2B5EF4-FFF2-40B4-BE49-F238E27FC236}">
                <a16:creationId xmlns:a16="http://schemas.microsoft.com/office/drawing/2014/main" id="{4D9253A7-FE09-E02C-73C2-8025B02014F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105988" y="1260158"/>
            <a:ext cx="10181771" cy="5008562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2000" dirty="0">
                <a:latin typeface="Times" panose="02020603050405020304" pitchFamily="18" charset="0"/>
                <a:cs typeface="Times" panose="02020603050405020304" pitchFamily="18" charset="0"/>
              </a:rPr>
              <a:t>Data refers to </a:t>
            </a:r>
            <a:r>
              <a:rPr lang="en-US" altLang="en-US" sz="2000" b="1" dirty="0">
                <a:latin typeface="Times" panose="02020603050405020304" pitchFamily="18" charset="0"/>
                <a:cs typeface="Times" panose="02020603050405020304" pitchFamily="18" charset="0"/>
              </a:rPr>
              <a:t>raw, unprocessed facts and figures </a:t>
            </a:r>
            <a:r>
              <a:rPr lang="en-US" altLang="en-US" sz="2000" dirty="0">
                <a:latin typeface="Times" panose="02020603050405020304" pitchFamily="18" charset="0"/>
                <a:cs typeface="Times" panose="02020603050405020304" pitchFamily="18" charset="0"/>
              </a:rPr>
              <a:t>that lack context. This information, in its raw form, can be difficult to understand or apply without extra processing. 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2000" dirty="0">
                <a:latin typeface="Times" panose="02020603050405020304" pitchFamily="18" charset="0"/>
                <a:cs typeface="Times" panose="02020603050405020304" pitchFamily="18" charset="0"/>
              </a:rPr>
              <a:t>It can be in the form of numbers, text, images, audio, video or any other type of input. 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IN" sz="2000" dirty="0">
                <a:latin typeface="Times" panose="02020603050405020304" pitchFamily="18" charset="0"/>
                <a:cs typeface="Times" panose="02020603050405020304" pitchFamily="18" charset="0"/>
              </a:rPr>
              <a:t>By itself, data has </a:t>
            </a:r>
            <a:r>
              <a:rPr lang="en-IN" sz="2000" b="1" dirty="0">
                <a:latin typeface="Times" panose="02020603050405020304" pitchFamily="18" charset="0"/>
                <a:cs typeface="Times" panose="02020603050405020304" pitchFamily="18" charset="0"/>
              </a:rPr>
              <a:t>no meaning o</a:t>
            </a:r>
            <a:r>
              <a:rPr lang="en-IN" sz="2000" dirty="0">
                <a:latin typeface="Times" panose="02020603050405020304" pitchFamily="18" charset="0"/>
                <a:cs typeface="Times" panose="02020603050405020304" pitchFamily="18" charset="0"/>
              </a:rPr>
              <a:t>r context</a:t>
            </a:r>
            <a:r>
              <a:rPr lang="en-US" altLang="en-US" sz="2000" dirty="0">
                <a:latin typeface="Times" panose="02020603050405020304" pitchFamily="18" charset="0"/>
                <a:cs typeface="Times" panose="02020603050405020304" pitchFamily="18" charset="0"/>
              </a:rPr>
              <a:t>. 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IN" sz="2000" b="1" dirty="0">
                <a:latin typeface="Times" panose="02020603050405020304" pitchFamily="18" charset="0"/>
                <a:cs typeface="Times" panose="02020603050405020304" pitchFamily="18" charset="0"/>
              </a:rPr>
              <a:t>Just a Number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IN" sz="2000" dirty="0">
                <a:latin typeface="Times" panose="02020603050405020304" pitchFamily="18" charset="0"/>
                <a:cs typeface="Times" panose="02020603050405020304" pitchFamily="18" charset="0"/>
              </a:rPr>
              <a:t>98 — Marks? Temperature? Battery? Cricket Score? Oxygen Level? Nobody knows.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IN" sz="2000" b="1" dirty="0">
                <a:latin typeface="Times" panose="02020603050405020304" pitchFamily="18" charset="0"/>
                <a:cs typeface="Times" panose="02020603050405020304" pitchFamily="18" charset="0"/>
              </a:rPr>
              <a:t>Now Add Context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IN" sz="2000" dirty="0">
                <a:latin typeface="Times" panose="02020603050405020304" pitchFamily="18" charset="0"/>
                <a:cs typeface="Times" panose="02020603050405020304" pitchFamily="18" charset="0"/>
              </a:rPr>
              <a:t>“Alok scored 98 marks in DBMS." Now everyone understands. That is Information.</a:t>
            </a:r>
          </a:p>
        </p:txBody>
      </p:sp>
      <p:sp>
        <p:nvSpPr>
          <p:cNvPr id="2" name="Rounded Rectangle 17">
            <a:extLst>
              <a:ext uri="{FF2B5EF4-FFF2-40B4-BE49-F238E27FC236}">
                <a16:creationId xmlns:a16="http://schemas.microsoft.com/office/drawing/2014/main" id="{6B4A0C5B-FAF2-8FC2-31EE-C8331276393A}"/>
              </a:ext>
            </a:extLst>
          </p:cNvPr>
          <p:cNvSpPr/>
          <p:nvPr/>
        </p:nvSpPr>
        <p:spPr>
          <a:xfrm>
            <a:off x="3019864" y="345599"/>
            <a:ext cx="6639951" cy="579120"/>
          </a:xfrm>
          <a:prstGeom prst="roundRect">
            <a:avLst/>
          </a:prstGeom>
          <a:solidFill>
            <a:srgbClr val="BA2532"/>
          </a:solidFill>
          <a:ln>
            <a:noFill/>
          </a:ln>
          <a:effectLst>
            <a:outerShdw blurRad="50800" dist="38100" dir="2700000" algn="tl" rotWithShape="0">
              <a:srgbClr val="BA253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3200" dirty="0"/>
              <a:t>What is Data?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9607841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1F9DE1CE-B397-1572-AEF4-8A6F857E688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676400" y="681038"/>
            <a:ext cx="10515600" cy="1325562"/>
          </a:xfrm>
        </p:spPr>
        <p:txBody>
          <a:bodyPr/>
          <a:lstStyle/>
          <a:p>
            <a:r>
              <a:rPr lang="en-US" altLang="en-US" dirty="0"/>
              <a:t>			</a:t>
            </a:r>
          </a:p>
        </p:txBody>
      </p:sp>
      <p:sp>
        <p:nvSpPr>
          <p:cNvPr id="21507" name="Content Placeholder 2">
            <a:extLst>
              <a:ext uri="{FF2B5EF4-FFF2-40B4-BE49-F238E27FC236}">
                <a16:creationId xmlns:a16="http://schemas.microsoft.com/office/drawing/2014/main" id="{691AC6B5-DD6E-5C46-F2C5-3DA3AEF4102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058090" y="1056639"/>
            <a:ext cx="10278503" cy="5193071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2000" dirty="0">
                <a:latin typeface="Times" panose="02020603050405020304" pitchFamily="18" charset="0"/>
                <a:cs typeface="Times" panose="02020603050405020304" pitchFamily="18" charset="0"/>
              </a:rPr>
              <a:t>When raw data is processed, </a:t>
            </a:r>
            <a:r>
              <a:rPr lang="en-US" altLang="en-US" sz="2000" dirty="0" err="1">
                <a:latin typeface="Times" panose="02020603050405020304" pitchFamily="18" charset="0"/>
                <a:cs typeface="Times" panose="02020603050405020304" pitchFamily="18" charset="0"/>
              </a:rPr>
              <a:t>organised</a:t>
            </a:r>
            <a:r>
              <a:rPr lang="en-US" altLang="en-US" sz="2000" dirty="0">
                <a:latin typeface="Times" panose="02020603050405020304" pitchFamily="18" charset="0"/>
                <a:cs typeface="Times" panose="02020603050405020304" pitchFamily="18" charset="0"/>
              </a:rPr>
              <a:t> &amp; given context, it becomes Information. 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2000" dirty="0">
                <a:latin typeface="Times" panose="02020603050405020304" pitchFamily="18" charset="0"/>
                <a:cs typeface="Times" panose="02020603050405020304" pitchFamily="18" charset="0"/>
              </a:rPr>
              <a:t>Data + Meaning or Context = Information.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en-US" sz="2000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algn="just">
              <a:buFont typeface="Wingdings" panose="05000000000000000000" pitchFamily="2" charset="2"/>
              <a:buChar char="Ø"/>
            </a:pPr>
            <a:endParaRPr lang="en-US" altLang="en-US" sz="2000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" name="Rounded Rectangle 17">
            <a:extLst>
              <a:ext uri="{FF2B5EF4-FFF2-40B4-BE49-F238E27FC236}">
                <a16:creationId xmlns:a16="http://schemas.microsoft.com/office/drawing/2014/main" id="{68ACF952-83D7-94A2-4138-8D6FA5133B9C}"/>
              </a:ext>
            </a:extLst>
          </p:cNvPr>
          <p:cNvSpPr/>
          <p:nvPr/>
        </p:nvSpPr>
        <p:spPr>
          <a:xfrm>
            <a:off x="3101472" y="202717"/>
            <a:ext cx="6639951" cy="596365"/>
          </a:xfrm>
          <a:prstGeom prst="roundRect">
            <a:avLst/>
          </a:prstGeom>
          <a:solidFill>
            <a:srgbClr val="BA2532"/>
          </a:solidFill>
          <a:ln>
            <a:noFill/>
          </a:ln>
          <a:effectLst>
            <a:outerShdw blurRad="50800" dist="38100" dir="2700000" algn="tl" rotWithShape="0">
              <a:srgbClr val="BA253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3200" dirty="0"/>
              <a:t>What is Information?</a:t>
            </a:r>
            <a:endParaRPr lang="en-US" sz="32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377CBA7-D695-BDE5-CB2B-A679D27451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05416"/>
              </p:ext>
            </p:extLst>
          </p:nvPr>
        </p:nvGraphicFramePr>
        <p:xfrm>
          <a:off x="1058090" y="3944113"/>
          <a:ext cx="10075820" cy="22260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08491">
                  <a:extLst>
                    <a:ext uri="{9D8B030D-6E8A-4147-A177-3AD203B41FA5}">
                      <a16:colId xmlns:a16="http://schemas.microsoft.com/office/drawing/2014/main" val="762916144"/>
                    </a:ext>
                  </a:extLst>
                </a:gridCol>
                <a:gridCol w="7567329">
                  <a:extLst>
                    <a:ext uri="{9D8B030D-6E8A-4147-A177-3AD203B41FA5}">
                      <a16:colId xmlns:a16="http://schemas.microsoft.com/office/drawing/2014/main" val="132652956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IN" b="1" dirty="0"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Raw Data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IN" b="1" dirty="0"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Information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7386851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IN" dirty="0"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75, 82, 60, 91, 45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IN" dirty="0"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"Class average is 70.6; highest mark is 91 by Roll No. 4"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1329698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IN"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36.7, 98, 120/80, B+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IN" dirty="0"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"Patient's temperature is normal, pulse is 98, BP is slightly high, blood group is B+"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990093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IN" dirty="0"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34, 67, NE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buNone/>
                      </a:pPr>
                      <a:r>
                        <a:rPr lang="en-IN" dirty="0"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"Today in Pune: Temp 34°C, Humidity 67%, Wind: North-East"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19216702"/>
                  </a:ext>
                </a:extLst>
              </a:tr>
            </a:tbl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05AC2585-7C23-D885-DBA3-96013783EC1F}"/>
              </a:ext>
            </a:extLst>
          </p:cNvPr>
          <p:cNvSpPr/>
          <p:nvPr/>
        </p:nvSpPr>
        <p:spPr>
          <a:xfrm>
            <a:off x="5168901" y="2643187"/>
            <a:ext cx="2208213" cy="7858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Processing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51265DE-A040-65D4-545E-8E57196DE648}"/>
              </a:ext>
            </a:extLst>
          </p:cNvPr>
          <p:cNvCxnSpPr>
            <a:endCxn id="12" idx="1"/>
          </p:cNvCxnSpPr>
          <p:nvPr/>
        </p:nvCxnSpPr>
        <p:spPr>
          <a:xfrm>
            <a:off x="4254500" y="3022599"/>
            <a:ext cx="914400" cy="127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37EBA9F-B882-F472-0865-FA26E0C9C0C0}"/>
              </a:ext>
            </a:extLst>
          </p:cNvPr>
          <p:cNvCxnSpPr/>
          <p:nvPr/>
        </p:nvCxnSpPr>
        <p:spPr>
          <a:xfrm flipV="1">
            <a:off x="7351713" y="3022599"/>
            <a:ext cx="1052512" cy="47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FB8C811E-FB06-0E9B-A8DA-A6FB56780BC5}"/>
              </a:ext>
            </a:extLst>
          </p:cNvPr>
          <p:cNvSpPr/>
          <p:nvPr/>
        </p:nvSpPr>
        <p:spPr>
          <a:xfrm>
            <a:off x="1727200" y="2763837"/>
            <a:ext cx="2501900" cy="5953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Data </a:t>
            </a:r>
          </a:p>
          <a:p>
            <a:pPr algn="ctr">
              <a:defRPr/>
            </a:pPr>
            <a:r>
              <a:rPr lang="en-US" dirty="0">
                <a:solidFill>
                  <a:schemeClr val="tx1"/>
                </a:solidFill>
              </a:rPr>
              <a:t>(Raw facts and figures)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738569D-1EC0-AE94-3F7F-5E17E42DDD3A}"/>
              </a:ext>
            </a:extLst>
          </p:cNvPr>
          <p:cNvSpPr/>
          <p:nvPr/>
        </p:nvSpPr>
        <p:spPr>
          <a:xfrm>
            <a:off x="8401049" y="2709862"/>
            <a:ext cx="1557923" cy="595313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b="1" dirty="0">
                <a:solidFill>
                  <a:schemeClr val="tx1"/>
                </a:solidFill>
              </a:rPr>
              <a:t>Information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E09A49-C177-663C-2590-7FC343BB55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>
            <a:extLst>
              <a:ext uri="{FF2B5EF4-FFF2-40B4-BE49-F238E27FC236}">
                <a16:creationId xmlns:a16="http://schemas.microsoft.com/office/drawing/2014/main" id="{5AE89D40-DC9D-C509-436A-94D784C5831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676400" y="681038"/>
            <a:ext cx="10515600" cy="1325562"/>
          </a:xfrm>
        </p:spPr>
        <p:txBody>
          <a:bodyPr/>
          <a:lstStyle/>
          <a:p>
            <a:r>
              <a:rPr lang="en-US" altLang="en-US" dirty="0"/>
              <a:t>			</a:t>
            </a:r>
          </a:p>
        </p:txBody>
      </p:sp>
      <p:sp>
        <p:nvSpPr>
          <p:cNvPr id="21507" name="Content Placeholder 2">
            <a:extLst>
              <a:ext uri="{FF2B5EF4-FFF2-40B4-BE49-F238E27FC236}">
                <a16:creationId xmlns:a16="http://schemas.microsoft.com/office/drawing/2014/main" id="{B63E400A-2161-B666-73A1-B32D2B70DDA3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973956" y="983891"/>
            <a:ext cx="10659244" cy="5193071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800" dirty="0">
                <a:latin typeface="Times" panose="02020603050405020304" pitchFamily="18" charset="0"/>
                <a:cs typeface="Times" panose="02020603050405020304" pitchFamily="18" charset="0"/>
              </a:rPr>
              <a:t>Knowledge means understanding something well based on experience, learning, or information.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475569"/>
                </a:solidFill>
                <a:latin typeface="Times" panose="02020603050405020304" pitchFamily="18" charset="0"/>
                <a:ea typeface="Calibri" pitchFamily="34" charset="-122"/>
                <a:cs typeface="Times" panose="02020603050405020304" pitchFamily="18" charset="0"/>
              </a:rPr>
              <a:t>When information is combined with </a:t>
            </a:r>
            <a:r>
              <a:rPr lang="en-US" sz="1800" b="1" dirty="0">
                <a:solidFill>
                  <a:srgbClr val="1E293B"/>
                </a:solidFill>
                <a:latin typeface="Times" panose="02020603050405020304" pitchFamily="18" charset="0"/>
                <a:ea typeface="Calibri" pitchFamily="34" charset="-122"/>
                <a:cs typeface="Times" panose="02020603050405020304" pitchFamily="18" charset="0"/>
              </a:rPr>
              <a:t>experience, understanding &amp; judgment,</a:t>
            </a:r>
            <a:r>
              <a:rPr lang="en-US" sz="1800" dirty="0">
                <a:solidFill>
                  <a:srgbClr val="475569"/>
                </a:solidFill>
                <a:latin typeface="Times" panose="02020603050405020304" pitchFamily="18" charset="0"/>
                <a:ea typeface="Calibri" pitchFamily="34" charset="-122"/>
                <a:cs typeface="Times" panose="02020603050405020304" pitchFamily="18" charset="0"/>
              </a:rPr>
              <a:t> it becomes Knowledge.</a:t>
            </a:r>
            <a:endParaRPr lang="en-US" altLang="en-US" sz="1800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altLang="en-US" sz="1800" dirty="0">
                <a:latin typeface="Times" panose="02020603050405020304" pitchFamily="18" charset="0"/>
                <a:cs typeface="Times" panose="02020603050405020304" pitchFamily="18" charset="0"/>
              </a:rPr>
              <a:t>In simple terms, Knowledge is when you understand what the information means and how to use it.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IN" sz="1800" dirty="0">
                <a:latin typeface="Times" panose="02020603050405020304" pitchFamily="18" charset="0"/>
                <a:cs typeface="Times" panose="02020603050405020304" pitchFamily="18" charset="0"/>
              </a:rPr>
              <a:t>A doctor doesn't just read the report, but they also use their experience with thousands of patients to decide your treatment. That combination of information + experience = Knowledge.</a:t>
            </a:r>
            <a:endParaRPr lang="en-US" altLang="en-US" sz="1800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Ø"/>
            </a:pPr>
            <a:endParaRPr lang="en-US" altLang="en-US" sz="1800" dirty="0">
              <a:latin typeface="Times" panose="02020603050405020304" pitchFamily="18" charset="0"/>
              <a:cs typeface="Times" panose="02020603050405020304" pitchFamily="18" charset="0"/>
            </a:endParaRPr>
          </a:p>
          <a:p>
            <a:pPr algn="just">
              <a:lnSpc>
                <a:spcPct val="100000"/>
              </a:lnSpc>
              <a:buFont typeface="Wingdings" panose="05000000000000000000" pitchFamily="2" charset="2"/>
              <a:buChar char="Ø"/>
            </a:pPr>
            <a:endParaRPr lang="en-US" altLang="en-US" sz="2000" dirty="0">
              <a:latin typeface="Times" panose="02020603050405020304" pitchFamily="18" charset="0"/>
              <a:cs typeface="Times" panose="02020603050405020304" pitchFamily="18" charset="0"/>
            </a:endParaRPr>
          </a:p>
        </p:txBody>
      </p:sp>
      <p:sp>
        <p:nvSpPr>
          <p:cNvPr id="2" name="Rounded Rectangle 17">
            <a:extLst>
              <a:ext uri="{FF2B5EF4-FFF2-40B4-BE49-F238E27FC236}">
                <a16:creationId xmlns:a16="http://schemas.microsoft.com/office/drawing/2014/main" id="{0E31A424-1BCE-0659-474D-C956F0885AAB}"/>
              </a:ext>
            </a:extLst>
          </p:cNvPr>
          <p:cNvSpPr/>
          <p:nvPr/>
        </p:nvSpPr>
        <p:spPr>
          <a:xfrm>
            <a:off x="3253872" y="198347"/>
            <a:ext cx="6639951" cy="596365"/>
          </a:xfrm>
          <a:prstGeom prst="roundRect">
            <a:avLst/>
          </a:prstGeom>
          <a:solidFill>
            <a:srgbClr val="BA2532"/>
          </a:solidFill>
          <a:ln>
            <a:noFill/>
          </a:ln>
          <a:effectLst>
            <a:outerShdw blurRad="50800" dist="38100" dir="2700000" algn="tl" rotWithShape="0">
              <a:srgbClr val="BA2532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3200" dirty="0"/>
              <a:t>What is Knowledge?</a:t>
            </a:r>
            <a:endParaRPr lang="en-US" sz="32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4EE7BD9F-F9D5-BD4A-B2D3-2849CD812D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471176"/>
              </p:ext>
            </p:extLst>
          </p:nvPr>
        </p:nvGraphicFramePr>
        <p:xfrm>
          <a:off x="1320800" y="3771672"/>
          <a:ext cx="10017760" cy="276859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085874">
                  <a:extLst>
                    <a:ext uri="{9D8B030D-6E8A-4147-A177-3AD203B41FA5}">
                      <a16:colId xmlns:a16="http://schemas.microsoft.com/office/drawing/2014/main" val="3634485863"/>
                    </a:ext>
                  </a:extLst>
                </a:gridCol>
                <a:gridCol w="5931886">
                  <a:extLst>
                    <a:ext uri="{9D8B030D-6E8A-4147-A177-3AD203B41FA5}">
                      <a16:colId xmlns:a16="http://schemas.microsoft.com/office/drawing/2014/main" val="3372422600"/>
                    </a:ext>
                  </a:extLst>
                </a:gridCol>
              </a:tblGrid>
              <a:tr h="41166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IN" sz="1600" b="1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Information</a:t>
                      </a:r>
                      <a:endParaRPr lang="en-IN" sz="1600" b="1" kern="1200" dirty="0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+mn-ea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IN" sz="1600" b="1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Knowledge</a:t>
                      </a:r>
                      <a:endParaRPr lang="en-IN" sz="1600" b="1" kern="1200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+mn-ea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79281025"/>
                  </a:ext>
                </a:extLst>
              </a:tr>
              <a:tr h="78507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IN" sz="1600" b="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"Class average is 70.6; 3 students below 50"</a:t>
                      </a:r>
                      <a:endParaRPr lang="en-IN" sz="1600" b="0" kern="1200" dirty="0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+mn-ea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IN" sz="1600" b="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"These 3 students need remedial coaching; change teaching method for weak topics"</a:t>
                      </a:r>
                      <a:endParaRPr lang="en-IN" sz="1600" b="0" kern="1200" dirty="0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+mn-ea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1557089"/>
                  </a:ext>
                </a:extLst>
              </a:tr>
              <a:tr h="78507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IN" sz="1600" b="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"Patient's BP is slightly high"</a:t>
                      </a:r>
                      <a:endParaRPr lang="en-IN" sz="1600" b="0" kern="1200" dirty="0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+mn-ea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IN" sz="1600" b="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"Patient is at early hypertension risk; prescribe lifestyle changes before medication"</a:t>
                      </a:r>
                      <a:endParaRPr lang="en-IN" sz="1600" b="0" kern="1200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+mn-ea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6356939"/>
                  </a:ext>
                </a:extLst>
              </a:tr>
              <a:tr h="78507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IN" sz="1600" b="0" kern="120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"Today: 34°C, Humidity 67%, NE wind"</a:t>
                      </a:r>
                      <a:endParaRPr lang="en-IN" sz="1600" b="0" kern="1200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+mn-ea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50000"/>
                        </a:lnSpc>
                        <a:buNone/>
                      </a:pPr>
                      <a:r>
                        <a:rPr lang="en-IN" sz="1600" b="0" kern="1200" dirty="0">
                          <a:solidFill>
                            <a:schemeClr val="tx1"/>
                          </a:solidFill>
                          <a:latin typeface="Times" panose="02020603050405020304" pitchFamily="18" charset="0"/>
                          <a:cs typeface="Times" panose="02020603050405020304" pitchFamily="18" charset="0"/>
                        </a:rPr>
                        <a:t>"There may be rain in 2 days — farmers should harvest crops now"</a:t>
                      </a:r>
                      <a:endParaRPr lang="en-IN" sz="1600" b="0" kern="1200" dirty="0">
                        <a:solidFill>
                          <a:schemeClr val="tx1"/>
                        </a:solidFill>
                        <a:latin typeface="Times" panose="02020603050405020304" pitchFamily="18" charset="0"/>
                        <a:ea typeface="+mn-ea"/>
                        <a:cs typeface="Times" panose="02020603050405020304" pitchFamily="18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8304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42987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961</TotalTime>
  <Words>1581</Words>
  <Application>Microsoft Office PowerPoint</Application>
  <PresentationFormat>Widescreen</PresentationFormat>
  <Paragraphs>178</Paragraphs>
  <Slides>21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2" baseType="lpstr">
      <vt:lpstr>Aptos</vt:lpstr>
      <vt:lpstr>Aptos Display</vt:lpstr>
      <vt:lpstr>Arial</vt:lpstr>
      <vt:lpstr>Calibri</vt:lpstr>
      <vt:lpstr>Noto Sans Symbols</vt:lpstr>
      <vt:lpstr>Times</vt:lpstr>
      <vt:lpstr>Times New Roman</vt:lpstr>
      <vt:lpstr>Trebuchet MS</vt:lpstr>
      <vt:lpstr>Verdana</vt:lpstr>
      <vt:lpstr>Wingdings</vt:lpstr>
      <vt:lpstr>Office Theme</vt:lpstr>
      <vt:lpstr> Database Concepts for Data Science</vt:lpstr>
      <vt:lpstr> </vt:lpstr>
      <vt:lpstr>Evaluation Plan</vt:lpstr>
      <vt:lpstr>Unit-I Introduction to DBMS: - DBMS basic concepts, advantages of a DBMS over file-processing systems, data abstraction, database languages, data models and data independence, components of a DBMS and overall structure of a DBMS, multi-user DBMS architecture, data modelling: basic concepts, entity, attributes, relationships, constraints, keys, E-R diagrams: components of E-R model, conventions, converting E-R diagram into tables, relational model: basic concepts, attributes and domains, Codds rules, relational integrity: nulls, entity, referential integrities, enterprise constraints, views, schema diagram.</vt:lpstr>
      <vt:lpstr>PowerPoint Presentation</vt:lpstr>
      <vt:lpstr>PowerPoint Presentation</vt:lpstr>
      <vt:lpstr>   </vt:lpstr>
      <vt:lpstr>   </vt:lpstr>
      <vt:lpstr>   </vt:lpstr>
      <vt:lpstr>PowerPoint Presentation</vt:lpstr>
      <vt:lpstr>  </vt:lpstr>
      <vt:lpstr>PowerPoint Presentation</vt:lpstr>
      <vt:lpstr>PowerPoint Presentation</vt:lpstr>
      <vt:lpstr>PowerPoint Presentation</vt:lpstr>
      <vt:lpstr>PowerPoint Presentation</vt:lpstr>
      <vt:lpstr>Functions of DBMS</vt:lpstr>
      <vt:lpstr>PowerPoint Presentation</vt:lpstr>
      <vt:lpstr>PowerPoint Presentation</vt:lpstr>
      <vt:lpstr>Database Terminologies</vt:lpstr>
      <vt:lpstr>Database Terminologies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Wasim Khan</dc:creator>
  <cp:lastModifiedBy>Wasim Khan</cp:lastModifiedBy>
  <cp:revision>29</cp:revision>
  <dcterms:created xsi:type="dcterms:W3CDTF">2026-06-28T08:52:26Z</dcterms:created>
  <dcterms:modified xsi:type="dcterms:W3CDTF">2026-07-16T16:17:20Z</dcterms:modified>
</cp:coreProperties>
</file>