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slideMasters/slideMaster5.xml" ContentType="application/vnd.openxmlformats-officedocument.presentationml.slideMaster+xml"/>
  <Override PartName="/ppt/slides/slide5.xml" ContentType="application/vnd.openxmlformats-officedocument.presentationml.slide+xml"/>
  <Override PartName="/ppt/slideMasters/slideMaster6.xml" ContentType="application/vnd.openxmlformats-officedocument.presentationml.slideMaster+xml"/>
  <Override PartName="/ppt/slides/slide6.xml" ContentType="application/vnd.openxmlformats-officedocument.presentationml.slide+xml"/>
  <Override PartName="/ppt/slideMasters/slideMaster7.xml" ContentType="application/vnd.openxmlformats-officedocument.presentationml.slideMaster+xml"/>
  <Override PartName="/ppt/slides/slide7.xml" ContentType="application/vnd.openxmlformats-officedocument.presentationml.slide+xml"/>
  <Override PartName="/ppt/slideMasters/slideMaster8.xml" ContentType="application/vnd.openxmlformats-officedocument.presentationml.slideMaster+xml"/>
  <Override PartName="/ppt/slides/slide8.xml" ContentType="application/vnd.openxmlformats-officedocument.presentationml.slide+xml"/>
  <Override PartName="/ppt/slideMasters/slideMaster9.xml" ContentType="application/vnd.openxmlformats-officedocument.presentationml.slideMaster+xml"/>
  <Override PartName="/ppt/slides/slide9.xml" ContentType="application/vnd.openxmlformats-officedocument.presentationml.slide+xml"/>
  <Override PartName="/ppt/slideMasters/slideMaster10.xml" ContentType="application/vnd.openxmlformats-officedocument.presentationml.slideMaster+xml"/>
  <Override PartName="/ppt/slides/slide10.xml" ContentType="application/vnd.openxmlformats-officedocument.presentationml.slide+xml"/>
  <Override PartName="/ppt/slideMasters/slideMaster11.xml" ContentType="application/vnd.openxmlformats-officedocument.presentationml.slideMaster+xml"/>
  <Override PartName="/ppt/slides/slide11.xml" ContentType="application/vnd.openxmlformats-officedocument.presentationml.slide+xml"/>
  <Override PartName="/ppt/slideMasters/slideMaster12.xml" ContentType="application/vnd.openxmlformats-officedocument.presentationml.slideMaster+xml"/>
  <Override PartName="/ppt/slides/slide12.xml" ContentType="application/vnd.openxmlformats-officedocument.presentationml.slide+xml"/>
  <Override PartName="/ppt/slideMasters/slideMaster13.xml" ContentType="application/vnd.openxmlformats-officedocument.presentationml.slideMaster+xml"/>
  <Override PartName="/ppt/slides/slide13.xml" ContentType="application/vnd.openxmlformats-officedocument.presentationml.slide+xml"/>
  <Override PartName="/ppt/slideMasters/slideMaster14.xml" ContentType="application/vnd.openxmlformats-officedocument.presentationml.slideMaster+xml"/>
  <Override PartName="/ppt/slides/slide14.xml" ContentType="application/vnd.openxmlformats-officedocument.presentationml.slide+xml"/>
  <Override PartName="/ppt/slideMasters/slideMaster15.xml" ContentType="application/vnd.openxmlformats-officedocument.presentationml.slideMaster+xml"/>
  <Override PartName="/ppt/slides/slide15.xml" ContentType="application/vnd.openxmlformats-officedocument.presentationml.slide+xml"/>
  <Override PartName="/ppt/slideMasters/slideMaster16.xml" ContentType="application/vnd.openxmlformats-officedocument.presentationml.slideMaster+xml"/>
  <Override PartName="/ppt/slides/slide16.xml" ContentType="application/vnd.openxmlformats-officedocument.presentationml.slide+xml"/>
  <Override PartName="/ppt/slideMasters/slideMaster17.xml" ContentType="application/vnd.openxmlformats-officedocument.presentationml.slideMaster+xml"/>
  <Override PartName="/ppt/slides/slide17.xml" ContentType="application/vnd.openxmlformats-officedocument.presentationml.slide+xml"/>
  <Override PartName="/ppt/slideMasters/slideMaster18.xml" ContentType="application/vnd.openxmlformats-officedocument.presentationml.slideMaster+xml"/>
  <Override PartName="/ppt/slides/slide18.xml" ContentType="application/vnd.openxmlformats-officedocument.presentationml.slide+xml"/>
  <Override PartName="/ppt/charts/chart1.xml" ContentType="application/vnd.openxmlformats-officedocument.drawingml.chart+xml"/>
  <Override PartName="/ppt/slideMasters/slideMaster19.xml" ContentType="application/vnd.openxmlformats-officedocument.presentationml.slideMaster+xml"/>
  <Override PartName="/ppt/slides/slide19.xml" ContentType="application/vnd.openxmlformats-officedocument.presentationml.slide+xml"/>
  <Override PartName="/ppt/slideMasters/slideMaster20.xml" ContentType="application/vnd.openxmlformats-officedocument.presentationml.slideMaster+xml"/>
  <Override PartName="/ppt/slides/slide20.xml" ContentType="application/vnd.openxmlformats-officedocument.presentationml.slide+xml"/>
  <Override PartName="/ppt/slideMasters/slideMaster21.xml" ContentType="application/vnd.openxmlformats-officedocument.presentationml.slideMaster+xml"/>
  <Override PartName="/ppt/slides/slide21.xml" ContentType="application/vnd.openxmlformats-officedocument.presentationml.slide+xml"/>
  <Override PartName="/ppt/slideMasters/slideMaster22.xml" ContentType="application/vnd.openxmlformats-officedocument.presentationml.slideMaster+xml"/>
  <Override PartName="/ppt/slides/slide22.xml" ContentType="application/vnd.openxmlformats-officedocument.presentationml.slide+xml"/>
  <Override PartName="/ppt/slideMasters/slideMaster23.xml" ContentType="application/vnd.openxmlformats-officedocument.presentationml.slideMaster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</p:sldIdLst>
  <p:notesMasterIdLst>
    <p:notesMasterId r:id="rId25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notesMaster" Target="notesMasters/notesMaster1.xml"/><Relationship Id="rId26" Type="http://schemas.openxmlformats.org/officeDocument/2006/relationships/presProps" Target="presProps.xml"/><Relationship Id="rId27" Type="http://schemas.openxmlformats.org/officeDocument/2006/relationships/viewProps" Target="viewProps.xml"/><Relationship Id="rId28" Type="http://schemas.openxmlformats.org/officeDocument/2006/relationships/theme" Target="theme/theme1.xml"/><Relationship Id="rId29" Type="http://schemas.openxmlformats.org/officeDocument/2006/relationships/tableStyles" Target="tableStyles.xml"/></Relationships>
</file>

<file path=ppt/charts/_rels/chart1.xml.rels>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roundedCorners val="0"/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Silent corruption %</c:v>
                </c:pt>
              </c:strCache>
            </c:strRef>
          </c:tx>
          <c:spPr>
            <a:solidFill>
              <a:srgbClr val="1F6FEB"/>
            </a:solidFill>
            <a:effectLst/>
          </c:spPr>
          <c:invertIfNegative val="0"/>
          <c:dLbls>
            <c:numFmt formatCode="#,##0" sourceLinked="0"/>
            <c:txPr>
              <a:bodyPr/>
              <a:lstStyle/>
              <a:p>
                <a:pPr>
                  <a:defRPr b="0" i="0" strike="noStrike" sz="1000" u="none">
                    <a:solidFill>
                      <a:srgbClr val="0F172A"/>
                    </a:solidFill>
                    <a:latin typeface="Arial"/>
                  </a:defRPr>
                </a:pPr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Sheet1!$A$2:$A$6</c:f>
              <c:multiLvlStrCache>
                <c:ptCount val="5"/>
                <c:lvl>
                  <c:pt idx="0">
                    <c:v>Heuristic (54)</c:v>
                  </c:pt>
                  <c:pt idx="1">
                    <c:v>Heuristic (1,032)</c:v>
                  </c:pt>
                  <c:pt idx="2">
                    <c:v>Vault Claude (54)</c:v>
                  </c:pt>
                  <c:pt idx="3">
                    <c:v>Vault Claude (1,032 probe)</c:v>
                  </c:pt>
                  <c:pt idx="4">
                    <c:v>Vault Claude (29)</c:v>
                  </c:pt>
                </c:lvl>
              </c:multiLvlStrCache>
            </c:multiLvl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27.3</c:v>
                </c:pt>
                <c:pt idx="1">
                  <c:v>66.5</c:v>
                </c:pt>
                <c:pt idx="2">
                  <c:v>9.1</c:v>
                </c:pt>
                <c:pt idx="3">
                  <c:v>12.8</c:v>
                </c:pt>
                <c:pt idx="4">
                  <c:v>0</c:v>
                </c:pt>
              </c:numCache>
            </c:numRef>
          </c:val>
        </c:ser>
        <c:dLbls>
          <c:numFmt formatCode="#,##0" sourceLinked="0"/>
          <c:txPr>
            <a:bodyPr/>
            <a:lstStyle/>
            <a:p>
              <a:pPr>
                <a:defRPr b="0" i="0" strike="noStrike" sz="1000" u="none">
                  <a:solidFill>
                    <a:srgbClr val="0F172A"/>
                  </a:solidFill>
                  <a:latin typeface="Arial"/>
                </a:defRPr>
              </a:pPr>
            </a:p>
          </c:txPr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gapWidth val="150"/>
        <c:overlap val="0"/>
        <c:axId val="2094734554"/>
        <c:axId val="2094734552"/>
        <c:axId val="2094734556"/>
      </c:barChart>
      <c:catAx>
        <c:axId val="209473455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000" b="0" i="0" u="none" strike="noStrike">
                <a:solidFill>
                  <a:srgbClr val="475569"/>
                </a:solidFill>
                <a:latin typeface="Arial"/>
              </a:defRPr>
            </a:pPr>
            <a:endParaRPr lang="en-US"/>
          </a:p>
        </c:txPr>
        <c:crossAx val="2094734552"/>
        <c:crosses val="autoZero"/>
        <c:auto val="1"/>
        <c:lblAlgn val="ctr"/>
        <c:noMultiLvlLbl val="1"/>
      </c:catAx>
      <c:valAx>
        <c:axId val="2094734552"/>
        <c:scaling>
          <c:orientation val="minMax"/>
        </c:scaling>
        <c:delete val="0"/>
        <c:axPos val="b"/>
        <c:majorGridlines>
          <c:spPr>
            <a:ln w="6350" cap="flat">
              <a:solidFill>
                <a:srgbClr val="E2E8F0"/>
              </a:solidFill>
              <a:prstDash val="solid"/>
              <a:round/>
            </a:ln>
          </c:spPr>
        </c:majorGridlines>
        <c:numFmt formatCode="General" sourceLinked="0"/>
        <c:majorTickMark val="out"/>
        <c:minorTickMark val="none"/>
        <c:tickLblPos val="low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000" b="0" i="0" u="none" strike="noStrike">
                <a:solidFill>
                  <a:srgbClr val="475569"/>
                </a:solidFill>
                <a:latin typeface="Arial"/>
              </a:defRPr>
            </a:pPr>
            <a:endParaRPr lang="en-US"/>
          </a:p>
        </c:txPr>
        <c:crossAx val="209473455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span"/>
  </c:chart>
  <c:spPr>
    <a:solidFill>
      <a:srgbClr val="FFFFFF"/>
    </a:solidFill>
    <a:ln>
      <a:noFill/>
    </a:ln>
    <a:effectLst/>
  </c:sp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1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0.xml"/>
		</Relationships>
</file>

<file path=ppt/notesSlides/_rels/notesSlide1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1.xml"/>
		</Relationships>
</file>

<file path=ppt/notesSlides/_rels/notesSlide1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2.xml"/>
		</Relationships>
</file>

<file path=ppt/notesSlides/_rels/notesSlide1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3.xml"/>
		</Relationships>
</file>

<file path=ppt/notesSlides/_rels/notesSlide1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4.xml"/>
		</Relationships>
</file>

<file path=ppt/notesSlides/_rels/notesSlide1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5.xml"/>
		</Relationships>
</file>

<file path=ppt/notesSlides/_rels/notesSlide1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6.xml"/>
		</Relationships>
</file>

<file path=ppt/notesSlides/_rels/notesSlide1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7.xml"/>
		</Relationships>
</file>

<file path=ppt/notesSlides/_rels/notesSlide1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8.xml"/>
		</Relationships>
</file>

<file path=ppt/notesSlides/_rels/notesSlide1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9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20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0.xml"/>
		</Relationships>
</file>

<file path=ppt/notesSlides/_rels/notesSlide2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1.xml"/>
		</Relationships>
</file>

<file path=ppt/notesSlides/_rels/notesSlide2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2.xml"/>
		</Relationships>
</file>

<file path=ppt/notesSlides/_rels/notesSlide2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3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_rels/notesSlide5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5.xml"/>
		</Relationships>
</file>

<file path=ppt/notesSlides/_rels/notesSlide6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6.xml"/>
		</Relationships>
</file>

<file path=ppt/notesSlides/_rels/notesSlide7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7.xml"/>
		</Relationships>
</file>

<file path=ppt/notesSlides/_rels/notesSlide8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8.xml"/>
		</Relationships>
</file>

<file path=ppt/notesSlides/_rels/notesSlide9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9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0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1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2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3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4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5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chart" Target="/ppt/charts/chart1.xml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1097280"/>
          </a:xfrm>
          <a:prstGeom prst="rect">
            <a:avLst/>
          </a:prstGeom>
          <a:solidFill>
            <a:srgbClr val="EFF6FF"/>
          </a:solidFill>
          <a:ln w="12700">
            <a:solidFill>
              <a:srgbClr val="EFF6FF"/>
            </a:solidFill>
            <a:prstDash val="solid"/>
          </a:ln>
        </p:spPr>
      </p:sp>
      <p:sp>
        <p:nvSpPr>
          <p:cNvPr id="3" name="Text 1"/>
          <p:cNvSpPr/>
          <p:nvPr/>
        </p:nvSpPr>
        <p:spPr>
          <a:xfrm>
            <a:off x="548640" y="365760"/>
            <a:ext cx="45720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Context </a:t>
            </a:r>
            <a:pPr indent="0" marL="0">
              <a:buNone/>
            </a:pPr>
            <a:r>
              <a:rPr lang="en-US" sz="18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●</a:t>
            </a:r>
            <a:pPr indent="0" marL="0">
              <a:buNone/>
            </a:pPr>
            <a:r>
              <a:rPr lang="en-US" sz="1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Vault</a:t>
            </a:r>
            <a:endParaRPr lang="en-US" sz="1800" dirty="0"/>
          </a:p>
        </p:txBody>
      </p:sp>
      <p:sp>
        <p:nvSpPr>
          <p:cNvPr id="4" name="Text 2"/>
          <p:cNvSpPr/>
          <p:nvPr/>
        </p:nvSpPr>
        <p:spPr>
          <a:xfrm>
            <a:off x="548640" y="2103120"/>
            <a:ext cx="11094415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4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Governed memory for agentic AI.</a:t>
            </a:r>
            <a:endParaRPr lang="en-US" sz="4800" dirty="0"/>
          </a:p>
        </p:txBody>
      </p:sp>
      <p:sp>
        <p:nvSpPr>
          <p:cNvPr id="5" name="Text 3"/>
          <p:cNvSpPr/>
          <p:nvPr/>
        </p:nvSpPr>
        <p:spPr>
          <a:xfrm>
            <a:off x="548640" y="3154680"/>
            <a:ext cx="11094415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 give every fact an agent learns a time, a permission, a source, and a cryptographic audit trail — so enterprises can deploy autonomous AI on regulated data.</a:t>
            </a:r>
            <a:endParaRPr lang="en-US" sz="2000" dirty="0"/>
          </a:p>
        </p:txBody>
      </p:sp>
      <p:sp>
        <p:nvSpPr>
          <p:cNvPr id="6" name="Shape 4"/>
          <p:cNvSpPr/>
          <p:nvPr/>
        </p:nvSpPr>
        <p:spPr>
          <a:xfrm>
            <a:off x="548640" y="4846320"/>
            <a:ext cx="1508760" cy="502920"/>
          </a:xfrm>
          <a:prstGeom prst="roundRect">
            <a:avLst>
              <a:gd name="adj" fmla="val 14545"/>
            </a:avLst>
          </a:prstGeom>
          <a:solidFill>
            <a:srgbClr val="FFFFFF"/>
          </a:solidFill>
          <a:ln w="15240">
            <a:solidFill>
              <a:srgbClr val="1F6FEB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548640" y="4846320"/>
            <a:ext cx="15087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assert</a:t>
            </a:r>
            <a:endParaRPr lang="en-US" sz="1400" dirty="0"/>
          </a:p>
        </p:txBody>
      </p:sp>
      <p:sp>
        <p:nvSpPr>
          <p:cNvPr id="8" name="Shape 6"/>
          <p:cNvSpPr/>
          <p:nvPr/>
        </p:nvSpPr>
        <p:spPr>
          <a:xfrm>
            <a:off x="2240280" y="4846320"/>
            <a:ext cx="1508760" cy="502920"/>
          </a:xfrm>
          <a:prstGeom prst="roundRect">
            <a:avLst>
              <a:gd name="adj" fmla="val 14545"/>
            </a:avLst>
          </a:prstGeom>
          <a:solidFill>
            <a:srgbClr val="FFFFFF"/>
          </a:solidFill>
          <a:ln w="15240">
            <a:solidFill>
              <a:srgbClr val="1F6FEB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2240280" y="4846320"/>
            <a:ext cx="15087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resolve</a:t>
            </a:r>
            <a:endParaRPr lang="en-US" sz="1400" dirty="0"/>
          </a:p>
        </p:txBody>
      </p:sp>
      <p:sp>
        <p:nvSpPr>
          <p:cNvPr id="10" name="Shape 8"/>
          <p:cNvSpPr/>
          <p:nvPr/>
        </p:nvSpPr>
        <p:spPr>
          <a:xfrm>
            <a:off x="3931920" y="4846320"/>
            <a:ext cx="1508760" cy="502920"/>
          </a:xfrm>
          <a:prstGeom prst="roundRect">
            <a:avLst>
              <a:gd name="adj" fmla="val 14545"/>
            </a:avLst>
          </a:prstGeom>
          <a:solidFill>
            <a:srgbClr val="FFFFFF"/>
          </a:solidFill>
          <a:ln w="15240">
            <a:solidFill>
              <a:srgbClr val="1F6FEB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3931920" y="4846320"/>
            <a:ext cx="15087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reconcile</a:t>
            </a:r>
            <a:endParaRPr lang="en-US" sz="1400" dirty="0"/>
          </a:p>
        </p:txBody>
      </p:sp>
      <p:sp>
        <p:nvSpPr>
          <p:cNvPr id="12" name="Shape 10"/>
          <p:cNvSpPr/>
          <p:nvPr/>
        </p:nvSpPr>
        <p:spPr>
          <a:xfrm>
            <a:off x="5623560" y="4846320"/>
            <a:ext cx="1508760" cy="502920"/>
          </a:xfrm>
          <a:prstGeom prst="roundRect">
            <a:avLst>
              <a:gd name="adj" fmla="val 14545"/>
            </a:avLst>
          </a:prstGeom>
          <a:solidFill>
            <a:srgbClr val="FFFFFF"/>
          </a:solidFill>
          <a:ln w="15240">
            <a:solidFill>
              <a:srgbClr val="1F6FEB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5623560" y="4846320"/>
            <a:ext cx="15087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decay</a:t>
            </a:r>
            <a:endParaRPr lang="en-US" sz="1400" dirty="0"/>
          </a:p>
        </p:txBody>
      </p:sp>
      <p:sp>
        <p:nvSpPr>
          <p:cNvPr id="14" name="Shape 12"/>
          <p:cNvSpPr/>
          <p:nvPr/>
        </p:nvSpPr>
        <p:spPr>
          <a:xfrm>
            <a:off x="7315200" y="4846320"/>
            <a:ext cx="1508760" cy="502920"/>
          </a:xfrm>
          <a:prstGeom prst="roundRect">
            <a:avLst>
              <a:gd name="adj" fmla="val 14545"/>
            </a:avLst>
          </a:prstGeom>
          <a:solidFill>
            <a:srgbClr val="FFFFFF"/>
          </a:solidFill>
          <a:ln w="15240">
            <a:solidFill>
              <a:srgbClr val="1F6FEB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7315200" y="4846320"/>
            <a:ext cx="1508760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4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audit</a:t>
            </a:r>
            <a:endParaRPr lang="en-US" sz="1400" dirty="0"/>
          </a:p>
        </p:txBody>
      </p:sp>
      <p:sp>
        <p:nvSpPr>
          <p:cNvPr id="16" name="Text 14"/>
          <p:cNvSpPr/>
          <p:nvPr/>
        </p:nvSpPr>
        <p:spPr>
          <a:xfrm>
            <a:off x="548640" y="5486400"/>
            <a:ext cx="11094415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i="1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Five operations. Nothing else belongs.</a:t>
            </a:r>
            <a:endParaRPr lang="en-US" sz="1200" dirty="0"/>
          </a:p>
        </p:txBody>
      </p:sp>
      <p:sp>
        <p:nvSpPr>
          <p:cNvPr id="17" name="Text 15"/>
          <p:cNvSpPr/>
          <p:nvPr/>
        </p:nvSpPr>
        <p:spPr>
          <a:xfrm>
            <a:off x="548640" y="6217920"/>
            <a:ext cx="11094415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Investor &amp; product overview · 2026</a:t>
            </a:r>
            <a:endParaRPr lang="en-US" sz="11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11480" y="274320"/>
            <a:ext cx="29260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Context </a:t>
            </a:r>
            <a:pPr indent="0" marL="0">
              <a:buNone/>
            </a:pPr>
            <a:r>
              <a:rPr lang="en-US" sz="13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●</a:t>
            </a:r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Vault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11094415" y="274320"/>
            <a:ext cx="8686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10 / 23</a:t>
            </a:r>
            <a:endParaRPr lang="en-US" sz="1000" dirty="0"/>
          </a:p>
        </p:txBody>
      </p:sp>
      <p:sp>
        <p:nvSpPr>
          <p:cNvPr id="4" name="Text 2"/>
          <p:cNvSpPr/>
          <p:nvPr/>
        </p:nvSpPr>
        <p:spPr>
          <a:xfrm>
            <a:off x="548640" y="713232"/>
            <a:ext cx="111556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PRODUCT — ARCHITECTURE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548640" y="1024128"/>
            <a:ext cx="111556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Graph-first. Five operations on one Claim primitive.</a:t>
            </a:r>
            <a:endParaRPr lang="en-US" sz="2800" dirty="0"/>
          </a:p>
        </p:txBody>
      </p:sp>
      <p:pic>
        <p:nvPicPr>
          <p:cNvPr id="6" name="Image 0" descr="/sessions/dazzling-serene-knuth/mnt/context-graph-vault/docs/diagrams/light/17-1-component-architecture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7016" y="1965960"/>
            <a:ext cx="6121328" cy="4434840"/>
          </a:xfrm>
          <a:prstGeom prst="rect">
            <a:avLst/>
          </a:prstGeom>
        </p:spPr>
      </p:pic>
      <p:sp>
        <p:nvSpPr>
          <p:cNvPr id="7" name="Shape 4"/>
          <p:cNvSpPr/>
          <p:nvPr/>
        </p:nvSpPr>
        <p:spPr>
          <a:xfrm>
            <a:off x="8595360" y="1965960"/>
            <a:ext cx="3047695" cy="443484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8" name="Text 5"/>
          <p:cNvSpPr/>
          <p:nvPr/>
        </p:nvSpPr>
        <p:spPr>
          <a:xfrm>
            <a:off x="8778240" y="2130552"/>
            <a:ext cx="2681935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LAYERS</a:t>
            </a:r>
            <a:endParaRPr lang="en-US" sz="1100" dirty="0"/>
          </a:p>
        </p:txBody>
      </p:sp>
      <p:sp>
        <p:nvSpPr>
          <p:cNvPr id="9" name="Text 6"/>
          <p:cNvSpPr/>
          <p:nvPr/>
        </p:nvSpPr>
        <p:spPr>
          <a:xfrm>
            <a:off x="8778240" y="2514600"/>
            <a:ext cx="2681935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Interfaces</a:t>
            </a:r>
            <a:endParaRPr lang="en-US" sz="1200" dirty="0"/>
          </a:p>
        </p:txBody>
      </p:sp>
      <p:sp>
        <p:nvSpPr>
          <p:cNvPr id="10" name="Text 7"/>
          <p:cNvSpPr/>
          <p:nvPr/>
        </p:nvSpPr>
        <p:spPr>
          <a:xfrm>
            <a:off x="8778240" y="2788920"/>
            <a:ext cx="2681935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Web app · MCP · Python SDK · TS SDK · HTTP · CLI</a:t>
            </a:r>
            <a:endParaRPr lang="en-US" sz="1050" dirty="0"/>
          </a:p>
        </p:txBody>
      </p:sp>
      <p:sp>
        <p:nvSpPr>
          <p:cNvPr id="11" name="Text 8"/>
          <p:cNvSpPr/>
          <p:nvPr/>
        </p:nvSpPr>
        <p:spPr>
          <a:xfrm>
            <a:off x="8778240" y="3154680"/>
            <a:ext cx="2681935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Orchestrator</a:t>
            </a:r>
            <a:endParaRPr lang="en-US" sz="1200" dirty="0"/>
          </a:p>
        </p:txBody>
      </p:sp>
      <p:sp>
        <p:nvSpPr>
          <p:cNvPr id="12" name="Text 9"/>
          <p:cNvSpPr/>
          <p:nvPr/>
        </p:nvSpPr>
        <p:spPr>
          <a:xfrm>
            <a:off x="8778240" y="3429000"/>
            <a:ext cx="2681935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vault.py — the only home of the 5 ops</a:t>
            </a:r>
            <a:endParaRPr lang="en-US" sz="1050" dirty="0"/>
          </a:p>
        </p:txBody>
      </p:sp>
      <p:sp>
        <p:nvSpPr>
          <p:cNvPr id="13" name="Text 10"/>
          <p:cNvSpPr/>
          <p:nvPr/>
        </p:nvSpPr>
        <p:spPr>
          <a:xfrm>
            <a:off x="8778240" y="3794760"/>
            <a:ext cx="2681935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Engines</a:t>
            </a:r>
            <a:endParaRPr lang="en-US" sz="1200" dirty="0"/>
          </a:p>
        </p:txBody>
      </p:sp>
      <p:sp>
        <p:nvSpPr>
          <p:cNvPr id="14" name="Text 11"/>
          <p:cNvSpPr/>
          <p:nvPr/>
        </p:nvSpPr>
        <p:spPr>
          <a:xfrm>
            <a:off x="8778240" y="4069080"/>
            <a:ext cx="2681935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Conflict · ACL · Reconcile · Decay · Embed · Federation</a:t>
            </a:r>
            <a:endParaRPr lang="en-US" sz="1050" dirty="0"/>
          </a:p>
        </p:txBody>
      </p:sp>
      <p:sp>
        <p:nvSpPr>
          <p:cNvPr id="15" name="Text 12"/>
          <p:cNvSpPr/>
          <p:nvPr/>
        </p:nvSpPr>
        <p:spPr>
          <a:xfrm>
            <a:off x="8778240" y="4434840"/>
            <a:ext cx="2681935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Stores</a:t>
            </a:r>
            <a:endParaRPr lang="en-US" sz="1200" dirty="0"/>
          </a:p>
        </p:txBody>
      </p:sp>
      <p:sp>
        <p:nvSpPr>
          <p:cNvPr id="16" name="Text 13"/>
          <p:cNvSpPr/>
          <p:nvPr/>
        </p:nvSpPr>
        <p:spPr>
          <a:xfrm>
            <a:off x="8778240" y="4709160"/>
            <a:ext cx="2681935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Neo4j (claims) · Postgres (audit) · Qdrant (ANN)</a:t>
            </a:r>
            <a:endParaRPr lang="en-US" sz="1050" dirty="0"/>
          </a:p>
        </p:txBody>
      </p:sp>
      <p:sp>
        <p:nvSpPr>
          <p:cNvPr id="17" name="Text 14"/>
          <p:cNvSpPr/>
          <p:nvPr/>
        </p:nvSpPr>
        <p:spPr>
          <a:xfrm>
            <a:off x="8778240" y="5074920"/>
            <a:ext cx="2681935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Audit v2</a:t>
            </a:r>
            <a:endParaRPr lang="en-US" sz="1200" dirty="0"/>
          </a:p>
        </p:txBody>
      </p:sp>
      <p:sp>
        <p:nvSpPr>
          <p:cNvPr id="18" name="Text 15"/>
          <p:cNvSpPr/>
          <p:nvPr/>
        </p:nvSpPr>
        <p:spPr>
          <a:xfrm>
            <a:off x="8778240" y="5349240"/>
            <a:ext cx="2681935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Merkle · RFC 3161 · signed bundle · transparency log</a:t>
            </a:r>
            <a:endParaRPr lang="en-US" sz="1050" dirty="0"/>
          </a:p>
        </p:txBody>
      </p:sp>
      <p:sp>
        <p:nvSpPr>
          <p:cNvPr id="19" name="Text 16"/>
          <p:cNvSpPr/>
          <p:nvPr/>
        </p:nvSpPr>
        <p:spPr>
          <a:xfrm>
            <a:off x="8778240" y="5715000"/>
            <a:ext cx="2681935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Scale</a:t>
            </a:r>
            <a:endParaRPr lang="en-US" sz="1200" dirty="0"/>
          </a:p>
        </p:txBody>
      </p:sp>
      <p:sp>
        <p:nvSpPr>
          <p:cNvPr id="20" name="Text 17"/>
          <p:cNvSpPr/>
          <p:nvPr/>
        </p:nvSpPr>
        <p:spPr>
          <a:xfrm>
            <a:off x="8778240" y="5989320"/>
            <a:ext cx="2681935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Resolve cache · dedicated vector backend (Neo4j auth.)</a:t>
            </a:r>
            <a:endParaRPr lang="en-US" sz="1050" dirty="0"/>
          </a:p>
        </p:txBody>
      </p:sp>
      <p:sp>
        <p:nvSpPr>
          <p:cNvPr id="21" name="Shape 18"/>
          <p:cNvSpPr/>
          <p:nvPr/>
        </p:nvSpPr>
        <p:spPr>
          <a:xfrm>
            <a:off x="548640" y="6355080"/>
            <a:ext cx="11094415" cy="0"/>
          </a:xfrm>
          <a:prstGeom prst="line">
            <a:avLst/>
          </a:prstGeom>
          <a:noFill/>
          <a:ln w="9525">
            <a:solidFill>
              <a:srgbClr val="E2E8F0"/>
            </a:solidFill>
            <a:prstDash val="solid"/>
          </a:ln>
        </p:spPr>
      </p:sp>
      <p:sp>
        <p:nvSpPr>
          <p:cNvPr id="22" name="Text 19"/>
          <p:cNvSpPr/>
          <p:nvPr/>
        </p:nvSpPr>
        <p:spPr>
          <a:xfrm>
            <a:off x="548640" y="6400800"/>
            <a:ext cx="1109441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One docker compose up brings Neo4j + Postgres + Qdrant + API up together. 185 tests cover all layers.</a:t>
            </a:r>
            <a:endParaRPr lang="en-US" sz="9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11480" y="274320"/>
            <a:ext cx="29260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Context </a:t>
            </a:r>
            <a:pPr indent="0" marL="0">
              <a:buNone/>
            </a:pPr>
            <a:r>
              <a:rPr lang="en-US" sz="13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●</a:t>
            </a:r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Vault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11094415" y="274320"/>
            <a:ext cx="8686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11 / 23</a:t>
            </a:r>
            <a:endParaRPr lang="en-US" sz="1000" dirty="0"/>
          </a:p>
        </p:txBody>
      </p:sp>
      <p:sp>
        <p:nvSpPr>
          <p:cNvPr id="4" name="Text 2"/>
          <p:cNvSpPr/>
          <p:nvPr/>
        </p:nvSpPr>
        <p:spPr>
          <a:xfrm>
            <a:off x="548640" y="713232"/>
            <a:ext cx="111556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PRODUCT — THE MOAT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548640" y="1024128"/>
            <a:ext cx="111556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Conflict detection on Assert. Measured by silent-corruption rate.</a:t>
            </a:r>
            <a:endParaRPr lang="en-US" sz="2800" dirty="0"/>
          </a:p>
        </p:txBody>
      </p:sp>
      <p:pic>
        <p:nvPicPr>
          <p:cNvPr id="6" name="Image 0" descr="/sessions/dazzling-serene-knuth/mnt/context-graph-vault/docs/diagrams/light/17-6-conflict-detection-flow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1209" y="2194560"/>
            <a:ext cx="2129582" cy="4069080"/>
          </a:xfrm>
          <a:prstGeom prst="rect">
            <a:avLst/>
          </a:prstGeom>
        </p:spPr>
      </p:pic>
      <p:sp>
        <p:nvSpPr>
          <p:cNvPr id="7" name="Text 4"/>
          <p:cNvSpPr/>
          <p:nvPr/>
        </p:nvSpPr>
        <p:spPr>
          <a:xfrm>
            <a:off x="4389120" y="2194560"/>
            <a:ext cx="7253935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defining metric</a:t>
            </a:r>
            <a:endParaRPr lang="en-US" sz="1800" dirty="0"/>
          </a:p>
        </p:txBody>
      </p:sp>
      <p:sp>
        <p:nvSpPr>
          <p:cNvPr id="8" name="Text 5"/>
          <p:cNvSpPr/>
          <p:nvPr/>
        </p:nvSpPr>
        <p:spPr>
          <a:xfrm>
            <a:off x="4389120" y="2606040"/>
            <a:ext cx="7253935" cy="9601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400"/>
              </a:spcAft>
              <a:buNone/>
            </a:pPr>
            <a:r>
              <a:rPr lang="en-US" sz="125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Silent corruption = a real CONTRADICTION or SUPERSESSION misclassified as INDEPENDENT or DUPLICATE — a false fact that survives and poisons later recall. This is the single number that decides whether the foundation holds.</a:t>
            </a:r>
            <a:endParaRPr lang="en-US" sz="1250" dirty="0"/>
          </a:p>
        </p:txBody>
      </p:sp>
      <p:sp>
        <p:nvSpPr>
          <p:cNvPr id="9" name="Shape 6"/>
          <p:cNvSpPr/>
          <p:nvPr/>
        </p:nvSpPr>
        <p:spPr>
          <a:xfrm>
            <a:off x="4389120" y="3657600"/>
            <a:ext cx="7253935" cy="621792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</p:spPr>
      </p:sp>
      <p:sp>
        <p:nvSpPr>
          <p:cNvPr id="10" name="Shape 7"/>
          <p:cNvSpPr/>
          <p:nvPr/>
        </p:nvSpPr>
        <p:spPr>
          <a:xfrm>
            <a:off x="4389120" y="3657600"/>
            <a:ext cx="73152" cy="621792"/>
          </a:xfrm>
          <a:prstGeom prst="rect">
            <a:avLst/>
          </a:prstGeom>
          <a:solidFill>
            <a:srgbClr val="059669"/>
          </a:solidFill>
          <a:ln w="12700">
            <a:solidFill>
              <a:srgbClr val="059669"/>
            </a:solidFill>
            <a:prstDash val="solid"/>
          </a:ln>
        </p:spPr>
      </p:sp>
      <p:sp>
        <p:nvSpPr>
          <p:cNvPr id="11" name="Text 8"/>
          <p:cNvSpPr/>
          <p:nvPr/>
        </p:nvSpPr>
        <p:spPr>
          <a:xfrm>
            <a:off x="4572000" y="3749040"/>
            <a:ext cx="7025335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29-case gold (Claude judge)</a:t>
            </a:r>
            <a:endParaRPr lang="en-US" sz="1200" dirty="0"/>
          </a:p>
        </p:txBody>
      </p:sp>
      <p:sp>
        <p:nvSpPr>
          <p:cNvPr id="12" name="Text 9"/>
          <p:cNvSpPr/>
          <p:nvPr/>
        </p:nvSpPr>
        <p:spPr>
          <a:xfrm>
            <a:off x="8229600" y="3694176"/>
            <a:ext cx="128016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spc="300" kern="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ACCURACY</a:t>
            </a:r>
            <a:endParaRPr lang="en-US" sz="800" dirty="0"/>
          </a:p>
        </p:txBody>
      </p:sp>
      <p:sp>
        <p:nvSpPr>
          <p:cNvPr id="13" name="Text 10"/>
          <p:cNvSpPr/>
          <p:nvPr/>
        </p:nvSpPr>
        <p:spPr>
          <a:xfrm>
            <a:off x="8229600" y="3858768"/>
            <a:ext cx="12801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0596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93.1%</a:t>
            </a:r>
            <a:endParaRPr lang="en-US" sz="2000" dirty="0"/>
          </a:p>
        </p:txBody>
      </p:sp>
      <p:sp>
        <p:nvSpPr>
          <p:cNvPr id="14" name="Text 11"/>
          <p:cNvSpPr/>
          <p:nvPr/>
        </p:nvSpPr>
        <p:spPr>
          <a:xfrm>
            <a:off x="9555480" y="3694176"/>
            <a:ext cx="128016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spc="300" kern="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SILENT-CORRUPTION</a:t>
            </a:r>
            <a:endParaRPr lang="en-US" sz="800" dirty="0"/>
          </a:p>
        </p:txBody>
      </p:sp>
      <p:sp>
        <p:nvSpPr>
          <p:cNvPr id="15" name="Text 12"/>
          <p:cNvSpPr/>
          <p:nvPr/>
        </p:nvSpPr>
        <p:spPr>
          <a:xfrm>
            <a:off x="9555480" y="3858768"/>
            <a:ext cx="12801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0596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0.0%</a:t>
            </a:r>
            <a:endParaRPr lang="en-US" sz="2000" dirty="0"/>
          </a:p>
        </p:txBody>
      </p:sp>
      <p:sp>
        <p:nvSpPr>
          <p:cNvPr id="16" name="Shape 13"/>
          <p:cNvSpPr/>
          <p:nvPr/>
        </p:nvSpPr>
        <p:spPr>
          <a:xfrm>
            <a:off x="4389120" y="4370832"/>
            <a:ext cx="7253935" cy="621792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</p:spPr>
      </p:sp>
      <p:sp>
        <p:nvSpPr>
          <p:cNvPr id="17" name="Shape 14"/>
          <p:cNvSpPr/>
          <p:nvPr/>
        </p:nvSpPr>
        <p:spPr>
          <a:xfrm>
            <a:off x="4389120" y="4370832"/>
            <a:ext cx="73152" cy="621792"/>
          </a:xfrm>
          <a:prstGeom prst="rect">
            <a:avLst/>
          </a:prstGeom>
          <a:solidFill>
            <a:srgbClr val="D97706"/>
          </a:solidFill>
          <a:ln w="12700">
            <a:solidFill>
              <a:srgbClr val="D97706"/>
            </a:solidFill>
            <a:prstDash val="solid"/>
          </a:ln>
        </p:spPr>
      </p:sp>
      <p:sp>
        <p:nvSpPr>
          <p:cNvPr id="18" name="Text 15"/>
          <p:cNvSpPr/>
          <p:nvPr/>
        </p:nvSpPr>
        <p:spPr>
          <a:xfrm>
            <a:off x="4572000" y="4462272"/>
            <a:ext cx="7025335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54-case adversarial</a:t>
            </a:r>
            <a:endParaRPr lang="en-US" sz="1200" dirty="0"/>
          </a:p>
        </p:txBody>
      </p:sp>
      <p:sp>
        <p:nvSpPr>
          <p:cNvPr id="19" name="Text 16"/>
          <p:cNvSpPr/>
          <p:nvPr/>
        </p:nvSpPr>
        <p:spPr>
          <a:xfrm>
            <a:off x="8229600" y="4407408"/>
            <a:ext cx="128016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spc="300" kern="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ACCURACY</a:t>
            </a:r>
            <a:endParaRPr lang="en-US" sz="800" dirty="0"/>
          </a:p>
        </p:txBody>
      </p:sp>
      <p:sp>
        <p:nvSpPr>
          <p:cNvPr id="20" name="Text 17"/>
          <p:cNvSpPr/>
          <p:nvPr/>
        </p:nvSpPr>
        <p:spPr>
          <a:xfrm>
            <a:off x="8229600" y="4572000"/>
            <a:ext cx="12801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D9770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88.9%</a:t>
            </a:r>
            <a:endParaRPr lang="en-US" sz="2000" dirty="0"/>
          </a:p>
        </p:txBody>
      </p:sp>
      <p:sp>
        <p:nvSpPr>
          <p:cNvPr id="21" name="Text 18"/>
          <p:cNvSpPr/>
          <p:nvPr/>
        </p:nvSpPr>
        <p:spPr>
          <a:xfrm>
            <a:off x="9555480" y="4407408"/>
            <a:ext cx="128016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spc="300" kern="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SILENT-CORRUPTION</a:t>
            </a:r>
            <a:endParaRPr lang="en-US" sz="800" dirty="0"/>
          </a:p>
        </p:txBody>
      </p:sp>
      <p:sp>
        <p:nvSpPr>
          <p:cNvPr id="22" name="Text 19"/>
          <p:cNvSpPr/>
          <p:nvPr/>
        </p:nvSpPr>
        <p:spPr>
          <a:xfrm>
            <a:off x="9555480" y="4572000"/>
            <a:ext cx="12801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D9770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9.1%</a:t>
            </a:r>
            <a:endParaRPr lang="en-US" sz="2000" dirty="0"/>
          </a:p>
        </p:txBody>
      </p:sp>
      <p:sp>
        <p:nvSpPr>
          <p:cNvPr id="23" name="Shape 20"/>
          <p:cNvSpPr/>
          <p:nvPr/>
        </p:nvSpPr>
        <p:spPr>
          <a:xfrm>
            <a:off x="4389120" y="5084064"/>
            <a:ext cx="7253935" cy="621792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</p:spPr>
      </p:sp>
      <p:sp>
        <p:nvSpPr>
          <p:cNvPr id="24" name="Shape 21"/>
          <p:cNvSpPr/>
          <p:nvPr/>
        </p:nvSpPr>
        <p:spPr>
          <a:xfrm>
            <a:off x="4389120" y="5084064"/>
            <a:ext cx="73152" cy="621792"/>
          </a:xfrm>
          <a:prstGeom prst="rect">
            <a:avLst/>
          </a:prstGeom>
          <a:solidFill>
            <a:srgbClr val="D97706"/>
          </a:solidFill>
          <a:ln w="12700">
            <a:solidFill>
              <a:srgbClr val="D97706"/>
            </a:solidFill>
            <a:prstDash val="solid"/>
          </a:ln>
        </p:spPr>
      </p:sp>
      <p:sp>
        <p:nvSpPr>
          <p:cNvPr id="25" name="Text 22"/>
          <p:cNvSpPr/>
          <p:nvPr/>
        </p:nvSpPr>
        <p:spPr>
          <a:xfrm>
            <a:off x="4572000" y="5175504"/>
            <a:ext cx="7025335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1,032-case v1 (80-sample probe)</a:t>
            </a:r>
            <a:endParaRPr lang="en-US" sz="1200" dirty="0"/>
          </a:p>
        </p:txBody>
      </p:sp>
      <p:sp>
        <p:nvSpPr>
          <p:cNvPr id="26" name="Text 23"/>
          <p:cNvSpPr/>
          <p:nvPr/>
        </p:nvSpPr>
        <p:spPr>
          <a:xfrm>
            <a:off x="8229600" y="5120640"/>
            <a:ext cx="128016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spc="300" kern="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ACCURACY</a:t>
            </a:r>
            <a:endParaRPr lang="en-US" sz="800" dirty="0"/>
          </a:p>
        </p:txBody>
      </p:sp>
      <p:sp>
        <p:nvSpPr>
          <p:cNvPr id="27" name="Text 24"/>
          <p:cNvSpPr/>
          <p:nvPr/>
        </p:nvSpPr>
        <p:spPr>
          <a:xfrm>
            <a:off x="8229600" y="5285232"/>
            <a:ext cx="12801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D9770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85.0%</a:t>
            </a:r>
            <a:endParaRPr lang="en-US" sz="2000" dirty="0"/>
          </a:p>
        </p:txBody>
      </p:sp>
      <p:sp>
        <p:nvSpPr>
          <p:cNvPr id="28" name="Text 25"/>
          <p:cNvSpPr/>
          <p:nvPr/>
        </p:nvSpPr>
        <p:spPr>
          <a:xfrm>
            <a:off x="9555480" y="5120640"/>
            <a:ext cx="1280160" cy="16459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spc="300" kern="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SILENT-CORRUPTION</a:t>
            </a:r>
            <a:endParaRPr lang="en-US" sz="800" dirty="0"/>
          </a:p>
        </p:txBody>
      </p:sp>
      <p:sp>
        <p:nvSpPr>
          <p:cNvPr id="29" name="Text 26"/>
          <p:cNvSpPr/>
          <p:nvPr/>
        </p:nvSpPr>
        <p:spPr>
          <a:xfrm>
            <a:off x="9555480" y="5285232"/>
            <a:ext cx="128016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000" b="1" dirty="0">
                <a:solidFill>
                  <a:srgbClr val="D9770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12.8%</a:t>
            </a:r>
            <a:endParaRPr lang="en-US" sz="2000" dirty="0"/>
          </a:p>
        </p:txBody>
      </p:sp>
      <p:sp>
        <p:nvSpPr>
          <p:cNvPr id="30" name="Shape 27"/>
          <p:cNvSpPr/>
          <p:nvPr/>
        </p:nvSpPr>
        <p:spPr>
          <a:xfrm>
            <a:off x="548640" y="6355080"/>
            <a:ext cx="11094415" cy="0"/>
          </a:xfrm>
          <a:prstGeom prst="line">
            <a:avLst/>
          </a:prstGeom>
          <a:noFill/>
          <a:ln w="9525">
            <a:solidFill>
              <a:srgbClr val="E2E8F0"/>
            </a:solidFill>
            <a:prstDash val="solid"/>
          </a:ln>
        </p:spPr>
      </p:sp>
      <p:sp>
        <p:nvSpPr>
          <p:cNvPr id="31" name="Text 28"/>
          <p:cNvSpPr/>
          <p:nvPr/>
        </p:nvSpPr>
        <p:spPr>
          <a:xfrm>
            <a:off x="548640" y="6400800"/>
            <a:ext cx="1109441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Adversarial regression is the benchmark working as designed. Source: docs/VAULT_BENCH.md.</a:t>
            </a:r>
            <a:endParaRPr lang="en-US" sz="9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11480" y="274320"/>
            <a:ext cx="29260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Context </a:t>
            </a:r>
            <a:pPr indent="0" marL="0">
              <a:buNone/>
            </a:pPr>
            <a:r>
              <a:rPr lang="en-US" sz="13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●</a:t>
            </a:r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Vault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11094415" y="274320"/>
            <a:ext cx="8686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12 / 23</a:t>
            </a:r>
            <a:endParaRPr lang="en-US" sz="1000" dirty="0"/>
          </a:p>
        </p:txBody>
      </p:sp>
      <p:sp>
        <p:nvSpPr>
          <p:cNvPr id="4" name="Text 2"/>
          <p:cNvSpPr/>
          <p:nvPr/>
        </p:nvSpPr>
        <p:spPr>
          <a:xfrm>
            <a:off x="548640" y="713232"/>
            <a:ext cx="111556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PRODUCT — ASSERT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548640" y="1024128"/>
            <a:ext cx="111556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contradiction is flagged for a human, never silently stored.</a:t>
            </a:r>
            <a:endParaRPr lang="en-US" sz="2800" dirty="0"/>
          </a:p>
        </p:txBody>
      </p:sp>
      <p:pic>
        <p:nvPicPr>
          <p:cNvPr id="6" name="Image 0" descr="/sessions/dazzling-serene-knuth/mnt/context-graph-vault/docs/diagrams/light/17-2-assert-pipeline-sequence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43403" y="2103120"/>
            <a:ext cx="7704888" cy="4206240"/>
          </a:xfrm>
          <a:prstGeom prst="rect">
            <a:avLst/>
          </a:prstGeom>
        </p:spPr>
      </p:pic>
      <p:sp>
        <p:nvSpPr>
          <p:cNvPr id="7" name="Shape 4"/>
          <p:cNvSpPr/>
          <p:nvPr/>
        </p:nvSpPr>
        <p:spPr>
          <a:xfrm>
            <a:off x="548640" y="6355080"/>
            <a:ext cx="11094415" cy="0"/>
          </a:xfrm>
          <a:prstGeom prst="line">
            <a:avLst/>
          </a:prstGeom>
          <a:noFill/>
          <a:ln w="9525">
            <a:solidFill>
              <a:srgbClr val="E2E8F0"/>
            </a:solidFill>
            <a:prstDash val="solid"/>
          </a:ln>
        </p:spPr>
      </p:sp>
      <p:sp>
        <p:nvSpPr>
          <p:cNvPr id="8" name="Text 5"/>
          <p:cNvSpPr/>
          <p:nvPr/>
        </p:nvSpPr>
        <p:spPr>
          <a:xfrm>
            <a:off x="548640" y="6400800"/>
            <a:ext cx="1109441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Normalize → prefilter → tiered judge (Haiku→Sonnet, LRU cache) → reconcile → store. Every assert is hash-chained.</a:t>
            </a:r>
            <a:endParaRPr lang="en-US" sz="9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11480" y="274320"/>
            <a:ext cx="29260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Context </a:t>
            </a:r>
            <a:pPr indent="0" marL="0">
              <a:buNone/>
            </a:pPr>
            <a:r>
              <a:rPr lang="en-US" sz="13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●</a:t>
            </a:r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Vault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11094415" y="274320"/>
            <a:ext cx="8686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13 / 23</a:t>
            </a:r>
            <a:endParaRPr lang="en-US" sz="1000" dirty="0"/>
          </a:p>
        </p:txBody>
      </p:sp>
      <p:sp>
        <p:nvSpPr>
          <p:cNvPr id="4" name="Text 2"/>
          <p:cNvSpPr/>
          <p:nvPr/>
        </p:nvSpPr>
        <p:spPr>
          <a:xfrm>
            <a:off x="548640" y="713232"/>
            <a:ext cx="111556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PRODUCT — THE TIME MACHINE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548640" y="1024128"/>
            <a:ext cx="111556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Resolve@(T, K) — what was true, as we believed it then. No RAG can do this.</a:t>
            </a:r>
            <a:endParaRPr lang="en-US" sz="2800" dirty="0"/>
          </a:p>
        </p:txBody>
      </p:sp>
      <p:pic>
        <p:nvPicPr>
          <p:cNvPr id="6" name="Image 0" descr="/sessions/dazzling-serene-knuth/mnt/context-graph-vault/docs/diagrams/light/17-3-resolve-t-k-sequence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4130" y="2103120"/>
            <a:ext cx="9503436" cy="4206240"/>
          </a:xfrm>
          <a:prstGeom prst="rect">
            <a:avLst/>
          </a:prstGeom>
        </p:spPr>
      </p:pic>
      <p:sp>
        <p:nvSpPr>
          <p:cNvPr id="7" name="Shape 4"/>
          <p:cNvSpPr/>
          <p:nvPr/>
        </p:nvSpPr>
        <p:spPr>
          <a:xfrm>
            <a:off x="548640" y="6355080"/>
            <a:ext cx="11094415" cy="0"/>
          </a:xfrm>
          <a:prstGeom prst="line">
            <a:avLst/>
          </a:prstGeom>
          <a:noFill/>
          <a:ln w="9525">
            <a:solidFill>
              <a:srgbClr val="E2E8F0"/>
            </a:solidFill>
            <a:prstDash val="solid"/>
          </a:ln>
        </p:spPr>
      </p:sp>
      <p:sp>
        <p:nvSpPr>
          <p:cNvPr id="8" name="Text 5"/>
          <p:cNvSpPr/>
          <p:nvPr/>
        </p:nvSpPr>
        <p:spPr>
          <a:xfrm>
            <a:off x="548640" y="6400800"/>
            <a:ext cx="1109441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Event-time × knowledge-time → ACL → audit. The basis for regulator-grade "what did the agent see when it acted?"</a:t>
            </a:r>
            <a:endParaRPr lang="en-US" sz="9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11480" y="274320"/>
            <a:ext cx="29260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Context </a:t>
            </a:r>
            <a:pPr indent="0" marL="0">
              <a:buNone/>
            </a:pPr>
            <a:r>
              <a:rPr lang="en-US" sz="13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●</a:t>
            </a:r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Vault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11094415" y="274320"/>
            <a:ext cx="8686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14 / 23</a:t>
            </a:r>
            <a:endParaRPr lang="en-US" sz="1000" dirty="0"/>
          </a:p>
        </p:txBody>
      </p:sp>
      <p:sp>
        <p:nvSpPr>
          <p:cNvPr id="4" name="Text 2"/>
          <p:cNvSpPr/>
          <p:nvPr/>
        </p:nvSpPr>
        <p:spPr>
          <a:xfrm>
            <a:off x="548640" y="713232"/>
            <a:ext cx="111556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PRODUCT — PROVABLE BY DESIGN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548640" y="1024128"/>
            <a:ext cx="111556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Audit v2 — Merkle root → RFC 3161 timestamp → signed bundle → transparency log.</a:t>
            </a:r>
            <a:endParaRPr lang="en-US" sz="2800" dirty="0"/>
          </a:p>
        </p:txBody>
      </p:sp>
      <p:pic>
        <p:nvPicPr>
          <p:cNvPr id="6" name="Image 0" descr="/sessions/dazzling-serene-knuth/mnt/context-graph-vault/docs/diagrams/light/17-4-audit-checkpoint-anchor-offline-verify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2298" y="2103120"/>
            <a:ext cx="6767099" cy="2926080"/>
          </a:xfrm>
          <a:prstGeom prst="rect">
            <a:avLst/>
          </a:prstGeom>
        </p:spPr>
      </p:pic>
      <p:sp>
        <p:nvSpPr>
          <p:cNvPr id="7" name="Shape 4"/>
          <p:cNvSpPr/>
          <p:nvPr/>
        </p:nvSpPr>
        <p:spPr>
          <a:xfrm>
            <a:off x="548640" y="5212080"/>
            <a:ext cx="2636444" cy="105156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</p:spPr>
      </p:sp>
      <p:sp>
        <p:nvSpPr>
          <p:cNvPr id="8" name="Shape 5"/>
          <p:cNvSpPr/>
          <p:nvPr/>
        </p:nvSpPr>
        <p:spPr>
          <a:xfrm>
            <a:off x="548640" y="5212080"/>
            <a:ext cx="73152" cy="1051560"/>
          </a:xfrm>
          <a:prstGeom prst="rect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9" name="Text 6"/>
          <p:cNvSpPr/>
          <p:nvPr/>
        </p:nvSpPr>
        <p:spPr>
          <a:xfrm>
            <a:off x="731520" y="5303520"/>
            <a:ext cx="5486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3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D1</a:t>
            </a:r>
            <a:endParaRPr lang="en-US" sz="1100" dirty="0"/>
          </a:p>
        </p:txBody>
      </p:sp>
      <p:sp>
        <p:nvSpPr>
          <p:cNvPr id="10" name="Text 7"/>
          <p:cNvSpPr/>
          <p:nvPr/>
        </p:nvSpPr>
        <p:spPr>
          <a:xfrm>
            <a:off x="1143000" y="5285232"/>
            <a:ext cx="1904924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Merkle root</a:t>
            </a:r>
            <a:endParaRPr lang="en-US" sz="1300" dirty="0"/>
          </a:p>
        </p:txBody>
      </p:sp>
      <p:sp>
        <p:nvSpPr>
          <p:cNvPr id="11" name="Text 8"/>
          <p:cNvSpPr/>
          <p:nvPr/>
        </p:nvSpPr>
        <p:spPr>
          <a:xfrm>
            <a:off x="731520" y="5632704"/>
            <a:ext cx="2362124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300"/>
              </a:spcAft>
              <a:buNone/>
            </a:pPr>
            <a:r>
              <a:rPr lang="en-US" sz="105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RFC 6962 tree over the hash chain — proof-of-inclusion for any historical event.</a:t>
            </a:r>
            <a:endParaRPr lang="en-US" sz="1050" dirty="0"/>
          </a:p>
        </p:txBody>
      </p:sp>
      <p:sp>
        <p:nvSpPr>
          <p:cNvPr id="12" name="Shape 9"/>
          <p:cNvSpPr/>
          <p:nvPr/>
        </p:nvSpPr>
        <p:spPr>
          <a:xfrm>
            <a:off x="3367964" y="5212080"/>
            <a:ext cx="2636444" cy="105156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</p:spPr>
      </p:sp>
      <p:sp>
        <p:nvSpPr>
          <p:cNvPr id="13" name="Shape 10"/>
          <p:cNvSpPr/>
          <p:nvPr/>
        </p:nvSpPr>
        <p:spPr>
          <a:xfrm>
            <a:off x="3367964" y="5212080"/>
            <a:ext cx="73152" cy="1051560"/>
          </a:xfrm>
          <a:prstGeom prst="rect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14" name="Text 11"/>
          <p:cNvSpPr/>
          <p:nvPr/>
        </p:nvSpPr>
        <p:spPr>
          <a:xfrm>
            <a:off x="3550844" y="5303520"/>
            <a:ext cx="5486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3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D2</a:t>
            </a:r>
            <a:endParaRPr lang="en-US" sz="1100" dirty="0"/>
          </a:p>
        </p:txBody>
      </p:sp>
      <p:sp>
        <p:nvSpPr>
          <p:cNvPr id="15" name="Text 12"/>
          <p:cNvSpPr/>
          <p:nvPr/>
        </p:nvSpPr>
        <p:spPr>
          <a:xfrm>
            <a:off x="3962324" y="5285232"/>
            <a:ext cx="1904924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RFC 3161 timestamp</a:t>
            </a:r>
            <a:endParaRPr lang="en-US" sz="1300" dirty="0"/>
          </a:p>
        </p:txBody>
      </p:sp>
      <p:sp>
        <p:nvSpPr>
          <p:cNvPr id="16" name="Text 13"/>
          <p:cNvSpPr/>
          <p:nvPr/>
        </p:nvSpPr>
        <p:spPr>
          <a:xfrm>
            <a:off x="3550844" y="5632704"/>
            <a:ext cx="2362124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300"/>
              </a:spcAft>
              <a:buNone/>
            </a:pPr>
            <a:r>
              <a:rPr lang="en-US" sz="105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Each root is countersigned by a public TSA — the log cannot be backdated.</a:t>
            </a:r>
            <a:endParaRPr lang="en-US" sz="1050" dirty="0"/>
          </a:p>
        </p:txBody>
      </p:sp>
      <p:sp>
        <p:nvSpPr>
          <p:cNvPr id="17" name="Shape 14"/>
          <p:cNvSpPr/>
          <p:nvPr/>
        </p:nvSpPr>
        <p:spPr>
          <a:xfrm>
            <a:off x="6187288" y="5212080"/>
            <a:ext cx="2636444" cy="105156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</p:spPr>
      </p:sp>
      <p:sp>
        <p:nvSpPr>
          <p:cNvPr id="18" name="Shape 15"/>
          <p:cNvSpPr/>
          <p:nvPr/>
        </p:nvSpPr>
        <p:spPr>
          <a:xfrm>
            <a:off x="6187288" y="5212080"/>
            <a:ext cx="73152" cy="1051560"/>
          </a:xfrm>
          <a:prstGeom prst="rect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19" name="Text 16"/>
          <p:cNvSpPr/>
          <p:nvPr/>
        </p:nvSpPr>
        <p:spPr>
          <a:xfrm>
            <a:off x="6370168" y="5303520"/>
            <a:ext cx="5486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3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D3</a:t>
            </a:r>
            <a:endParaRPr lang="en-US" sz="1100" dirty="0"/>
          </a:p>
        </p:txBody>
      </p:sp>
      <p:sp>
        <p:nvSpPr>
          <p:cNvPr id="20" name="Text 17"/>
          <p:cNvSpPr/>
          <p:nvPr/>
        </p:nvSpPr>
        <p:spPr>
          <a:xfrm>
            <a:off x="6781648" y="5285232"/>
            <a:ext cx="1904924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Signed offline bundle</a:t>
            </a:r>
            <a:endParaRPr lang="en-US" sz="1300" dirty="0"/>
          </a:p>
        </p:txBody>
      </p:sp>
      <p:sp>
        <p:nvSpPr>
          <p:cNvPr id="21" name="Text 18"/>
          <p:cNvSpPr/>
          <p:nvPr/>
        </p:nvSpPr>
        <p:spPr>
          <a:xfrm>
            <a:off x="6370168" y="5632704"/>
            <a:ext cx="2362124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300"/>
              </a:spcAft>
              <a:buNone/>
            </a:pPr>
            <a:r>
              <a:rPr lang="en-US" sz="105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Evidence pack a regulator can verify on an air-gapped laptop — no server needed.</a:t>
            </a:r>
            <a:endParaRPr lang="en-US" sz="1050" dirty="0"/>
          </a:p>
        </p:txBody>
      </p:sp>
      <p:sp>
        <p:nvSpPr>
          <p:cNvPr id="22" name="Shape 19"/>
          <p:cNvSpPr/>
          <p:nvPr/>
        </p:nvSpPr>
        <p:spPr>
          <a:xfrm>
            <a:off x="9006611" y="5212080"/>
            <a:ext cx="2636444" cy="105156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</p:spPr>
      </p:sp>
      <p:sp>
        <p:nvSpPr>
          <p:cNvPr id="23" name="Shape 20"/>
          <p:cNvSpPr/>
          <p:nvPr/>
        </p:nvSpPr>
        <p:spPr>
          <a:xfrm>
            <a:off x="9006611" y="5212080"/>
            <a:ext cx="73152" cy="1051560"/>
          </a:xfrm>
          <a:prstGeom prst="rect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24" name="Text 21"/>
          <p:cNvSpPr/>
          <p:nvPr/>
        </p:nvSpPr>
        <p:spPr>
          <a:xfrm>
            <a:off x="9189491" y="5303520"/>
            <a:ext cx="5486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3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D4</a:t>
            </a:r>
            <a:endParaRPr lang="en-US" sz="1100" dirty="0"/>
          </a:p>
        </p:txBody>
      </p:sp>
      <p:sp>
        <p:nvSpPr>
          <p:cNvPr id="25" name="Text 22"/>
          <p:cNvSpPr/>
          <p:nvPr/>
        </p:nvSpPr>
        <p:spPr>
          <a:xfrm>
            <a:off x="9600971" y="5285232"/>
            <a:ext cx="1904924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Transparency log</a:t>
            </a:r>
            <a:endParaRPr lang="en-US" sz="1300" dirty="0"/>
          </a:p>
        </p:txBody>
      </p:sp>
      <p:sp>
        <p:nvSpPr>
          <p:cNvPr id="26" name="Text 23"/>
          <p:cNvSpPr/>
          <p:nvPr/>
        </p:nvSpPr>
        <p:spPr>
          <a:xfrm>
            <a:off x="9189491" y="5632704"/>
            <a:ext cx="2362124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300"/>
              </a:spcAft>
              <a:buNone/>
            </a:pPr>
            <a:r>
              <a:rPr lang="en-US" sz="105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Optional Sigstore/Rekor publication — we ourselves cannot rewrite history.</a:t>
            </a:r>
            <a:endParaRPr lang="en-US" sz="1050" dirty="0"/>
          </a:p>
        </p:txBody>
      </p:sp>
      <p:sp>
        <p:nvSpPr>
          <p:cNvPr id="27" name="Shape 24"/>
          <p:cNvSpPr/>
          <p:nvPr/>
        </p:nvSpPr>
        <p:spPr>
          <a:xfrm>
            <a:off x="548640" y="6355080"/>
            <a:ext cx="11094415" cy="0"/>
          </a:xfrm>
          <a:prstGeom prst="line">
            <a:avLst/>
          </a:prstGeom>
          <a:noFill/>
          <a:ln w="9525">
            <a:solidFill>
              <a:srgbClr val="E2E8F0"/>
            </a:solidFill>
            <a:prstDash val="solid"/>
          </a:ln>
        </p:spPr>
      </p:sp>
      <p:sp>
        <p:nvSpPr>
          <p:cNvPr id="28" name="Text 25"/>
          <p:cNvSpPr/>
          <p:nvPr/>
        </p:nvSpPr>
        <p:spPr>
          <a:xfrm>
            <a:off x="548640" y="6400800"/>
            <a:ext cx="1109441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Multi-writer audit holds at ~215 ops/sec across 4 concurrent writers — chain stays intact.</a:t>
            </a:r>
            <a:endParaRPr lang="en-US" sz="9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11480" y="274320"/>
            <a:ext cx="29260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Context </a:t>
            </a:r>
            <a:pPr indent="0" marL="0">
              <a:buNone/>
            </a:pPr>
            <a:r>
              <a:rPr lang="en-US" sz="13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●</a:t>
            </a:r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Vault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11094415" y="274320"/>
            <a:ext cx="8686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15 / 23</a:t>
            </a:r>
            <a:endParaRPr lang="en-US" sz="1000" dirty="0"/>
          </a:p>
        </p:txBody>
      </p:sp>
      <p:sp>
        <p:nvSpPr>
          <p:cNvPr id="4" name="Text 2"/>
          <p:cNvSpPr/>
          <p:nvPr/>
        </p:nvSpPr>
        <p:spPr>
          <a:xfrm>
            <a:off x="548640" y="713232"/>
            <a:ext cx="111556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PRODUCT — NEVER DELETED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548640" y="1024128"/>
            <a:ext cx="111556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Lifecycle states preserve every belief for replay — past and present.</a:t>
            </a:r>
            <a:endParaRPr lang="en-US" sz="2800" dirty="0"/>
          </a:p>
        </p:txBody>
      </p:sp>
      <p:sp>
        <p:nvSpPr>
          <p:cNvPr id="6" name="Text 4"/>
          <p:cNvSpPr/>
          <p:nvPr/>
        </p:nvSpPr>
        <p:spPr>
          <a:xfrm>
            <a:off x="548640" y="2240280"/>
            <a:ext cx="49377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Why this matters</a:t>
            </a:r>
            <a:endParaRPr lang="en-US" sz="1800" dirty="0"/>
          </a:p>
        </p:txBody>
      </p:sp>
      <p:sp>
        <p:nvSpPr>
          <p:cNvPr id="7" name="Text 5"/>
          <p:cNvSpPr/>
          <p:nvPr/>
        </p:nvSpPr>
        <p:spPr>
          <a:xfrm>
            <a:off x="548640" y="2743200"/>
            <a:ext cx="4937760" cy="3108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3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 expired or superseded fact remains the truth for queries about its window.</a:t>
            </a:r>
            <a:endParaRPr lang="en-US" sz="13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3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Flagged conflicts are withheld from Resolve until a human decides — the system never serves a contradiction.</a:t>
            </a:r>
            <a:endParaRPr lang="en-US" sz="13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3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Archive is logical, not physical — auditors can reconstruct any historical answer.</a:t>
            </a:r>
            <a:endParaRPr lang="en-US" sz="1300" dirty="0"/>
          </a:p>
          <a:p>
            <a:pPr marL="342900" indent="-342900">
              <a:spcAft>
                <a:spcPts val="800"/>
              </a:spcAft>
              <a:buSzPct val="100000"/>
              <a:buChar char="•"/>
            </a:pPr>
            <a:r>
              <a:rPr lang="en-US" sz="13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Decay-as-policy is per-type: regulatory facts never auto-decay; PII has GDPR-compliant erasure.</a:t>
            </a:r>
            <a:endParaRPr lang="en-US" sz="1300" dirty="0"/>
          </a:p>
        </p:txBody>
      </p:sp>
      <p:pic>
        <p:nvPicPr>
          <p:cNvPr id="8" name="Image 0" descr="/sessions/dazzling-serene-knuth/mnt/context-graph-vault/docs/diagrams/light/17-5-claim-status-lifecycle-state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52160" y="1965960"/>
            <a:ext cx="5790895" cy="3950568"/>
          </a:xfrm>
          <a:prstGeom prst="rect">
            <a:avLst/>
          </a:prstGeom>
        </p:spPr>
      </p:pic>
      <p:sp>
        <p:nvSpPr>
          <p:cNvPr id="9" name="Shape 6"/>
          <p:cNvSpPr/>
          <p:nvPr/>
        </p:nvSpPr>
        <p:spPr>
          <a:xfrm>
            <a:off x="548640" y="6355080"/>
            <a:ext cx="11094415" cy="0"/>
          </a:xfrm>
          <a:prstGeom prst="line">
            <a:avLst/>
          </a:prstGeom>
          <a:noFill/>
          <a:ln w="9525">
            <a:solidFill>
              <a:srgbClr val="E2E8F0"/>
            </a:solidFill>
            <a:prstDash val="solid"/>
          </a:ln>
        </p:spPr>
      </p:sp>
      <p:sp>
        <p:nvSpPr>
          <p:cNvPr id="10" name="Text 7"/>
          <p:cNvSpPr/>
          <p:nvPr/>
        </p:nvSpPr>
        <p:spPr>
          <a:xfrm>
            <a:off x="548640" y="6400800"/>
            <a:ext cx="1109441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Status-versioning, not hard delete. The audit guarantee depends on it.</a:t>
            </a:r>
            <a:endParaRPr lang="en-US" sz="9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11480" y="274320"/>
            <a:ext cx="29260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Context </a:t>
            </a:r>
            <a:pPr indent="0" marL="0">
              <a:buNone/>
            </a:pPr>
            <a:r>
              <a:rPr lang="en-US" sz="13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●</a:t>
            </a:r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Vault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11094415" y="274320"/>
            <a:ext cx="8686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16 / 23</a:t>
            </a:r>
            <a:endParaRPr lang="en-US" sz="1000" dirty="0"/>
          </a:p>
        </p:txBody>
      </p:sp>
      <p:sp>
        <p:nvSpPr>
          <p:cNvPr id="4" name="Text 2"/>
          <p:cNvSpPr/>
          <p:nvPr/>
        </p:nvSpPr>
        <p:spPr>
          <a:xfrm>
            <a:off x="548640" y="713232"/>
            <a:ext cx="111556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PRODUCT — THE WEB APP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548640" y="1024128"/>
            <a:ext cx="111556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real product UI, not a CLI demo — 10 pages, builds clean, browser-verified.</a:t>
            </a:r>
            <a:endParaRPr lang="en-US" sz="2800" dirty="0"/>
          </a:p>
        </p:txBody>
      </p:sp>
      <p:sp>
        <p:nvSpPr>
          <p:cNvPr id="6" name="Shape 4"/>
          <p:cNvSpPr/>
          <p:nvPr/>
        </p:nvSpPr>
        <p:spPr>
          <a:xfrm>
            <a:off x="548640" y="2286000"/>
            <a:ext cx="5364328" cy="658368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</p:spPr>
      </p:sp>
      <p:sp>
        <p:nvSpPr>
          <p:cNvPr id="7" name="Shape 5"/>
          <p:cNvSpPr/>
          <p:nvPr/>
        </p:nvSpPr>
        <p:spPr>
          <a:xfrm>
            <a:off x="713232" y="2423160"/>
            <a:ext cx="384048" cy="384048"/>
          </a:xfrm>
          <a:prstGeom prst="ellipse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713232" y="2423160"/>
            <a:ext cx="384048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01</a:t>
            </a:r>
            <a:endParaRPr lang="en-US" sz="1100" dirty="0"/>
          </a:p>
        </p:txBody>
      </p:sp>
      <p:sp>
        <p:nvSpPr>
          <p:cNvPr id="9" name="Text 7"/>
          <p:cNvSpPr/>
          <p:nvPr/>
        </p:nvSpPr>
        <p:spPr>
          <a:xfrm>
            <a:off x="1188720" y="2377440"/>
            <a:ext cx="458708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Login / signup</a:t>
            </a:r>
            <a:endParaRPr lang="en-US" sz="1400" dirty="0"/>
          </a:p>
        </p:txBody>
      </p:sp>
      <p:sp>
        <p:nvSpPr>
          <p:cNvPr id="10" name="Text 8"/>
          <p:cNvSpPr/>
          <p:nvPr/>
        </p:nvSpPr>
        <p:spPr>
          <a:xfrm>
            <a:off x="1188720" y="2633472"/>
            <a:ext cx="458708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OIDC + password fallback; org → workspace tenancy</a:t>
            </a:r>
            <a:endParaRPr lang="en-US" sz="1100" dirty="0"/>
          </a:p>
        </p:txBody>
      </p:sp>
      <p:sp>
        <p:nvSpPr>
          <p:cNvPr id="11" name="Shape 9"/>
          <p:cNvSpPr/>
          <p:nvPr/>
        </p:nvSpPr>
        <p:spPr>
          <a:xfrm>
            <a:off x="6278728" y="2286000"/>
            <a:ext cx="5364328" cy="658368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</p:spPr>
      </p:sp>
      <p:sp>
        <p:nvSpPr>
          <p:cNvPr id="12" name="Shape 10"/>
          <p:cNvSpPr/>
          <p:nvPr/>
        </p:nvSpPr>
        <p:spPr>
          <a:xfrm>
            <a:off x="6443320" y="2423160"/>
            <a:ext cx="384048" cy="384048"/>
          </a:xfrm>
          <a:prstGeom prst="ellipse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6443320" y="2423160"/>
            <a:ext cx="384048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02</a:t>
            </a:r>
            <a:endParaRPr lang="en-US" sz="1100" dirty="0"/>
          </a:p>
        </p:txBody>
      </p:sp>
      <p:sp>
        <p:nvSpPr>
          <p:cNvPr id="14" name="Text 12"/>
          <p:cNvSpPr/>
          <p:nvPr/>
        </p:nvSpPr>
        <p:spPr>
          <a:xfrm>
            <a:off x="6918808" y="2377440"/>
            <a:ext cx="458708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Dashboard</a:t>
            </a:r>
            <a:endParaRPr lang="en-US" sz="1400" dirty="0"/>
          </a:p>
        </p:txBody>
      </p:sp>
      <p:sp>
        <p:nvSpPr>
          <p:cNvPr id="15" name="Text 13"/>
          <p:cNvSpPr/>
          <p:nvPr/>
        </p:nvSpPr>
        <p:spPr>
          <a:xfrm>
            <a:off x="6918808" y="2633472"/>
            <a:ext cx="458708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Live health, recent asserts, flagged conflicts, audit stats</a:t>
            </a:r>
            <a:endParaRPr lang="en-US" sz="1100" dirty="0"/>
          </a:p>
        </p:txBody>
      </p:sp>
      <p:sp>
        <p:nvSpPr>
          <p:cNvPr id="16" name="Shape 14"/>
          <p:cNvSpPr/>
          <p:nvPr/>
        </p:nvSpPr>
        <p:spPr>
          <a:xfrm>
            <a:off x="548640" y="3035808"/>
            <a:ext cx="5364328" cy="658368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</p:spPr>
      </p:sp>
      <p:sp>
        <p:nvSpPr>
          <p:cNvPr id="17" name="Shape 15"/>
          <p:cNvSpPr/>
          <p:nvPr/>
        </p:nvSpPr>
        <p:spPr>
          <a:xfrm>
            <a:off x="713232" y="3172968"/>
            <a:ext cx="384048" cy="384048"/>
          </a:xfrm>
          <a:prstGeom prst="ellipse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713232" y="3172968"/>
            <a:ext cx="384048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03</a:t>
            </a:r>
            <a:endParaRPr lang="en-US" sz="1100" dirty="0"/>
          </a:p>
        </p:txBody>
      </p:sp>
      <p:sp>
        <p:nvSpPr>
          <p:cNvPr id="19" name="Text 17"/>
          <p:cNvSpPr/>
          <p:nvPr/>
        </p:nvSpPr>
        <p:spPr>
          <a:xfrm>
            <a:off x="1188720" y="3127248"/>
            <a:ext cx="458708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Resolve explorer</a:t>
            </a:r>
            <a:endParaRPr lang="en-US" sz="1400" dirty="0"/>
          </a:p>
        </p:txBody>
      </p:sp>
      <p:sp>
        <p:nvSpPr>
          <p:cNvPr id="20" name="Text 18"/>
          <p:cNvSpPr/>
          <p:nvPr/>
        </p:nvSpPr>
        <p:spPr>
          <a:xfrm>
            <a:off x="1188720" y="3383280"/>
            <a:ext cx="458708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Point-in-time + side-by-side per-agent ACL preview</a:t>
            </a:r>
            <a:endParaRPr lang="en-US" sz="1100" dirty="0"/>
          </a:p>
        </p:txBody>
      </p:sp>
      <p:sp>
        <p:nvSpPr>
          <p:cNvPr id="21" name="Shape 19"/>
          <p:cNvSpPr/>
          <p:nvPr/>
        </p:nvSpPr>
        <p:spPr>
          <a:xfrm>
            <a:off x="6278728" y="3035808"/>
            <a:ext cx="5364328" cy="658368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</p:spPr>
      </p:sp>
      <p:sp>
        <p:nvSpPr>
          <p:cNvPr id="22" name="Shape 20"/>
          <p:cNvSpPr/>
          <p:nvPr/>
        </p:nvSpPr>
        <p:spPr>
          <a:xfrm>
            <a:off x="6443320" y="3172968"/>
            <a:ext cx="384048" cy="384048"/>
          </a:xfrm>
          <a:prstGeom prst="ellipse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23" name="Text 21"/>
          <p:cNvSpPr/>
          <p:nvPr/>
        </p:nvSpPr>
        <p:spPr>
          <a:xfrm>
            <a:off x="6443320" y="3172968"/>
            <a:ext cx="384048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04</a:t>
            </a:r>
            <a:endParaRPr lang="en-US" sz="1100" dirty="0"/>
          </a:p>
        </p:txBody>
      </p:sp>
      <p:sp>
        <p:nvSpPr>
          <p:cNvPr id="24" name="Text 22"/>
          <p:cNvSpPr/>
          <p:nvPr/>
        </p:nvSpPr>
        <p:spPr>
          <a:xfrm>
            <a:off x="6918808" y="3127248"/>
            <a:ext cx="458708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Review queue</a:t>
            </a:r>
            <a:endParaRPr lang="en-US" sz="1400" dirty="0"/>
          </a:p>
        </p:txBody>
      </p:sp>
      <p:sp>
        <p:nvSpPr>
          <p:cNvPr id="25" name="Text 23"/>
          <p:cNvSpPr/>
          <p:nvPr/>
        </p:nvSpPr>
        <p:spPr>
          <a:xfrm>
            <a:off x="6918808" y="3383280"/>
            <a:ext cx="458708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Flagged conflicts with SLA timer, assignment, escalation</a:t>
            </a:r>
            <a:endParaRPr lang="en-US" sz="1100" dirty="0"/>
          </a:p>
        </p:txBody>
      </p:sp>
      <p:sp>
        <p:nvSpPr>
          <p:cNvPr id="26" name="Shape 24"/>
          <p:cNvSpPr/>
          <p:nvPr/>
        </p:nvSpPr>
        <p:spPr>
          <a:xfrm>
            <a:off x="548640" y="3785616"/>
            <a:ext cx="5364328" cy="658368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</p:spPr>
      </p:sp>
      <p:sp>
        <p:nvSpPr>
          <p:cNvPr id="27" name="Shape 25"/>
          <p:cNvSpPr/>
          <p:nvPr/>
        </p:nvSpPr>
        <p:spPr>
          <a:xfrm>
            <a:off x="713232" y="3922776"/>
            <a:ext cx="384048" cy="384048"/>
          </a:xfrm>
          <a:prstGeom prst="ellipse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28" name="Text 26"/>
          <p:cNvSpPr/>
          <p:nvPr/>
        </p:nvSpPr>
        <p:spPr>
          <a:xfrm>
            <a:off x="713232" y="3922776"/>
            <a:ext cx="384048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05</a:t>
            </a:r>
            <a:endParaRPr lang="en-US" sz="1100" dirty="0"/>
          </a:p>
        </p:txBody>
      </p:sp>
      <p:sp>
        <p:nvSpPr>
          <p:cNvPr id="29" name="Text 27"/>
          <p:cNvSpPr/>
          <p:nvPr/>
        </p:nvSpPr>
        <p:spPr>
          <a:xfrm>
            <a:off x="1188720" y="3877056"/>
            <a:ext cx="458708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Claims browser</a:t>
            </a:r>
            <a:endParaRPr lang="en-US" sz="1400" dirty="0"/>
          </a:p>
        </p:txBody>
      </p:sp>
      <p:sp>
        <p:nvSpPr>
          <p:cNvPr id="30" name="Text 28"/>
          <p:cNvSpPr/>
          <p:nvPr/>
        </p:nvSpPr>
        <p:spPr>
          <a:xfrm>
            <a:off x="1188720" y="4133088"/>
            <a:ext cx="458708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Search, filter, audit any single fact's history</a:t>
            </a:r>
            <a:endParaRPr lang="en-US" sz="1100" dirty="0"/>
          </a:p>
        </p:txBody>
      </p:sp>
      <p:sp>
        <p:nvSpPr>
          <p:cNvPr id="31" name="Shape 29"/>
          <p:cNvSpPr/>
          <p:nvPr/>
        </p:nvSpPr>
        <p:spPr>
          <a:xfrm>
            <a:off x="6278728" y="3785616"/>
            <a:ext cx="5364328" cy="658368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</p:spPr>
      </p:sp>
      <p:sp>
        <p:nvSpPr>
          <p:cNvPr id="32" name="Shape 30"/>
          <p:cNvSpPr/>
          <p:nvPr/>
        </p:nvSpPr>
        <p:spPr>
          <a:xfrm>
            <a:off x="6443320" y="3922776"/>
            <a:ext cx="384048" cy="384048"/>
          </a:xfrm>
          <a:prstGeom prst="ellipse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33" name="Text 31"/>
          <p:cNvSpPr/>
          <p:nvPr/>
        </p:nvSpPr>
        <p:spPr>
          <a:xfrm>
            <a:off x="6443320" y="3922776"/>
            <a:ext cx="384048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06</a:t>
            </a:r>
            <a:endParaRPr lang="en-US" sz="1100" dirty="0"/>
          </a:p>
        </p:txBody>
      </p:sp>
      <p:sp>
        <p:nvSpPr>
          <p:cNvPr id="34" name="Text 32"/>
          <p:cNvSpPr/>
          <p:nvPr/>
        </p:nvSpPr>
        <p:spPr>
          <a:xfrm>
            <a:off x="6918808" y="3877056"/>
            <a:ext cx="458708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Provenance</a:t>
            </a:r>
            <a:endParaRPr lang="en-US" sz="1400" dirty="0"/>
          </a:p>
        </p:txBody>
      </p:sp>
      <p:sp>
        <p:nvSpPr>
          <p:cNvPr id="35" name="Text 33"/>
          <p:cNvSpPr/>
          <p:nvPr/>
        </p:nvSpPr>
        <p:spPr>
          <a:xfrm>
            <a:off x="6918808" y="4133088"/>
            <a:ext cx="458708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Back-chain visualization of where each fact came from</a:t>
            </a:r>
            <a:endParaRPr lang="en-US" sz="1100" dirty="0"/>
          </a:p>
        </p:txBody>
      </p:sp>
      <p:sp>
        <p:nvSpPr>
          <p:cNvPr id="36" name="Shape 34"/>
          <p:cNvSpPr/>
          <p:nvPr/>
        </p:nvSpPr>
        <p:spPr>
          <a:xfrm>
            <a:off x="548640" y="4535424"/>
            <a:ext cx="5364328" cy="658368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</p:spPr>
      </p:sp>
      <p:sp>
        <p:nvSpPr>
          <p:cNvPr id="37" name="Shape 35"/>
          <p:cNvSpPr/>
          <p:nvPr/>
        </p:nvSpPr>
        <p:spPr>
          <a:xfrm>
            <a:off x="713232" y="4672584"/>
            <a:ext cx="384048" cy="384048"/>
          </a:xfrm>
          <a:prstGeom prst="ellipse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38" name="Text 36"/>
          <p:cNvSpPr/>
          <p:nvPr/>
        </p:nvSpPr>
        <p:spPr>
          <a:xfrm>
            <a:off x="713232" y="4672584"/>
            <a:ext cx="384048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07</a:t>
            </a:r>
            <a:endParaRPr lang="en-US" sz="1100" dirty="0"/>
          </a:p>
        </p:txBody>
      </p:sp>
      <p:sp>
        <p:nvSpPr>
          <p:cNvPr id="39" name="Text 37"/>
          <p:cNvSpPr/>
          <p:nvPr/>
        </p:nvSpPr>
        <p:spPr>
          <a:xfrm>
            <a:off x="1188720" y="4626864"/>
            <a:ext cx="458708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Audit &amp; GDPR</a:t>
            </a:r>
            <a:endParaRPr lang="en-US" sz="1400" dirty="0"/>
          </a:p>
        </p:txBody>
      </p:sp>
      <p:sp>
        <p:nvSpPr>
          <p:cNvPr id="40" name="Text 38"/>
          <p:cNvSpPr/>
          <p:nvPr/>
        </p:nvSpPr>
        <p:spPr>
          <a:xfrm>
            <a:off x="1188720" y="4882896"/>
            <a:ext cx="458708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Replay window · export Art.15/20 · erase Art.17</a:t>
            </a:r>
            <a:endParaRPr lang="en-US" sz="1100" dirty="0"/>
          </a:p>
        </p:txBody>
      </p:sp>
      <p:sp>
        <p:nvSpPr>
          <p:cNvPr id="41" name="Shape 39"/>
          <p:cNvSpPr/>
          <p:nvPr/>
        </p:nvSpPr>
        <p:spPr>
          <a:xfrm>
            <a:off x="6278728" y="4535424"/>
            <a:ext cx="5364328" cy="658368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</p:spPr>
      </p:sp>
      <p:sp>
        <p:nvSpPr>
          <p:cNvPr id="42" name="Shape 40"/>
          <p:cNvSpPr/>
          <p:nvPr/>
        </p:nvSpPr>
        <p:spPr>
          <a:xfrm>
            <a:off x="6443320" y="4672584"/>
            <a:ext cx="384048" cy="384048"/>
          </a:xfrm>
          <a:prstGeom prst="ellipse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43" name="Text 41"/>
          <p:cNvSpPr/>
          <p:nvPr/>
        </p:nvSpPr>
        <p:spPr>
          <a:xfrm>
            <a:off x="6443320" y="4672584"/>
            <a:ext cx="384048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08</a:t>
            </a:r>
            <a:endParaRPr lang="en-US" sz="1100" dirty="0"/>
          </a:p>
        </p:txBody>
      </p:sp>
      <p:sp>
        <p:nvSpPr>
          <p:cNvPr id="44" name="Text 42"/>
          <p:cNvSpPr/>
          <p:nvPr/>
        </p:nvSpPr>
        <p:spPr>
          <a:xfrm>
            <a:off x="6918808" y="4626864"/>
            <a:ext cx="458708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Lifecycle</a:t>
            </a:r>
            <a:endParaRPr lang="en-US" sz="1400" dirty="0"/>
          </a:p>
        </p:txBody>
      </p:sp>
      <p:sp>
        <p:nvSpPr>
          <p:cNvPr id="45" name="Text 43"/>
          <p:cNvSpPr/>
          <p:nvPr/>
        </p:nvSpPr>
        <p:spPr>
          <a:xfrm>
            <a:off x="6918808" y="4882896"/>
            <a:ext cx="458708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Decay policy per Claim type · compression history</a:t>
            </a:r>
            <a:endParaRPr lang="en-US" sz="1100" dirty="0"/>
          </a:p>
        </p:txBody>
      </p:sp>
      <p:sp>
        <p:nvSpPr>
          <p:cNvPr id="46" name="Shape 44"/>
          <p:cNvSpPr/>
          <p:nvPr/>
        </p:nvSpPr>
        <p:spPr>
          <a:xfrm>
            <a:off x="548640" y="5285232"/>
            <a:ext cx="5364328" cy="658368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</p:spPr>
      </p:sp>
      <p:sp>
        <p:nvSpPr>
          <p:cNvPr id="47" name="Shape 45"/>
          <p:cNvSpPr/>
          <p:nvPr/>
        </p:nvSpPr>
        <p:spPr>
          <a:xfrm>
            <a:off x="713232" y="5422392"/>
            <a:ext cx="384048" cy="384048"/>
          </a:xfrm>
          <a:prstGeom prst="ellipse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48" name="Text 46"/>
          <p:cNvSpPr/>
          <p:nvPr/>
        </p:nvSpPr>
        <p:spPr>
          <a:xfrm>
            <a:off x="713232" y="5422392"/>
            <a:ext cx="384048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09</a:t>
            </a:r>
            <a:endParaRPr lang="en-US" sz="1100" dirty="0"/>
          </a:p>
        </p:txBody>
      </p:sp>
      <p:sp>
        <p:nvSpPr>
          <p:cNvPr id="49" name="Text 47"/>
          <p:cNvSpPr/>
          <p:nvPr/>
        </p:nvSpPr>
        <p:spPr>
          <a:xfrm>
            <a:off x="1188720" y="5376672"/>
            <a:ext cx="458708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Compliance</a:t>
            </a:r>
            <a:endParaRPr lang="en-US" sz="1400" dirty="0"/>
          </a:p>
        </p:txBody>
      </p:sp>
      <p:sp>
        <p:nvSpPr>
          <p:cNvPr id="50" name="Text 48"/>
          <p:cNvSpPr/>
          <p:nvPr/>
        </p:nvSpPr>
        <p:spPr>
          <a:xfrm>
            <a:off x="1188720" y="5632704"/>
            <a:ext cx="458708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EU AI Act check + sealed evidence bundle export</a:t>
            </a:r>
            <a:endParaRPr lang="en-US" sz="1100" dirty="0"/>
          </a:p>
        </p:txBody>
      </p:sp>
      <p:sp>
        <p:nvSpPr>
          <p:cNvPr id="51" name="Shape 49"/>
          <p:cNvSpPr/>
          <p:nvPr/>
        </p:nvSpPr>
        <p:spPr>
          <a:xfrm>
            <a:off x="6278728" y="5285232"/>
            <a:ext cx="5364328" cy="658368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</p:spPr>
      </p:sp>
      <p:sp>
        <p:nvSpPr>
          <p:cNvPr id="52" name="Shape 50"/>
          <p:cNvSpPr/>
          <p:nvPr/>
        </p:nvSpPr>
        <p:spPr>
          <a:xfrm>
            <a:off x="6443320" y="5422392"/>
            <a:ext cx="384048" cy="384048"/>
          </a:xfrm>
          <a:prstGeom prst="ellipse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53" name="Text 51"/>
          <p:cNvSpPr/>
          <p:nvPr/>
        </p:nvSpPr>
        <p:spPr>
          <a:xfrm>
            <a:off x="6443320" y="5422392"/>
            <a:ext cx="384048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10</a:t>
            </a:r>
            <a:endParaRPr lang="en-US" sz="1100" dirty="0"/>
          </a:p>
        </p:txBody>
      </p:sp>
      <p:sp>
        <p:nvSpPr>
          <p:cNvPr id="54" name="Text 52"/>
          <p:cNvSpPr/>
          <p:nvPr/>
        </p:nvSpPr>
        <p:spPr>
          <a:xfrm>
            <a:off x="6918808" y="5376672"/>
            <a:ext cx="458708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4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Organization</a:t>
            </a:r>
            <a:endParaRPr lang="en-US" sz="1400" dirty="0"/>
          </a:p>
        </p:txBody>
      </p:sp>
      <p:sp>
        <p:nvSpPr>
          <p:cNvPr id="55" name="Text 53"/>
          <p:cNvSpPr/>
          <p:nvPr/>
        </p:nvSpPr>
        <p:spPr>
          <a:xfrm>
            <a:off x="6918808" y="5632704"/>
            <a:ext cx="458708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Members, roles, API keys, workspace settings</a:t>
            </a:r>
            <a:endParaRPr lang="en-US" sz="1100" dirty="0"/>
          </a:p>
        </p:txBody>
      </p:sp>
      <p:sp>
        <p:nvSpPr>
          <p:cNvPr id="56" name="Shape 54"/>
          <p:cNvSpPr/>
          <p:nvPr/>
        </p:nvSpPr>
        <p:spPr>
          <a:xfrm>
            <a:off x="548640" y="6355080"/>
            <a:ext cx="11094415" cy="0"/>
          </a:xfrm>
          <a:prstGeom prst="line">
            <a:avLst/>
          </a:prstGeom>
          <a:noFill/>
          <a:ln w="9525">
            <a:solidFill>
              <a:srgbClr val="E2E8F0"/>
            </a:solidFill>
            <a:prstDash val="solid"/>
          </a:ln>
        </p:spPr>
      </p:sp>
      <p:sp>
        <p:nvSpPr>
          <p:cNvPr id="57" name="Text 55"/>
          <p:cNvSpPr/>
          <p:nvPr/>
        </p:nvSpPr>
        <p:spPr>
          <a:xfrm>
            <a:off x="548640" y="6400800"/>
            <a:ext cx="1109441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Vite + React + TS · builds clean. Plus MCP server · Python/TS SDKs · HTTP API · /admin · /ask · CLI.</a:t>
            </a:r>
            <a:endParaRPr lang="en-US" sz="9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11480" y="274320"/>
            <a:ext cx="29260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Context </a:t>
            </a:r>
            <a:pPr indent="0" marL="0">
              <a:buNone/>
            </a:pPr>
            <a:r>
              <a:rPr lang="en-US" sz="13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●</a:t>
            </a:r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Vault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11094415" y="274320"/>
            <a:ext cx="8686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17 / 23</a:t>
            </a:r>
            <a:endParaRPr lang="en-US" sz="1000" dirty="0"/>
          </a:p>
        </p:txBody>
      </p:sp>
      <p:sp>
        <p:nvSpPr>
          <p:cNvPr id="4" name="Text 2"/>
          <p:cNvSpPr/>
          <p:nvPr/>
        </p:nvSpPr>
        <p:spPr>
          <a:xfrm>
            <a:off x="548640" y="713232"/>
            <a:ext cx="111556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PRODUCT — ADOPT WITHOUT MIGRATING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548640" y="1024128"/>
            <a:ext cx="111556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Front your existing vector store. Vault overlays validity, ACL, and audit on top.</a:t>
            </a:r>
            <a:endParaRPr lang="en-US" sz="2800" dirty="0"/>
          </a:p>
        </p:txBody>
      </p:sp>
      <p:sp>
        <p:nvSpPr>
          <p:cNvPr id="6" name="Shape 4"/>
          <p:cNvSpPr/>
          <p:nvPr/>
        </p:nvSpPr>
        <p:spPr>
          <a:xfrm>
            <a:off x="548640" y="2331720"/>
            <a:ext cx="3393338" cy="1463040"/>
          </a:xfrm>
          <a:prstGeom prst="rect">
            <a:avLst/>
          </a:prstGeom>
          <a:solidFill>
            <a:srgbClr val="F8FAFC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7" name="Text 5"/>
          <p:cNvSpPr/>
          <p:nvPr/>
        </p:nvSpPr>
        <p:spPr>
          <a:xfrm>
            <a:off x="822960" y="2532888"/>
            <a:ext cx="2844698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1. Your existing store</a:t>
            </a:r>
            <a:endParaRPr lang="en-US" sz="1600" dirty="0"/>
          </a:p>
        </p:txBody>
      </p:sp>
      <p:sp>
        <p:nvSpPr>
          <p:cNvPr id="8" name="Text 6"/>
          <p:cNvSpPr/>
          <p:nvPr/>
        </p:nvSpPr>
        <p:spPr>
          <a:xfrm>
            <a:off x="822960" y="2971800"/>
            <a:ext cx="2844698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Pinecone · Weaviate · Qdrant · pgvector · MongoDB Atlas · …</a:t>
            </a:r>
            <a:endParaRPr lang="en-US" sz="1200" dirty="0"/>
          </a:p>
        </p:txBody>
      </p:sp>
      <p:sp>
        <p:nvSpPr>
          <p:cNvPr id="9" name="Shape 7"/>
          <p:cNvSpPr/>
          <p:nvPr/>
        </p:nvSpPr>
        <p:spPr>
          <a:xfrm rot="5400000">
            <a:off x="3996842" y="2898648"/>
            <a:ext cx="347472" cy="329184"/>
          </a:xfrm>
          <a:prstGeom prst="rtTriangle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10" name="Shape 8"/>
          <p:cNvSpPr/>
          <p:nvPr/>
        </p:nvSpPr>
        <p:spPr>
          <a:xfrm>
            <a:off x="4399178" y="2331720"/>
            <a:ext cx="3393338" cy="1463040"/>
          </a:xfrm>
          <a:prstGeom prst="rect">
            <a:avLst/>
          </a:prstGeom>
          <a:solidFill>
            <a:srgbClr val="EFF6FF"/>
          </a:solidFill>
          <a:ln w="12700">
            <a:solidFill>
              <a:srgbClr val="1F6FEB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11" name="Text 9"/>
          <p:cNvSpPr/>
          <p:nvPr/>
        </p:nvSpPr>
        <p:spPr>
          <a:xfrm>
            <a:off x="4673498" y="2532888"/>
            <a:ext cx="2844698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2. Context Vault overlay</a:t>
            </a:r>
            <a:endParaRPr lang="en-US" sz="1600" dirty="0"/>
          </a:p>
        </p:txBody>
      </p:sp>
      <p:sp>
        <p:nvSpPr>
          <p:cNvPr id="12" name="Text 10"/>
          <p:cNvSpPr/>
          <p:nvPr/>
        </p:nvSpPr>
        <p:spPr>
          <a:xfrm>
            <a:off x="4673498" y="2971800"/>
            <a:ext cx="2844698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Validity windows · per-claim ACL · conflict detection · hash-chained audit</a:t>
            </a:r>
            <a:endParaRPr lang="en-US" sz="1200" dirty="0"/>
          </a:p>
        </p:txBody>
      </p:sp>
      <p:sp>
        <p:nvSpPr>
          <p:cNvPr id="13" name="Shape 11"/>
          <p:cNvSpPr/>
          <p:nvPr/>
        </p:nvSpPr>
        <p:spPr>
          <a:xfrm rot="5400000">
            <a:off x="7847381" y="2898648"/>
            <a:ext cx="347472" cy="329184"/>
          </a:xfrm>
          <a:prstGeom prst="rtTriangle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14" name="Shape 12"/>
          <p:cNvSpPr/>
          <p:nvPr/>
        </p:nvSpPr>
        <p:spPr>
          <a:xfrm>
            <a:off x="8249717" y="2331720"/>
            <a:ext cx="3393338" cy="1463040"/>
          </a:xfrm>
          <a:prstGeom prst="rect">
            <a:avLst/>
          </a:prstGeom>
          <a:solidFill>
            <a:srgbClr val="F8FAFC"/>
          </a:solidFill>
          <a:ln w="12700">
            <a:solidFill>
              <a:srgbClr val="E2E8F0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15" name="Text 13"/>
          <p:cNvSpPr/>
          <p:nvPr/>
        </p:nvSpPr>
        <p:spPr>
          <a:xfrm>
            <a:off x="8524037" y="2532888"/>
            <a:ext cx="2844698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3. Agent reads</a:t>
            </a:r>
            <a:endParaRPr lang="en-US" sz="1600" dirty="0"/>
          </a:p>
        </p:txBody>
      </p:sp>
      <p:sp>
        <p:nvSpPr>
          <p:cNvPr id="16" name="Text 14"/>
          <p:cNvSpPr/>
          <p:nvPr/>
        </p:nvSpPr>
        <p:spPr>
          <a:xfrm>
            <a:off x="8524037" y="2971800"/>
            <a:ext cx="2844698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Same query → only what's current, authorized, consistent — every read auditable</a:t>
            </a:r>
            <a:endParaRPr lang="en-US" sz="1200" dirty="0"/>
          </a:p>
        </p:txBody>
      </p:sp>
      <p:sp>
        <p:nvSpPr>
          <p:cNvPr id="17" name="Shape 15"/>
          <p:cNvSpPr/>
          <p:nvPr/>
        </p:nvSpPr>
        <p:spPr>
          <a:xfrm>
            <a:off x="548640" y="4251960"/>
            <a:ext cx="11094415" cy="150876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777240" y="4398264"/>
            <a:ext cx="27432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Status</a:t>
            </a:r>
            <a:endParaRPr lang="en-US" sz="1200" dirty="0"/>
          </a:p>
        </p:txBody>
      </p:sp>
      <p:sp>
        <p:nvSpPr>
          <p:cNvPr id="19" name="Shape 17"/>
          <p:cNvSpPr/>
          <p:nvPr/>
        </p:nvSpPr>
        <p:spPr>
          <a:xfrm>
            <a:off x="777240" y="4773168"/>
            <a:ext cx="128016" cy="128016"/>
          </a:xfrm>
          <a:prstGeom prst="ellipse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1005840" y="4709160"/>
            <a:ext cx="1063721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Qdrant adapter  </a:t>
            </a:r>
            <a:pPr indent="0" marL="0">
              <a:buNone/>
            </a:pPr>
            <a:r>
              <a:rPr lang="en-US" sz="12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Live + tested — the wedge proven on real infrastructure.</a:t>
            </a:r>
            <a:endParaRPr lang="en-US" sz="1200" dirty="0"/>
          </a:p>
        </p:txBody>
      </p:sp>
      <p:sp>
        <p:nvSpPr>
          <p:cNvPr id="21" name="Shape 19"/>
          <p:cNvSpPr/>
          <p:nvPr/>
        </p:nvSpPr>
        <p:spPr>
          <a:xfrm>
            <a:off x="777240" y="5102352"/>
            <a:ext cx="128016" cy="128016"/>
          </a:xfrm>
          <a:prstGeom prst="ellipse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22" name="Text 20"/>
          <p:cNvSpPr/>
          <p:nvPr/>
        </p:nvSpPr>
        <p:spPr>
          <a:xfrm>
            <a:off x="1005840" y="5038344"/>
            <a:ext cx="1063721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Pinecone · Weaviate · pgvector · MongoDB  </a:t>
            </a:r>
            <a:pPr indent="0" marL="0">
              <a:buNone/>
            </a:pPr>
            <a:r>
              <a:rPr lang="en-US" sz="12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Same protocol — ready, awaiting vendor credentials.</a:t>
            </a:r>
            <a:endParaRPr lang="en-US" sz="1200" dirty="0"/>
          </a:p>
        </p:txBody>
      </p:sp>
      <p:sp>
        <p:nvSpPr>
          <p:cNvPr id="23" name="Shape 21"/>
          <p:cNvSpPr/>
          <p:nvPr/>
        </p:nvSpPr>
        <p:spPr>
          <a:xfrm>
            <a:off x="777240" y="5431536"/>
            <a:ext cx="128016" cy="128016"/>
          </a:xfrm>
          <a:prstGeom prst="ellipse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24" name="Text 22"/>
          <p:cNvSpPr/>
          <p:nvPr/>
        </p:nvSpPr>
        <p:spPr>
          <a:xfrm>
            <a:off x="1005840" y="5367528"/>
            <a:ext cx="1063721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Scale tier  </a:t>
            </a:r>
            <a:pPr indent="0" marL="0">
              <a:buNone/>
            </a:pPr>
            <a:r>
              <a:rPr lang="en-US" sz="12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Resolve cache + dedicated vector backend · Neo4j stays authoritative for validity/ACL/status.</a:t>
            </a:r>
            <a:endParaRPr lang="en-US" sz="1200" dirty="0"/>
          </a:p>
        </p:txBody>
      </p:sp>
      <p:sp>
        <p:nvSpPr>
          <p:cNvPr id="25" name="Shape 23"/>
          <p:cNvSpPr/>
          <p:nvPr/>
        </p:nvSpPr>
        <p:spPr>
          <a:xfrm>
            <a:off x="548640" y="6355080"/>
            <a:ext cx="11094415" cy="0"/>
          </a:xfrm>
          <a:prstGeom prst="line">
            <a:avLst/>
          </a:prstGeom>
          <a:noFill/>
          <a:ln w="9525">
            <a:solidFill>
              <a:srgbClr val="E2E8F0"/>
            </a:solidFill>
            <a:prstDash val="solid"/>
          </a:ln>
        </p:spPr>
      </p:sp>
      <p:sp>
        <p:nvSpPr>
          <p:cNvPr id="26" name="Text 24"/>
          <p:cNvSpPr/>
          <p:nvPr/>
        </p:nvSpPr>
        <p:spPr>
          <a:xfrm>
            <a:off x="548640" y="6400800"/>
            <a:ext cx="1109441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 migration. No rewiring. Auth0/Snowflake wedge — sit in front, migrate on read.</a:t>
            </a:r>
            <a:endParaRPr lang="en-US" sz="9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11480" y="274320"/>
            <a:ext cx="29260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Context </a:t>
            </a:r>
            <a:pPr indent="0" marL="0">
              <a:buNone/>
            </a:pPr>
            <a:r>
              <a:rPr lang="en-US" sz="13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●</a:t>
            </a:r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Vault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11094415" y="274320"/>
            <a:ext cx="8686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18 / 23</a:t>
            </a:r>
            <a:endParaRPr lang="en-US" sz="1000" dirty="0"/>
          </a:p>
        </p:txBody>
      </p:sp>
      <p:sp>
        <p:nvSpPr>
          <p:cNvPr id="4" name="Text 2"/>
          <p:cNvSpPr/>
          <p:nvPr/>
        </p:nvSpPr>
        <p:spPr>
          <a:xfrm>
            <a:off x="548640" y="713232"/>
            <a:ext cx="111556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PRODUCT — vault-bench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548640" y="1024128"/>
            <a:ext cx="111556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Own the metric. Quarterly leaderboard for governed memory.</a:t>
            </a:r>
            <a:endParaRPr lang="en-US" sz="2800" dirty="0"/>
          </a:p>
        </p:txBody>
      </p:sp>
      <p:sp>
        <p:nvSpPr>
          <p:cNvPr id="6" name="Shape 4"/>
          <p:cNvSpPr/>
          <p:nvPr/>
        </p:nvSpPr>
        <p:spPr>
          <a:xfrm>
            <a:off x="548640" y="2331720"/>
            <a:ext cx="6766560" cy="402336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7" name="Text 5"/>
          <p:cNvSpPr/>
          <p:nvPr/>
        </p:nvSpPr>
        <p:spPr>
          <a:xfrm>
            <a:off x="777240" y="2496312"/>
            <a:ext cx="64008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Silent-corruption rate (lower is better)</a:t>
            </a:r>
            <a:endParaRPr lang="en-US" sz="1300" dirty="0"/>
          </a:p>
        </p:txBody>
      </p:sp>
      <p:graphicFrame>
        <p:nvGraphicFramePr>
          <p:cNvPr id="8" name="Chart 0" descr=""/>
          <p:cNvGraphicFramePr/>
          <p:nvPr/>
        </p:nvGraphicFramePr>
        <p:xfrm>
          <a:off x="777240" y="2880360"/>
          <a:ext cx="6400800" cy="3383280"/>
        </p:xfrm>
        <a:graphic xmlns:a="http://schemas.openxmlformats.org/drawingml/2006/main">
          <a:graphicData uri="http://schemas.openxmlformats.org/drawingml/2006/chart">
            <c:chart xmlns:c="http://schemas.openxmlformats.org/drawingml/2006/chart" r:id="rId1"/>
          </a:graphicData>
        </a:graphic>
      </p:graphicFrame>
      <p:sp>
        <p:nvSpPr>
          <p:cNvPr id="9" name="Shape 6"/>
          <p:cNvSpPr/>
          <p:nvPr/>
        </p:nvSpPr>
        <p:spPr>
          <a:xfrm>
            <a:off x="7498080" y="2331720"/>
            <a:ext cx="4144975" cy="4023360"/>
          </a:xfrm>
          <a:prstGeom prst="rect">
            <a:avLst/>
          </a:prstGeom>
          <a:solidFill>
            <a:srgbClr val="EFF6FF"/>
          </a:solidFill>
          <a:ln w="19050">
            <a:solidFill>
              <a:srgbClr val="1F6FEB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10" name="Text 7"/>
          <p:cNvSpPr/>
          <p:nvPr/>
        </p:nvSpPr>
        <p:spPr>
          <a:xfrm>
            <a:off x="7772400" y="2514600"/>
            <a:ext cx="3596335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5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STANDARDS PLAY</a:t>
            </a:r>
            <a:endParaRPr lang="en-US" sz="1100" dirty="0"/>
          </a:p>
        </p:txBody>
      </p:sp>
      <p:sp>
        <p:nvSpPr>
          <p:cNvPr id="11" name="Text 8"/>
          <p:cNvSpPr/>
          <p:nvPr/>
        </p:nvSpPr>
        <p:spPr>
          <a:xfrm>
            <a:off x="7772400" y="2834640"/>
            <a:ext cx="3596335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6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Whoever owns the metric owns the conversation.</a:t>
            </a:r>
            <a:endParaRPr lang="en-US" sz="1600" dirty="0"/>
          </a:p>
        </p:txBody>
      </p:sp>
      <p:sp>
        <p:nvSpPr>
          <p:cNvPr id="12" name="Text 9"/>
          <p:cNvSpPr/>
          <p:nvPr/>
        </p:nvSpPr>
        <p:spPr>
          <a:xfrm>
            <a:off x="7772400" y="3520440"/>
            <a:ext cx="3596335" cy="2651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20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1,032-case generated gold set · 16 domains · ≥100 per class</a:t>
            </a:r>
            <a:endParaRPr lang="en-US" sz="12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20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Correct by construction — taxonomy rules encode labels</a:t>
            </a:r>
            <a:endParaRPr lang="en-US" sz="12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20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Mem0 + Zep behavioural-probe adapters · others same shape</a:t>
            </a:r>
            <a:endParaRPr lang="en-US" sz="12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20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 gate fails build on silent-corruption regression</a:t>
            </a:r>
            <a:endParaRPr lang="en-US" sz="120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20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Leaderboard at bench.contextvault.dev (deploy pending)</a:t>
            </a:r>
            <a:endParaRPr lang="en-US" sz="1200" dirty="0"/>
          </a:p>
        </p:txBody>
      </p:sp>
      <p:sp>
        <p:nvSpPr>
          <p:cNvPr id="13" name="Shape 10"/>
          <p:cNvSpPr/>
          <p:nvPr/>
        </p:nvSpPr>
        <p:spPr>
          <a:xfrm>
            <a:off x="548640" y="6355080"/>
            <a:ext cx="11094415" cy="0"/>
          </a:xfrm>
          <a:prstGeom prst="line">
            <a:avLst/>
          </a:prstGeom>
          <a:noFill/>
          <a:ln w="9525">
            <a:solidFill>
              <a:srgbClr val="E2E8F0"/>
            </a:solidFill>
            <a:prstDash val="solid"/>
          </a:ln>
        </p:spPr>
      </p:sp>
      <p:sp>
        <p:nvSpPr>
          <p:cNvPr id="14" name="Text 11"/>
          <p:cNvSpPr/>
          <p:nvPr/>
        </p:nvSpPr>
        <p:spPr>
          <a:xfrm>
            <a:off x="548640" y="6400800"/>
            <a:ext cx="1109441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Reproducible benchmark + open methodology + competitor adapters. Source: docs/VAULT_BENCH.md.</a:t>
            </a:r>
            <a:endParaRPr lang="en-US" sz="9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11480" y="274320"/>
            <a:ext cx="29260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Context </a:t>
            </a:r>
            <a:pPr indent="0" marL="0">
              <a:buNone/>
            </a:pPr>
            <a:r>
              <a:rPr lang="en-US" sz="13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●</a:t>
            </a:r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Vault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11094415" y="274320"/>
            <a:ext cx="8686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19 / 23</a:t>
            </a:r>
            <a:endParaRPr lang="en-US" sz="1000" dirty="0"/>
          </a:p>
        </p:txBody>
      </p:sp>
      <p:sp>
        <p:nvSpPr>
          <p:cNvPr id="4" name="Text 2"/>
          <p:cNvSpPr/>
          <p:nvPr/>
        </p:nvSpPr>
        <p:spPr>
          <a:xfrm>
            <a:off x="548640" y="713232"/>
            <a:ext cx="111556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BUSINESS MODEL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548640" y="1024128"/>
            <a:ext cx="111556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Open-core wedge → managed governance → enterprise compliance packs.</a:t>
            </a:r>
            <a:endParaRPr lang="en-US" sz="2800" dirty="0"/>
          </a:p>
        </p:txBody>
      </p:sp>
      <p:sp>
        <p:nvSpPr>
          <p:cNvPr id="6" name="Shape 4"/>
          <p:cNvSpPr/>
          <p:nvPr/>
        </p:nvSpPr>
        <p:spPr>
          <a:xfrm>
            <a:off x="548640" y="2331720"/>
            <a:ext cx="3454298" cy="402336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7" name="Text 5"/>
          <p:cNvSpPr/>
          <p:nvPr/>
        </p:nvSpPr>
        <p:spPr>
          <a:xfrm>
            <a:off x="822960" y="2532888"/>
            <a:ext cx="2905658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500" kern="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FREE / OSS</a:t>
            </a:r>
            <a:endParaRPr lang="en-US" sz="1000" dirty="0"/>
          </a:p>
        </p:txBody>
      </p:sp>
      <p:sp>
        <p:nvSpPr>
          <p:cNvPr id="8" name="Text 6"/>
          <p:cNvSpPr/>
          <p:nvPr/>
        </p:nvSpPr>
        <p:spPr>
          <a:xfrm>
            <a:off x="822960" y="2834640"/>
            <a:ext cx="2905658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MCP server + Python/TS SDKs</a:t>
            </a:r>
            <a:endParaRPr lang="en-US" sz="1800" dirty="0"/>
          </a:p>
        </p:txBody>
      </p:sp>
      <p:sp>
        <p:nvSpPr>
          <p:cNvPr id="9" name="Text 7"/>
          <p:cNvSpPr/>
          <p:nvPr/>
        </p:nvSpPr>
        <p:spPr>
          <a:xfrm>
            <a:off x="822960" y="3749040"/>
            <a:ext cx="2905658" cy="1920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400"/>
              </a:spcAft>
              <a:buNone/>
            </a:pPr>
            <a:r>
              <a:rPr lang="en-US" sz="12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Apache-2.0 core, MCP-registry listings, one-click install in Claude/Cursor/Codex. Developer adoption funnel.</a:t>
            </a:r>
            <a:endParaRPr lang="en-US" sz="1200" dirty="0"/>
          </a:p>
        </p:txBody>
      </p:sp>
      <p:sp>
        <p:nvSpPr>
          <p:cNvPr id="10" name="Shape 8"/>
          <p:cNvSpPr/>
          <p:nvPr/>
        </p:nvSpPr>
        <p:spPr>
          <a:xfrm>
            <a:off x="822960" y="5669280"/>
            <a:ext cx="2905658" cy="0"/>
          </a:xfrm>
          <a:prstGeom prst="line">
            <a:avLst/>
          </a:prstGeom>
          <a:noFill/>
          <a:ln w="6350">
            <a:solidFill>
              <a:srgbClr val="1F6FEB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822960" y="5760720"/>
            <a:ext cx="2905658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Goal: 10K MCP installs · Year 1</a:t>
            </a:r>
            <a:endParaRPr lang="en-US" sz="1200" dirty="0"/>
          </a:p>
        </p:txBody>
      </p:sp>
      <p:sp>
        <p:nvSpPr>
          <p:cNvPr id="12" name="Shape 10"/>
          <p:cNvSpPr/>
          <p:nvPr/>
        </p:nvSpPr>
        <p:spPr>
          <a:xfrm>
            <a:off x="4368698" y="2331720"/>
            <a:ext cx="3454298" cy="4023360"/>
          </a:xfrm>
          <a:prstGeom prst="rect">
            <a:avLst/>
          </a:prstGeom>
          <a:solidFill>
            <a:srgbClr val="EFF6FF"/>
          </a:solidFill>
          <a:ln w="19050">
            <a:solidFill>
              <a:srgbClr val="1F6FEB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13" name="Text 11"/>
          <p:cNvSpPr/>
          <p:nvPr/>
        </p:nvSpPr>
        <p:spPr>
          <a:xfrm>
            <a:off x="4643018" y="2532888"/>
            <a:ext cx="2905658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5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 · MANAGED</a:t>
            </a:r>
            <a:endParaRPr lang="en-US" sz="1000" dirty="0"/>
          </a:p>
        </p:txBody>
      </p:sp>
      <p:sp>
        <p:nvSpPr>
          <p:cNvPr id="14" name="Text 12"/>
          <p:cNvSpPr/>
          <p:nvPr/>
        </p:nvSpPr>
        <p:spPr>
          <a:xfrm>
            <a:off x="4643018" y="2834640"/>
            <a:ext cx="2905658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Hosted Vault on our cloud</a:t>
            </a:r>
            <a:endParaRPr lang="en-US" sz="1800" dirty="0"/>
          </a:p>
        </p:txBody>
      </p:sp>
      <p:sp>
        <p:nvSpPr>
          <p:cNvPr id="15" name="Text 13"/>
          <p:cNvSpPr/>
          <p:nvPr/>
        </p:nvSpPr>
        <p:spPr>
          <a:xfrm>
            <a:off x="4643018" y="3749040"/>
            <a:ext cx="2905658" cy="1920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400"/>
              </a:spcAft>
              <a:buNone/>
            </a:pPr>
            <a:r>
              <a:rPr lang="en-US" sz="12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Usage-priced (per claim · per audit-event · per query). SSO, SOC 2, audit-bundle export. Per-Claim metering keeps pricing fair.</a:t>
            </a:r>
            <a:endParaRPr lang="en-US" sz="1200" dirty="0"/>
          </a:p>
        </p:txBody>
      </p:sp>
      <p:sp>
        <p:nvSpPr>
          <p:cNvPr id="16" name="Shape 14"/>
          <p:cNvSpPr/>
          <p:nvPr/>
        </p:nvSpPr>
        <p:spPr>
          <a:xfrm>
            <a:off x="4643018" y="5669280"/>
            <a:ext cx="2905658" cy="0"/>
          </a:xfrm>
          <a:prstGeom prst="line">
            <a:avLst/>
          </a:prstGeom>
          <a:noFill/>
          <a:ln w="6350">
            <a:solidFill>
              <a:srgbClr val="1F6FEB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4643018" y="5760720"/>
            <a:ext cx="2905658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Anchor: $19–$2,500/mo (Mem0/Zep band)</a:t>
            </a:r>
            <a:endParaRPr lang="en-US" sz="1200" dirty="0"/>
          </a:p>
        </p:txBody>
      </p:sp>
      <p:sp>
        <p:nvSpPr>
          <p:cNvPr id="18" name="Shape 16"/>
          <p:cNvSpPr/>
          <p:nvPr/>
        </p:nvSpPr>
        <p:spPr>
          <a:xfrm>
            <a:off x="8188757" y="2331720"/>
            <a:ext cx="3454298" cy="4023360"/>
          </a:xfrm>
          <a:prstGeom prst="rect">
            <a:avLst/>
          </a:prstGeom>
          <a:solidFill>
            <a:srgbClr val="EFF6FF"/>
          </a:solidFill>
          <a:ln w="19050">
            <a:solidFill>
              <a:srgbClr val="1F6FEB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19" name="Text 17"/>
          <p:cNvSpPr/>
          <p:nvPr/>
        </p:nvSpPr>
        <p:spPr>
          <a:xfrm>
            <a:off x="8463077" y="2532888"/>
            <a:ext cx="2905658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5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ENTERPRISE</a:t>
            </a:r>
            <a:endParaRPr lang="en-US" sz="1000" dirty="0"/>
          </a:p>
        </p:txBody>
      </p:sp>
      <p:sp>
        <p:nvSpPr>
          <p:cNvPr id="20" name="Text 18"/>
          <p:cNvSpPr/>
          <p:nvPr/>
        </p:nvSpPr>
        <p:spPr>
          <a:xfrm>
            <a:off x="8463077" y="2834640"/>
            <a:ext cx="2905658" cy="777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Compliance Packs + platform license</a:t>
            </a:r>
            <a:endParaRPr lang="en-US" sz="1800" dirty="0"/>
          </a:p>
        </p:txBody>
      </p:sp>
      <p:sp>
        <p:nvSpPr>
          <p:cNvPr id="21" name="Text 19"/>
          <p:cNvSpPr/>
          <p:nvPr/>
        </p:nvSpPr>
        <p:spPr>
          <a:xfrm>
            <a:off x="8463077" y="3749040"/>
            <a:ext cx="2905658" cy="19202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400"/>
              </a:spcAft>
              <a:buNone/>
            </a:pPr>
            <a:r>
              <a:rPr lang="en-US" sz="12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EU AI Act · NIST AI RMF · SR 26-2 · NAIC · HIPAA · ISO 42001 — each a pre-mapped pack + audit-export adapter + compliance-check command.</a:t>
            </a:r>
            <a:endParaRPr lang="en-US" sz="1200" dirty="0"/>
          </a:p>
        </p:txBody>
      </p:sp>
      <p:sp>
        <p:nvSpPr>
          <p:cNvPr id="22" name="Shape 20"/>
          <p:cNvSpPr/>
          <p:nvPr/>
        </p:nvSpPr>
        <p:spPr>
          <a:xfrm>
            <a:off x="8463077" y="5669280"/>
            <a:ext cx="2905658" cy="0"/>
          </a:xfrm>
          <a:prstGeom prst="line">
            <a:avLst/>
          </a:prstGeom>
          <a:noFill/>
          <a:ln w="6350">
            <a:solidFill>
              <a:srgbClr val="1F6FEB"/>
            </a:solidFill>
            <a:prstDash val="solid"/>
          </a:ln>
        </p:spPr>
      </p:sp>
      <p:sp>
        <p:nvSpPr>
          <p:cNvPr id="23" name="Text 21"/>
          <p:cNvSpPr/>
          <p:nvPr/>
        </p:nvSpPr>
        <p:spPr>
          <a:xfrm>
            <a:off x="8463077" y="5760720"/>
            <a:ext cx="2905658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Land $80K–$250K → expand $500K–$1M+ at 50 agents</a:t>
            </a:r>
            <a:endParaRPr lang="en-US" sz="1200" dirty="0"/>
          </a:p>
        </p:txBody>
      </p:sp>
      <p:sp>
        <p:nvSpPr>
          <p:cNvPr id="24" name="Shape 22"/>
          <p:cNvSpPr/>
          <p:nvPr/>
        </p:nvSpPr>
        <p:spPr>
          <a:xfrm>
            <a:off x="548640" y="6355080"/>
            <a:ext cx="11094415" cy="0"/>
          </a:xfrm>
          <a:prstGeom prst="line">
            <a:avLst/>
          </a:prstGeom>
          <a:noFill/>
          <a:ln w="9525">
            <a:solidFill>
              <a:srgbClr val="E2E8F0"/>
            </a:solidFill>
            <a:prstDash val="solid"/>
          </a:ln>
        </p:spPr>
      </p:sp>
      <p:sp>
        <p:nvSpPr>
          <p:cNvPr id="25" name="Text 23"/>
          <p:cNvSpPr/>
          <p:nvPr/>
        </p:nvSpPr>
        <p:spPr>
          <a:xfrm>
            <a:off x="548640" y="6400800"/>
            <a:ext cx="1109441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Open-core precedent: HashiCorp · Confluent · MongoDB · Elastic · Sentry. Enterprise comp: Immuta + Collibra co-sell.</a:t>
            </a:r>
            <a:endParaRPr lang="en-US" sz="9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11480" y="274320"/>
            <a:ext cx="29260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Context </a:t>
            </a:r>
            <a:pPr indent="0" marL="0">
              <a:buNone/>
            </a:pPr>
            <a:r>
              <a:rPr lang="en-US" sz="13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●</a:t>
            </a:r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Vault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11094415" y="274320"/>
            <a:ext cx="8686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 / 23</a:t>
            </a:r>
            <a:endParaRPr lang="en-US" sz="1000" dirty="0"/>
          </a:p>
        </p:txBody>
      </p:sp>
      <p:sp>
        <p:nvSpPr>
          <p:cNvPr id="4" name="Text 2"/>
          <p:cNvSpPr/>
          <p:nvPr/>
        </p:nvSpPr>
        <p:spPr>
          <a:xfrm>
            <a:off x="548640" y="713232"/>
            <a:ext cx="111556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PROBLEM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548640" y="1024128"/>
            <a:ext cx="111556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Agents don't fail because they can't recall — they fail because they recall the wrong thing.</a:t>
            </a:r>
            <a:endParaRPr lang="en-US" sz="2800" dirty="0"/>
          </a:p>
        </p:txBody>
      </p:sp>
      <p:sp>
        <p:nvSpPr>
          <p:cNvPr id="6" name="Shape 4"/>
          <p:cNvSpPr/>
          <p:nvPr/>
        </p:nvSpPr>
        <p:spPr>
          <a:xfrm>
            <a:off x="548640" y="2331720"/>
            <a:ext cx="3515258" cy="297180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7" name="Shape 5"/>
          <p:cNvSpPr/>
          <p:nvPr/>
        </p:nvSpPr>
        <p:spPr>
          <a:xfrm>
            <a:off x="548640" y="2331720"/>
            <a:ext cx="3515258" cy="109728"/>
          </a:xfrm>
          <a:prstGeom prst="rect">
            <a:avLst/>
          </a:prstGeom>
          <a:solidFill>
            <a:srgbClr val="D97706"/>
          </a:solidFill>
          <a:ln w="12700">
            <a:solidFill>
              <a:srgbClr val="D97706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822960" y="2606040"/>
            <a:ext cx="296661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500" kern="0" dirty="0">
                <a:solidFill>
                  <a:srgbClr val="D9770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STALE</a:t>
            </a:r>
            <a:endParaRPr lang="en-US" sz="1000" dirty="0"/>
          </a:p>
        </p:txBody>
      </p:sp>
      <p:sp>
        <p:nvSpPr>
          <p:cNvPr id="9" name="Text 7"/>
          <p:cNvSpPr/>
          <p:nvPr/>
        </p:nvSpPr>
        <p:spPr>
          <a:xfrm>
            <a:off x="822960" y="2898648"/>
            <a:ext cx="2966618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9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Memory rot</a:t>
            </a:r>
            <a:endParaRPr lang="en-US" sz="1900" dirty="0"/>
          </a:p>
        </p:txBody>
      </p:sp>
      <p:sp>
        <p:nvSpPr>
          <p:cNvPr id="10" name="Text 8"/>
          <p:cNvSpPr/>
          <p:nvPr/>
        </p:nvSpPr>
        <p:spPr>
          <a:xfrm>
            <a:off x="822960" y="3429000"/>
            <a:ext cx="2966618" cy="1691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400"/>
              </a:spcAft>
              <a:buNone/>
            </a:pPr>
            <a:r>
              <a:rPr lang="en-US" sz="13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"Your manager is Alice." True in March. Wrong in June. The agent acts on a fact that quietly stopped being true.</a:t>
            </a:r>
            <a:endParaRPr lang="en-US" sz="1300" dirty="0"/>
          </a:p>
        </p:txBody>
      </p:sp>
      <p:sp>
        <p:nvSpPr>
          <p:cNvPr id="11" name="Shape 9"/>
          <p:cNvSpPr/>
          <p:nvPr/>
        </p:nvSpPr>
        <p:spPr>
          <a:xfrm>
            <a:off x="4338218" y="2331720"/>
            <a:ext cx="3515258" cy="297180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12" name="Shape 10"/>
          <p:cNvSpPr/>
          <p:nvPr/>
        </p:nvSpPr>
        <p:spPr>
          <a:xfrm>
            <a:off x="4338218" y="2331720"/>
            <a:ext cx="3515258" cy="109728"/>
          </a:xfrm>
          <a:prstGeom prst="rect">
            <a:avLst/>
          </a:prstGeom>
          <a:solidFill>
            <a:srgbClr val="DC2626"/>
          </a:solidFill>
          <a:ln w="12700">
            <a:solidFill>
              <a:srgbClr val="DC2626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4612538" y="2606040"/>
            <a:ext cx="296661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500" kern="0" dirty="0">
                <a:solidFill>
                  <a:srgbClr val="DC262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LEAKED</a:t>
            </a:r>
            <a:endParaRPr lang="en-US" sz="1000" dirty="0"/>
          </a:p>
        </p:txBody>
      </p:sp>
      <p:sp>
        <p:nvSpPr>
          <p:cNvPr id="14" name="Text 12"/>
          <p:cNvSpPr/>
          <p:nvPr/>
        </p:nvSpPr>
        <p:spPr>
          <a:xfrm>
            <a:off x="4612538" y="2898648"/>
            <a:ext cx="2966618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9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 per-fact access control</a:t>
            </a:r>
            <a:endParaRPr lang="en-US" sz="1900" dirty="0"/>
          </a:p>
        </p:txBody>
      </p:sp>
      <p:sp>
        <p:nvSpPr>
          <p:cNvPr id="15" name="Text 13"/>
          <p:cNvSpPr/>
          <p:nvPr/>
        </p:nvSpPr>
        <p:spPr>
          <a:xfrm>
            <a:off x="4612538" y="3429000"/>
            <a:ext cx="2966618" cy="1691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400"/>
              </a:spcAft>
              <a:buNone/>
            </a:pPr>
            <a:r>
              <a:rPr lang="en-US" sz="13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Same query, different readers — salary surfaces to a non-HR agent because the memory layer has no concept of per-fact visibility.</a:t>
            </a:r>
            <a:endParaRPr lang="en-US" sz="1300" dirty="0"/>
          </a:p>
        </p:txBody>
      </p:sp>
      <p:sp>
        <p:nvSpPr>
          <p:cNvPr id="16" name="Shape 14"/>
          <p:cNvSpPr/>
          <p:nvPr/>
        </p:nvSpPr>
        <p:spPr>
          <a:xfrm>
            <a:off x="8127797" y="2331720"/>
            <a:ext cx="3515258" cy="297180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17" name="Shape 15"/>
          <p:cNvSpPr/>
          <p:nvPr/>
        </p:nvSpPr>
        <p:spPr>
          <a:xfrm>
            <a:off x="8127797" y="2331720"/>
            <a:ext cx="3515258" cy="109728"/>
          </a:xfrm>
          <a:prstGeom prst="rect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8402117" y="2606040"/>
            <a:ext cx="296661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5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CONTRADICTED</a:t>
            </a:r>
            <a:endParaRPr lang="en-US" sz="1000" dirty="0"/>
          </a:p>
        </p:txBody>
      </p:sp>
      <p:sp>
        <p:nvSpPr>
          <p:cNvPr id="19" name="Text 17"/>
          <p:cNvSpPr/>
          <p:nvPr/>
        </p:nvSpPr>
        <p:spPr>
          <a:xfrm>
            <a:off x="8402117" y="2898648"/>
            <a:ext cx="2966618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9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Silent corruption</a:t>
            </a:r>
            <a:endParaRPr lang="en-US" sz="1900" dirty="0"/>
          </a:p>
        </p:txBody>
      </p:sp>
      <p:sp>
        <p:nvSpPr>
          <p:cNvPr id="20" name="Text 18"/>
          <p:cNvSpPr/>
          <p:nvPr/>
        </p:nvSpPr>
        <p:spPr>
          <a:xfrm>
            <a:off x="8402117" y="3429000"/>
            <a:ext cx="2966618" cy="1691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400"/>
              </a:spcAft>
              <a:buNone/>
            </a:pPr>
            <a:r>
              <a:rPr lang="en-US" sz="13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Two sources disagree about Priya's manager. A vector store keeps both. The agent now believes two managers — and no one catches it on write.</a:t>
            </a:r>
            <a:endParaRPr lang="en-US" sz="1300" dirty="0"/>
          </a:p>
        </p:txBody>
      </p:sp>
      <p:sp>
        <p:nvSpPr>
          <p:cNvPr id="21" name="Shape 19"/>
          <p:cNvSpPr/>
          <p:nvPr/>
        </p:nvSpPr>
        <p:spPr>
          <a:xfrm>
            <a:off x="548640" y="5577840"/>
            <a:ext cx="11094415" cy="640080"/>
          </a:xfrm>
          <a:prstGeom prst="rect">
            <a:avLst/>
          </a:prstGeom>
          <a:solidFill>
            <a:srgbClr val="EFF6FF"/>
          </a:solidFill>
          <a:ln w="15240">
            <a:solidFill>
              <a:srgbClr val="1F6FEB"/>
            </a:solidFill>
            <a:prstDash val="solid"/>
          </a:ln>
        </p:spPr>
      </p:sp>
      <p:sp>
        <p:nvSpPr>
          <p:cNvPr id="22" name="Text 20"/>
          <p:cNvSpPr/>
          <p:nvPr/>
        </p:nvSpPr>
        <p:spPr>
          <a:xfrm>
            <a:off x="777240" y="5623560"/>
            <a:ext cx="10637215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5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Consequence:  </a:t>
            </a:r>
            <a:pPr indent="0" marL="0">
              <a:buNone/>
            </a:pPr>
            <a:r>
              <a:rPr lang="en-US" sz="150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every memory failure is a different shape of one missing primitive — </a:t>
            </a:r>
            <a:pPr indent="0" marL="0">
              <a:buNone/>
            </a:pPr>
            <a:r>
              <a:rPr lang="en-US" sz="15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governed truth over time.</a:t>
            </a:r>
            <a:endParaRPr lang="en-US" sz="1500" dirty="0"/>
          </a:p>
        </p:txBody>
      </p:sp>
      <p:sp>
        <p:nvSpPr>
          <p:cNvPr id="23" name="Shape 21"/>
          <p:cNvSpPr/>
          <p:nvPr/>
        </p:nvSpPr>
        <p:spPr>
          <a:xfrm>
            <a:off x="548640" y="6355080"/>
            <a:ext cx="11094415" cy="0"/>
          </a:xfrm>
          <a:prstGeom prst="line">
            <a:avLst/>
          </a:prstGeom>
          <a:noFill/>
          <a:ln w="9525">
            <a:solidFill>
              <a:srgbClr val="E2E8F0"/>
            </a:solidFill>
            <a:prstDash val="solid"/>
          </a:ln>
        </p:spPr>
      </p:sp>
      <p:sp>
        <p:nvSpPr>
          <p:cNvPr id="24" name="Text 22"/>
          <p:cNvSpPr/>
          <p:nvPr/>
        </p:nvSpPr>
        <p:spPr>
          <a:xfrm>
            <a:off x="548640" y="6400800"/>
            <a:ext cx="1109441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Air Canada Moffatt v. Air Canada (BC CRT, Feb 2024) — the legal precedent for hallucinated-memory liability.</a:t>
            </a:r>
            <a:endParaRPr lang="en-US" sz="9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11480" y="274320"/>
            <a:ext cx="29260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Context </a:t>
            </a:r>
            <a:pPr indent="0" marL="0">
              <a:buNone/>
            </a:pPr>
            <a:r>
              <a:rPr lang="en-US" sz="13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●</a:t>
            </a:r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Vault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11094415" y="274320"/>
            <a:ext cx="8686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20 / 23</a:t>
            </a:r>
            <a:endParaRPr lang="en-US" sz="1000" dirty="0"/>
          </a:p>
        </p:txBody>
      </p:sp>
      <p:sp>
        <p:nvSpPr>
          <p:cNvPr id="4" name="Text 2"/>
          <p:cNvSpPr/>
          <p:nvPr/>
        </p:nvSpPr>
        <p:spPr>
          <a:xfrm>
            <a:off x="548640" y="713232"/>
            <a:ext cx="111556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TRACTION — WHERE WE ARE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548640" y="1024128"/>
            <a:ext cx="111556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Built, validated, runnable on one machine. Honest about what's account-gated.</a:t>
            </a:r>
            <a:endParaRPr lang="en-US" sz="2800" dirty="0"/>
          </a:p>
        </p:txBody>
      </p:sp>
      <p:sp>
        <p:nvSpPr>
          <p:cNvPr id="6" name="Shape 4"/>
          <p:cNvSpPr/>
          <p:nvPr/>
        </p:nvSpPr>
        <p:spPr>
          <a:xfrm>
            <a:off x="548640" y="2240280"/>
            <a:ext cx="2567864" cy="1097280"/>
          </a:xfrm>
          <a:prstGeom prst="rect">
            <a:avLst/>
          </a:prstGeom>
          <a:solidFill>
            <a:srgbClr val="EFF6FF"/>
          </a:solidFill>
          <a:ln w="19050">
            <a:solidFill>
              <a:srgbClr val="1F6FEB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7" name="Text 5"/>
          <p:cNvSpPr/>
          <p:nvPr/>
        </p:nvSpPr>
        <p:spPr>
          <a:xfrm>
            <a:off x="731520" y="2350008"/>
            <a:ext cx="2202104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8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185</a:t>
            </a:r>
            <a:endParaRPr lang="en-US" sz="3800" dirty="0"/>
          </a:p>
        </p:txBody>
      </p:sp>
      <p:sp>
        <p:nvSpPr>
          <p:cNvPr id="8" name="Text 6"/>
          <p:cNvSpPr/>
          <p:nvPr/>
        </p:nvSpPr>
        <p:spPr>
          <a:xfrm>
            <a:off x="731520" y="2953512"/>
            <a:ext cx="2202104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Backend tests green</a:t>
            </a:r>
            <a:endParaRPr lang="en-US" sz="1100" dirty="0"/>
          </a:p>
        </p:txBody>
      </p:sp>
      <p:sp>
        <p:nvSpPr>
          <p:cNvPr id="9" name="Shape 7"/>
          <p:cNvSpPr/>
          <p:nvPr/>
        </p:nvSpPr>
        <p:spPr>
          <a:xfrm>
            <a:off x="3390824" y="2240280"/>
            <a:ext cx="2567864" cy="1097280"/>
          </a:xfrm>
          <a:prstGeom prst="rect">
            <a:avLst/>
          </a:prstGeom>
          <a:solidFill>
            <a:srgbClr val="EFF6FF"/>
          </a:solidFill>
          <a:ln w="19050">
            <a:solidFill>
              <a:srgbClr val="1F6FEB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10" name="Text 8"/>
          <p:cNvSpPr/>
          <p:nvPr/>
        </p:nvSpPr>
        <p:spPr>
          <a:xfrm>
            <a:off x="3573704" y="2350008"/>
            <a:ext cx="2202104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8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10</a:t>
            </a:r>
            <a:endParaRPr lang="en-US" sz="3800" dirty="0"/>
          </a:p>
        </p:txBody>
      </p:sp>
      <p:sp>
        <p:nvSpPr>
          <p:cNvPr id="11" name="Text 9"/>
          <p:cNvSpPr/>
          <p:nvPr/>
        </p:nvSpPr>
        <p:spPr>
          <a:xfrm>
            <a:off x="3573704" y="2953512"/>
            <a:ext cx="2202104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Pages — product web app</a:t>
            </a:r>
            <a:endParaRPr lang="en-US" sz="1100" dirty="0"/>
          </a:p>
        </p:txBody>
      </p:sp>
      <p:sp>
        <p:nvSpPr>
          <p:cNvPr id="12" name="Shape 10"/>
          <p:cNvSpPr/>
          <p:nvPr/>
        </p:nvSpPr>
        <p:spPr>
          <a:xfrm>
            <a:off x="6233008" y="2240280"/>
            <a:ext cx="2567864" cy="1097280"/>
          </a:xfrm>
          <a:prstGeom prst="rect">
            <a:avLst/>
          </a:prstGeom>
          <a:solidFill>
            <a:srgbClr val="EFF6FF"/>
          </a:solidFill>
          <a:ln w="19050">
            <a:solidFill>
              <a:srgbClr val="1F6FEB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13" name="Text 11"/>
          <p:cNvSpPr/>
          <p:nvPr/>
        </p:nvSpPr>
        <p:spPr>
          <a:xfrm>
            <a:off x="6415888" y="2350008"/>
            <a:ext cx="2202104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8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58</a:t>
            </a:r>
            <a:endParaRPr lang="en-US" sz="3800" dirty="0"/>
          </a:p>
        </p:txBody>
      </p:sp>
      <p:sp>
        <p:nvSpPr>
          <p:cNvPr id="14" name="Text 12"/>
          <p:cNvSpPr/>
          <p:nvPr/>
        </p:nvSpPr>
        <p:spPr>
          <a:xfrm>
            <a:off x="6415888" y="2953512"/>
            <a:ext cx="2202104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Python modules</a:t>
            </a:r>
            <a:endParaRPr lang="en-US" sz="1100" dirty="0"/>
          </a:p>
        </p:txBody>
      </p:sp>
      <p:sp>
        <p:nvSpPr>
          <p:cNvPr id="15" name="Shape 13"/>
          <p:cNvSpPr/>
          <p:nvPr/>
        </p:nvSpPr>
        <p:spPr>
          <a:xfrm>
            <a:off x="9075191" y="2240280"/>
            <a:ext cx="2567864" cy="1097280"/>
          </a:xfrm>
          <a:prstGeom prst="rect">
            <a:avLst/>
          </a:prstGeom>
          <a:solidFill>
            <a:srgbClr val="EFF6FF"/>
          </a:solidFill>
          <a:ln w="19050">
            <a:solidFill>
              <a:srgbClr val="1F6FEB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16" name="Text 14"/>
          <p:cNvSpPr/>
          <p:nvPr/>
        </p:nvSpPr>
        <p:spPr>
          <a:xfrm>
            <a:off x="9258071" y="2350008"/>
            <a:ext cx="2202104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8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1,032</a:t>
            </a:r>
            <a:endParaRPr lang="en-US" sz="3800" dirty="0"/>
          </a:p>
        </p:txBody>
      </p:sp>
      <p:sp>
        <p:nvSpPr>
          <p:cNvPr id="17" name="Text 15"/>
          <p:cNvSpPr/>
          <p:nvPr/>
        </p:nvSpPr>
        <p:spPr>
          <a:xfrm>
            <a:off x="9258071" y="2953512"/>
            <a:ext cx="2202104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vault-bench cases (CI gate)</a:t>
            </a:r>
            <a:endParaRPr lang="en-US" sz="1100" dirty="0"/>
          </a:p>
        </p:txBody>
      </p:sp>
      <p:sp>
        <p:nvSpPr>
          <p:cNvPr id="18" name="Shape 16"/>
          <p:cNvSpPr/>
          <p:nvPr/>
        </p:nvSpPr>
        <p:spPr>
          <a:xfrm>
            <a:off x="548640" y="3657600"/>
            <a:ext cx="5364328" cy="260604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19" name="Text 17"/>
          <p:cNvSpPr/>
          <p:nvPr/>
        </p:nvSpPr>
        <p:spPr>
          <a:xfrm>
            <a:off x="777240" y="3822192"/>
            <a:ext cx="4907128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400" kern="0" dirty="0">
                <a:solidFill>
                  <a:srgbClr val="0596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SHIPPED &amp; VERIFIED</a:t>
            </a:r>
            <a:endParaRPr lang="en-US" sz="1100" dirty="0"/>
          </a:p>
        </p:txBody>
      </p:sp>
      <p:sp>
        <p:nvSpPr>
          <p:cNvPr id="20" name="Text 18"/>
          <p:cNvSpPr/>
          <p:nvPr/>
        </p:nvSpPr>
        <p:spPr>
          <a:xfrm>
            <a:off x="777240" y="4160520"/>
            <a:ext cx="4907128" cy="1965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342900" indent="-342900">
              <a:spcAft>
                <a:spcPts val="400"/>
              </a:spcAft>
              <a:buSzPct val="100000"/>
              <a:buChar char="•"/>
            </a:pPr>
            <a:r>
              <a:rPr lang="en-US" sz="11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Five operations · bitemporal Resolve@(T,K) · cross-LLM judges</a:t>
            </a:r>
            <a:endParaRPr lang="en-US" sz="1150" dirty="0"/>
          </a:p>
          <a:p>
            <a:pPr marL="342900" indent="-342900">
              <a:spcAft>
                <a:spcPts val="400"/>
              </a:spcAft>
              <a:buSzPct val="100000"/>
              <a:buChar char="•"/>
            </a:pPr>
            <a:r>
              <a:rPr lang="en-US" sz="11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Tamper-evident audit D1–D4 (Merkle · RFC 3161 · bundle · transparency)</a:t>
            </a:r>
            <a:endParaRPr lang="en-US" sz="1150" dirty="0"/>
          </a:p>
          <a:p>
            <a:pPr marL="342900" indent="-342900">
              <a:spcAft>
                <a:spcPts val="400"/>
              </a:spcAft>
              <a:buSzPct val="100000"/>
              <a:buChar char="•"/>
            </a:pPr>
            <a:r>
              <a:rPr lang="en-US" sz="11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EU AI Act compliance pack v1 + sealed evidence bundle</a:t>
            </a:r>
            <a:endParaRPr lang="en-US" sz="1150" dirty="0"/>
          </a:p>
          <a:p>
            <a:pPr marL="342900" indent="-342900">
              <a:spcAft>
                <a:spcPts val="400"/>
              </a:spcAft>
              <a:buSzPct val="100000"/>
              <a:buChar char="•"/>
            </a:pPr>
            <a:r>
              <a:rPr lang="en-US" sz="11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Reconciliation v2 (SLA · escalation · assignment · notifications)</a:t>
            </a:r>
            <a:endParaRPr lang="en-US" sz="1150" dirty="0"/>
          </a:p>
          <a:p>
            <a:pPr marL="342900" indent="-342900">
              <a:spcAft>
                <a:spcPts val="400"/>
              </a:spcAft>
              <a:buSzPct val="100000"/>
              <a:buChar char="•"/>
            </a:pPr>
            <a:r>
              <a:rPr lang="en-US" sz="11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Multi-tenancy · OIDC code · Qdrant federation adapter · scale tier</a:t>
            </a:r>
            <a:endParaRPr lang="en-US" sz="1150" dirty="0"/>
          </a:p>
          <a:p>
            <a:pPr marL="342900" indent="-342900">
              <a:spcAft>
                <a:spcPts val="400"/>
              </a:spcAft>
              <a:buSzPct val="100000"/>
              <a:buChar char="•"/>
            </a:pPr>
            <a:r>
              <a:rPr lang="en-US" sz="11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10-page React/TS product web app · MCP · SDKs · HTTP API · CLI</a:t>
            </a:r>
            <a:endParaRPr lang="en-US" sz="1150" dirty="0"/>
          </a:p>
        </p:txBody>
      </p:sp>
      <p:sp>
        <p:nvSpPr>
          <p:cNvPr id="21" name="Shape 19"/>
          <p:cNvSpPr/>
          <p:nvPr/>
        </p:nvSpPr>
        <p:spPr>
          <a:xfrm>
            <a:off x="6278728" y="3657600"/>
            <a:ext cx="5364328" cy="260604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22" name="Text 20"/>
          <p:cNvSpPr/>
          <p:nvPr/>
        </p:nvSpPr>
        <p:spPr>
          <a:xfrm>
            <a:off x="6507328" y="3822192"/>
            <a:ext cx="4907128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400" kern="0" dirty="0">
                <a:solidFill>
                  <a:srgbClr val="D9770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READY, AWAITING WIRING</a:t>
            </a:r>
            <a:endParaRPr lang="en-US" sz="1100" dirty="0"/>
          </a:p>
        </p:txBody>
      </p:sp>
      <p:sp>
        <p:nvSpPr>
          <p:cNvPr id="23" name="Text 21"/>
          <p:cNvSpPr/>
          <p:nvPr/>
        </p:nvSpPr>
        <p:spPr>
          <a:xfrm>
            <a:off x="6507328" y="4160520"/>
            <a:ext cx="4907128" cy="1965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342900" indent="-342900">
              <a:spcAft>
                <a:spcPts val="400"/>
              </a:spcAft>
              <a:buSzPct val="100000"/>
              <a:buChar char="•"/>
            </a:pPr>
            <a:r>
              <a:rPr lang="en-US" sz="11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PyPI / npm publish + MCP-registry listings</a:t>
            </a:r>
            <a:endParaRPr lang="en-US" sz="1150" dirty="0"/>
          </a:p>
          <a:p>
            <a:pPr marL="342900" indent="-342900">
              <a:spcAft>
                <a:spcPts val="400"/>
              </a:spcAft>
              <a:buSzPct val="100000"/>
              <a:buChar char="•"/>
            </a:pPr>
            <a:r>
              <a:rPr lang="en-US" sz="11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Live SSO to a real IdP (Auth0 · Okta · Azure AD · Google)</a:t>
            </a:r>
            <a:endParaRPr lang="en-US" sz="1150" dirty="0"/>
          </a:p>
          <a:p>
            <a:pPr marL="342900" indent="-342900">
              <a:spcAft>
                <a:spcPts val="400"/>
              </a:spcAft>
              <a:buSzPct val="100000"/>
              <a:buChar char="•"/>
            </a:pPr>
            <a:r>
              <a:rPr lang="en-US" sz="11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Cross-LLM live eval (OpenAI · Google API keys)</a:t>
            </a:r>
            <a:endParaRPr lang="en-US" sz="1150" dirty="0"/>
          </a:p>
          <a:p>
            <a:pPr marL="342900" indent="-342900">
              <a:spcAft>
                <a:spcPts val="400"/>
              </a:spcAft>
              <a:buSzPct val="100000"/>
              <a:buChar char="•"/>
            </a:pPr>
            <a:r>
              <a:rPr lang="en-US" sz="11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Live notifications (Slack · SMTP)</a:t>
            </a:r>
            <a:endParaRPr lang="en-US" sz="1150" dirty="0"/>
          </a:p>
          <a:p>
            <a:pPr marL="342900" indent="-342900">
              <a:spcAft>
                <a:spcPts val="400"/>
              </a:spcAft>
              <a:buSzPct val="100000"/>
              <a:buChar char="•"/>
            </a:pPr>
            <a:r>
              <a:rPr lang="en-US" sz="11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Vendor federation beyond Qdrant (Pinecone · Weaviate accounts)</a:t>
            </a:r>
            <a:endParaRPr lang="en-US" sz="1150" dirty="0"/>
          </a:p>
          <a:p>
            <a:pPr marL="342900" indent="-342900">
              <a:spcAft>
                <a:spcPts val="400"/>
              </a:spcAft>
              <a:buSzPct val="100000"/>
              <a:buChar char="•"/>
            </a:pPr>
            <a:r>
              <a:rPr lang="en-US" sz="11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Additive: more compliance packs · framework adapters · managed cloud</a:t>
            </a:r>
            <a:endParaRPr lang="en-US" sz="1150" dirty="0"/>
          </a:p>
        </p:txBody>
      </p:sp>
      <p:sp>
        <p:nvSpPr>
          <p:cNvPr id="24" name="Shape 22"/>
          <p:cNvSpPr/>
          <p:nvPr/>
        </p:nvSpPr>
        <p:spPr>
          <a:xfrm>
            <a:off x="548640" y="6355080"/>
            <a:ext cx="11094415" cy="0"/>
          </a:xfrm>
          <a:prstGeom prst="line">
            <a:avLst/>
          </a:prstGeom>
          <a:noFill/>
          <a:ln w="9525">
            <a:solidFill>
              <a:srgbClr val="E2E8F0"/>
            </a:solidFill>
            <a:prstDash val="solid"/>
          </a:ln>
        </p:spPr>
      </p:sp>
      <p:sp>
        <p:nvSpPr>
          <p:cNvPr id="25" name="Text 23"/>
          <p:cNvSpPr/>
          <p:nvPr/>
        </p:nvSpPr>
        <p:spPr>
          <a:xfrm>
            <a:off x="548640" y="6400800"/>
            <a:ext cx="1109441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Run it: docker compose up -d  ·  uv run --extra dev pytest -q  ·  uv run python eval/killer_demo.py.</a:t>
            </a:r>
            <a:endParaRPr lang="en-US" sz="9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11480" y="274320"/>
            <a:ext cx="29260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Context </a:t>
            </a:r>
            <a:pPr indent="0" marL="0">
              <a:buNone/>
            </a:pPr>
            <a:r>
              <a:rPr lang="en-US" sz="13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●</a:t>
            </a:r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Vault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11094415" y="274320"/>
            <a:ext cx="8686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21 / 23</a:t>
            </a:r>
            <a:endParaRPr lang="en-US" sz="1000" dirty="0"/>
          </a:p>
        </p:txBody>
      </p:sp>
      <p:sp>
        <p:nvSpPr>
          <p:cNvPr id="4" name="Text 2"/>
          <p:cNvSpPr/>
          <p:nvPr/>
        </p:nvSpPr>
        <p:spPr>
          <a:xfrm>
            <a:off x="548640" y="713232"/>
            <a:ext cx="111556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VISION &amp; THE ASK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548640" y="1024128"/>
            <a:ext cx="111556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Be the TLS of the agent era — the trusted, neutral layer underneath every enterprise agent.</a:t>
            </a:r>
            <a:endParaRPr lang="en-US" sz="2800" dirty="0"/>
          </a:p>
        </p:txBody>
      </p:sp>
      <p:sp>
        <p:nvSpPr>
          <p:cNvPr id="6" name="Shape 4"/>
          <p:cNvSpPr/>
          <p:nvPr/>
        </p:nvSpPr>
        <p:spPr>
          <a:xfrm>
            <a:off x="548640" y="2194560"/>
            <a:ext cx="11094415" cy="1280160"/>
          </a:xfrm>
          <a:prstGeom prst="rect">
            <a:avLst/>
          </a:prstGeom>
          <a:solidFill>
            <a:srgbClr val="EFF6FF"/>
          </a:solidFill>
          <a:ln w="19050">
            <a:solidFill>
              <a:srgbClr val="1F6FEB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7" name="Text 5"/>
          <p:cNvSpPr/>
          <p:nvPr/>
        </p:nvSpPr>
        <p:spPr>
          <a:xfrm>
            <a:off x="777240" y="2331720"/>
            <a:ext cx="10637215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i="1" dirty="0">
                <a:solidFill>
                  <a:srgbClr val="0F172A"/>
                </a:solidFill>
                <a:latin typeface="Georgia" pitchFamily="34" charset="0"/>
                <a:ea typeface="Georgia" pitchFamily="34" charset="-122"/>
                <a:cs typeface="Georgia" pitchFamily="34" charset="-120"/>
              </a:rPr>
              <a:t>Every enterprise AI agent in regulated industry will ship with a Claim store underneath it — not as a feature, but as a structural requirement, the way every web service ships with TLS.</a:t>
            </a:r>
            <a:endParaRPr lang="en-US" sz="1700" dirty="0"/>
          </a:p>
        </p:txBody>
      </p:sp>
      <p:sp>
        <p:nvSpPr>
          <p:cNvPr id="8" name="Shape 6"/>
          <p:cNvSpPr/>
          <p:nvPr/>
        </p:nvSpPr>
        <p:spPr>
          <a:xfrm>
            <a:off x="548640" y="3703320"/>
            <a:ext cx="3515258" cy="233172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9" name="Shape 7"/>
          <p:cNvSpPr/>
          <p:nvPr/>
        </p:nvSpPr>
        <p:spPr>
          <a:xfrm>
            <a:off x="548640" y="3703320"/>
            <a:ext cx="3515258" cy="91440"/>
          </a:xfrm>
          <a:prstGeom prst="rect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822960" y="3959352"/>
            <a:ext cx="2966618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GTM wedge</a:t>
            </a:r>
            <a:endParaRPr lang="en-US" sz="1800" dirty="0"/>
          </a:p>
        </p:txBody>
      </p:sp>
      <p:sp>
        <p:nvSpPr>
          <p:cNvPr id="11" name="Text 9"/>
          <p:cNvSpPr/>
          <p:nvPr/>
        </p:nvSpPr>
        <p:spPr>
          <a:xfrm>
            <a:off x="822960" y="4480560"/>
            <a:ext cx="2966618" cy="1417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400"/>
              </a:spcAft>
              <a:buNone/>
            </a:pPr>
            <a:r>
              <a:rPr lang="en-US" sz="12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Free MCP server + OSS core → paid enterprise governance → managed cloud. Open-core / infra monetization (HashiCorp · Confluent · MongoDB · Sentry).</a:t>
            </a:r>
            <a:endParaRPr lang="en-US" sz="1200" dirty="0"/>
          </a:p>
        </p:txBody>
      </p:sp>
      <p:sp>
        <p:nvSpPr>
          <p:cNvPr id="12" name="Shape 10"/>
          <p:cNvSpPr/>
          <p:nvPr/>
        </p:nvSpPr>
        <p:spPr>
          <a:xfrm>
            <a:off x="4338218" y="3703320"/>
            <a:ext cx="3515258" cy="233172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13" name="Shape 11"/>
          <p:cNvSpPr/>
          <p:nvPr/>
        </p:nvSpPr>
        <p:spPr>
          <a:xfrm>
            <a:off x="4338218" y="3703320"/>
            <a:ext cx="3515258" cy="91440"/>
          </a:xfrm>
          <a:prstGeom prst="rect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4612538" y="3959352"/>
            <a:ext cx="2966618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First beachhead</a:t>
            </a:r>
            <a:endParaRPr lang="en-US" sz="1800" dirty="0"/>
          </a:p>
        </p:txBody>
      </p:sp>
      <p:sp>
        <p:nvSpPr>
          <p:cNvPr id="15" name="Text 13"/>
          <p:cNvSpPr/>
          <p:nvPr/>
        </p:nvSpPr>
        <p:spPr>
          <a:xfrm>
            <a:off x="4612538" y="4480560"/>
            <a:ext cx="2966618" cy="1417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400"/>
              </a:spcAft>
              <a:buNone/>
            </a:pPr>
            <a:r>
              <a:rPr lang="en-US" sz="12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Regulated enterprises building agents — financial services, healthcare, legal — driven by EU AI Act (Aug 2026), SR 26-2, NAIC AISET, HIPAA.</a:t>
            </a:r>
            <a:endParaRPr lang="en-US" sz="1200" dirty="0"/>
          </a:p>
        </p:txBody>
      </p:sp>
      <p:sp>
        <p:nvSpPr>
          <p:cNvPr id="16" name="Shape 14"/>
          <p:cNvSpPr/>
          <p:nvPr/>
        </p:nvSpPr>
        <p:spPr>
          <a:xfrm>
            <a:off x="8127797" y="3703320"/>
            <a:ext cx="3515258" cy="233172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17" name="Shape 15"/>
          <p:cNvSpPr/>
          <p:nvPr/>
        </p:nvSpPr>
        <p:spPr>
          <a:xfrm>
            <a:off x="8127797" y="3703320"/>
            <a:ext cx="3515258" cy="91440"/>
          </a:xfrm>
          <a:prstGeom prst="rect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8402117" y="3959352"/>
            <a:ext cx="2966618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ask</a:t>
            </a:r>
            <a:endParaRPr lang="en-US" sz="1800" dirty="0"/>
          </a:p>
        </p:txBody>
      </p:sp>
      <p:sp>
        <p:nvSpPr>
          <p:cNvPr id="19" name="Text 17"/>
          <p:cNvSpPr/>
          <p:nvPr/>
        </p:nvSpPr>
        <p:spPr>
          <a:xfrm>
            <a:off x="8402117" y="4480560"/>
            <a:ext cx="2966618" cy="1417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400"/>
              </a:spcAft>
              <a:buNone/>
            </a:pPr>
            <a:r>
              <a:rPr lang="en-US" sz="12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Three design-partner deployments + legal cover to ship Compliance Packs. We can be the cited reference layer by Q1 2027.</a:t>
            </a:r>
            <a:endParaRPr lang="en-US" sz="1200" dirty="0"/>
          </a:p>
        </p:txBody>
      </p:sp>
      <p:sp>
        <p:nvSpPr>
          <p:cNvPr id="20" name="Shape 18"/>
          <p:cNvSpPr/>
          <p:nvPr/>
        </p:nvSpPr>
        <p:spPr>
          <a:xfrm>
            <a:off x="548640" y="6355080"/>
            <a:ext cx="11094415" cy="0"/>
          </a:xfrm>
          <a:prstGeom prst="line">
            <a:avLst/>
          </a:prstGeom>
          <a:noFill/>
          <a:ln w="9525">
            <a:solidFill>
              <a:srgbClr val="E2E8F0"/>
            </a:solidFill>
            <a:prstDash val="solid"/>
          </a:ln>
        </p:spPr>
      </p:sp>
      <p:sp>
        <p:nvSpPr>
          <p:cNvPr id="21" name="Text 19"/>
          <p:cNvSpPr/>
          <p:nvPr/>
        </p:nvSpPr>
        <p:spPr>
          <a:xfrm>
            <a:off x="548640" y="6400800"/>
            <a:ext cx="1109441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Other memory systems help agents remember more. Context Vault makes sure they remember what's true, what they're allowed to know, and proves what they knew.</a:t>
            </a:r>
            <a:endParaRPr lang="en-US" sz="9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11480" y="274320"/>
            <a:ext cx="29260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Context </a:t>
            </a:r>
            <a:pPr indent="0" marL="0">
              <a:buNone/>
            </a:pPr>
            <a:r>
              <a:rPr lang="en-US" sz="13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●</a:t>
            </a:r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Vault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11094415" y="274320"/>
            <a:ext cx="8686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22 / 23</a:t>
            </a:r>
            <a:endParaRPr lang="en-US" sz="1000" dirty="0"/>
          </a:p>
        </p:txBody>
      </p:sp>
      <p:sp>
        <p:nvSpPr>
          <p:cNvPr id="4" name="Text 2"/>
          <p:cNvSpPr/>
          <p:nvPr/>
        </p:nvSpPr>
        <p:spPr>
          <a:xfrm>
            <a:off x="548640" y="713232"/>
            <a:ext cx="111556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APPENDIX — OBJECTION HANDLING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548640" y="1024128"/>
            <a:ext cx="111556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four questions every technical reviewer asks.</a:t>
            </a:r>
            <a:endParaRPr lang="en-US" sz="2800" dirty="0"/>
          </a:p>
        </p:txBody>
      </p:sp>
      <p:sp>
        <p:nvSpPr>
          <p:cNvPr id="6" name="Shape 4"/>
          <p:cNvSpPr/>
          <p:nvPr/>
        </p:nvSpPr>
        <p:spPr>
          <a:xfrm>
            <a:off x="548640" y="2286000"/>
            <a:ext cx="11094415" cy="86868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</p:spPr>
      </p:sp>
      <p:sp>
        <p:nvSpPr>
          <p:cNvPr id="7" name="Shape 5"/>
          <p:cNvSpPr/>
          <p:nvPr/>
        </p:nvSpPr>
        <p:spPr>
          <a:xfrm>
            <a:off x="548640" y="2286000"/>
            <a:ext cx="73152" cy="868680"/>
          </a:xfrm>
          <a:prstGeom prst="rect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777240" y="2395728"/>
            <a:ext cx="10637215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Q. Isn't this just RAG with metadata?</a:t>
            </a:r>
            <a:endParaRPr lang="en-US" sz="1300" dirty="0"/>
          </a:p>
        </p:txBody>
      </p:sp>
      <p:sp>
        <p:nvSpPr>
          <p:cNvPr id="9" name="Text 7"/>
          <p:cNvSpPr/>
          <p:nvPr/>
        </p:nvSpPr>
        <p:spPr>
          <a:xfrm>
            <a:off x="777240" y="2688336"/>
            <a:ext cx="10637215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300"/>
              </a:spcAft>
              <a:buNone/>
            </a:pPr>
            <a:r>
              <a:rPr lang="en-US" sz="115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A. RAG retrieves by similarity and is blind to validity, permission, contradiction, and history. Bitemporal Resolve@(T,K) cannot be expressed as a similarity query.</a:t>
            </a:r>
            <a:endParaRPr lang="en-US" sz="1150" dirty="0"/>
          </a:p>
        </p:txBody>
      </p:sp>
      <p:sp>
        <p:nvSpPr>
          <p:cNvPr id="10" name="Shape 8"/>
          <p:cNvSpPr/>
          <p:nvPr/>
        </p:nvSpPr>
        <p:spPr>
          <a:xfrm>
            <a:off x="548640" y="3337560"/>
            <a:ext cx="11094415" cy="86868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</p:spPr>
      </p:sp>
      <p:sp>
        <p:nvSpPr>
          <p:cNvPr id="11" name="Shape 9"/>
          <p:cNvSpPr/>
          <p:nvPr/>
        </p:nvSpPr>
        <p:spPr>
          <a:xfrm>
            <a:off x="548640" y="3337560"/>
            <a:ext cx="73152" cy="868680"/>
          </a:xfrm>
          <a:prstGeom prst="rect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777240" y="3447288"/>
            <a:ext cx="10637215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Q. How is this different from Mem0 / Zep?</a:t>
            </a:r>
            <a:endParaRPr lang="en-US" sz="1300" dirty="0"/>
          </a:p>
        </p:txBody>
      </p:sp>
      <p:sp>
        <p:nvSpPr>
          <p:cNvPr id="13" name="Text 11"/>
          <p:cNvSpPr/>
          <p:nvPr/>
        </p:nvSpPr>
        <p:spPr>
          <a:xfrm>
            <a:off x="777240" y="3739896"/>
            <a:ext cx="10637215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300"/>
              </a:spcAft>
              <a:buNone/>
            </a:pPr>
            <a:r>
              <a:rPr lang="en-US" sz="115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A. They optimize recall; we optimize governed correctness — conflict-on-write, deny-by-default ACL, bitemporal truth, cryptographic audit. We publish the silent-corruption rate head-to-head on vault-bench.</a:t>
            </a:r>
            <a:endParaRPr lang="en-US" sz="1150" dirty="0"/>
          </a:p>
        </p:txBody>
      </p:sp>
      <p:sp>
        <p:nvSpPr>
          <p:cNvPr id="14" name="Shape 12"/>
          <p:cNvSpPr/>
          <p:nvPr/>
        </p:nvSpPr>
        <p:spPr>
          <a:xfrm>
            <a:off x="548640" y="4389120"/>
            <a:ext cx="11094415" cy="86868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</p:spPr>
      </p:sp>
      <p:sp>
        <p:nvSpPr>
          <p:cNvPr id="15" name="Shape 13"/>
          <p:cNvSpPr/>
          <p:nvPr/>
        </p:nvSpPr>
        <p:spPr>
          <a:xfrm>
            <a:off x="548640" y="4389120"/>
            <a:ext cx="73152" cy="868680"/>
          </a:xfrm>
          <a:prstGeom prst="rect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777240" y="4498848"/>
            <a:ext cx="10637215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Q. Latency / cost of judging every write?</a:t>
            </a:r>
            <a:endParaRPr lang="en-US" sz="1300" dirty="0"/>
          </a:p>
        </p:txBody>
      </p:sp>
      <p:sp>
        <p:nvSpPr>
          <p:cNvPr id="17" name="Text 15"/>
          <p:cNvSpPr/>
          <p:nvPr/>
        </p:nvSpPr>
        <p:spPr>
          <a:xfrm>
            <a:off x="777240" y="4791456"/>
            <a:ext cx="10637215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300"/>
              </a:spcAft>
              <a:buNone/>
            </a:pPr>
            <a:r>
              <a:rPr lang="en-US" sz="115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A. Tiered judge (Haiku → Sonnet) + semantic LRU verdict cache; most writes never hit the strong model. Multi-writer audit holds at ~215 ops/sec across 4 concurrent writers.</a:t>
            </a:r>
            <a:endParaRPr lang="en-US" sz="1150" dirty="0"/>
          </a:p>
        </p:txBody>
      </p:sp>
      <p:sp>
        <p:nvSpPr>
          <p:cNvPr id="18" name="Shape 16"/>
          <p:cNvSpPr/>
          <p:nvPr/>
        </p:nvSpPr>
        <p:spPr>
          <a:xfrm>
            <a:off x="548640" y="5440680"/>
            <a:ext cx="11094415" cy="86868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</p:spPr>
      </p:sp>
      <p:sp>
        <p:nvSpPr>
          <p:cNvPr id="19" name="Shape 17"/>
          <p:cNvSpPr/>
          <p:nvPr/>
        </p:nvSpPr>
        <p:spPr>
          <a:xfrm>
            <a:off x="548640" y="5440680"/>
            <a:ext cx="73152" cy="868680"/>
          </a:xfrm>
          <a:prstGeom prst="rect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777240" y="5550408"/>
            <a:ext cx="10637215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Q. Lock-in?</a:t>
            </a:r>
            <a:endParaRPr lang="en-US" sz="1300" dirty="0"/>
          </a:p>
        </p:txBody>
      </p:sp>
      <p:sp>
        <p:nvSpPr>
          <p:cNvPr id="21" name="Text 19"/>
          <p:cNvSpPr/>
          <p:nvPr/>
        </p:nvSpPr>
        <p:spPr>
          <a:xfrm>
            <a:off x="777240" y="5843016"/>
            <a:ext cx="10637215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300"/>
              </a:spcAft>
              <a:buNone/>
            </a:pPr>
            <a:r>
              <a:rPr lang="en-US" sz="115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A. Federation adapter fronts your existing vector store (Qdrant live; Pinecone/Weaviate/pgvector same protocol, awaiting credentials). Cross-LLM judges — Claude, GPT, Gemini, heuristic.</a:t>
            </a:r>
            <a:endParaRPr lang="en-US" sz="1150" dirty="0"/>
          </a:p>
        </p:txBody>
      </p:sp>
      <p:sp>
        <p:nvSpPr>
          <p:cNvPr id="22" name="Shape 20"/>
          <p:cNvSpPr/>
          <p:nvPr/>
        </p:nvSpPr>
        <p:spPr>
          <a:xfrm>
            <a:off x="548640" y="6355080"/>
            <a:ext cx="11094415" cy="0"/>
          </a:xfrm>
          <a:prstGeom prst="line">
            <a:avLst/>
          </a:prstGeom>
          <a:noFill/>
          <a:ln w="9525">
            <a:solidFill>
              <a:srgbClr val="E2E8F0"/>
            </a:solidFill>
            <a:prstDash val="solid"/>
          </a:ln>
        </p:spPr>
      </p:sp>
      <p:sp>
        <p:nvSpPr>
          <p:cNvPr id="23" name="Text 21"/>
          <p:cNvSpPr/>
          <p:nvPr/>
        </p:nvSpPr>
        <p:spPr>
          <a:xfrm>
            <a:off x="548640" y="6400800"/>
            <a:ext cx="1109441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Full demo runbook: docs/DEMO.md (5 acts, ~10s, idempotent). Status snapshot: docs/STATUS.md.</a:t>
            </a:r>
            <a:endParaRPr lang="en-US" sz="90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11480" y="274320"/>
            <a:ext cx="29260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Context </a:t>
            </a:r>
            <a:pPr indent="0" marL="0">
              <a:buNone/>
            </a:pPr>
            <a:r>
              <a:rPr lang="en-US" sz="13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●</a:t>
            </a:r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Vault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11094415" y="274320"/>
            <a:ext cx="8686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23 / 23</a:t>
            </a:r>
            <a:endParaRPr lang="en-US" sz="1000" dirty="0"/>
          </a:p>
        </p:txBody>
      </p:sp>
      <p:sp>
        <p:nvSpPr>
          <p:cNvPr id="4" name="Text 2"/>
          <p:cNvSpPr/>
          <p:nvPr/>
        </p:nvSpPr>
        <p:spPr>
          <a:xfrm>
            <a:off x="548640" y="713232"/>
            <a:ext cx="111556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APPENDIX — SOURCES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548640" y="1024128"/>
            <a:ext cx="111556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Market &amp; regulatory citations used in slides 4–9.</a:t>
            </a:r>
            <a:endParaRPr lang="en-US" sz="2800" dirty="0"/>
          </a:p>
        </p:txBody>
      </p:sp>
      <p:sp>
        <p:nvSpPr>
          <p:cNvPr id="6" name="Shape 4"/>
          <p:cNvSpPr/>
          <p:nvPr/>
        </p:nvSpPr>
        <p:spPr>
          <a:xfrm>
            <a:off x="548640" y="2194560"/>
            <a:ext cx="2567864" cy="402336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</p:spPr>
      </p:sp>
      <p:sp>
        <p:nvSpPr>
          <p:cNvPr id="7" name="Shape 5"/>
          <p:cNvSpPr/>
          <p:nvPr/>
        </p:nvSpPr>
        <p:spPr>
          <a:xfrm>
            <a:off x="548640" y="2194560"/>
            <a:ext cx="2567864" cy="73152"/>
          </a:xfrm>
          <a:prstGeom prst="rect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731520" y="2359152"/>
            <a:ext cx="2202104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MARKET SIZE</a:t>
            </a:r>
            <a:endParaRPr lang="en-US" sz="1100" dirty="0"/>
          </a:p>
        </p:txBody>
      </p:sp>
      <p:sp>
        <p:nvSpPr>
          <p:cNvPr id="9" name="Text 7"/>
          <p:cNvSpPr/>
          <p:nvPr/>
        </p:nvSpPr>
        <p:spPr>
          <a:xfrm>
            <a:off x="731520" y="2697480"/>
            <a:ext cx="2202104" cy="3383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0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Gartner — Worldwide AI spending will total $2.5T in 2026 (Jan 2026)</a:t>
            </a:r>
            <a:endParaRPr lang="en-US" sz="105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0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IDC — Worldwide AI Spending Guide &amp; FutureScape (2025)</a:t>
            </a:r>
            <a:endParaRPr lang="en-US" sz="105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0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Forrester — AI Governance Software Spend ~30% CAGR (2025)</a:t>
            </a:r>
            <a:endParaRPr lang="en-US" sz="105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0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Gartner — Global AI Regulations Fuel Billion-Dollar Market (Feb 2026)</a:t>
            </a:r>
            <a:endParaRPr lang="en-US" sz="1050" dirty="0"/>
          </a:p>
        </p:txBody>
      </p:sp>
      <p:sp>
        <p:nvSpPr>
          <p:cNvPr id="10" name="Shape 8"/>
          <p:cNvSpPr/>
          <p:nvPr/>
        </p:nvSpPr>
        <p:spPr>
          <a:xfrm>
            <a:off x="3390824" y="2194560"/>
            <a:ext cx="2567864" cy="402336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</p:spPr>
      </p:sp>
      <p:sp>
        <p:nvSpPr>
          <p:cNvPr id="11" name="Shape 9"/>
          <p:cNvSpPr/>
          <p:nvPr/>
        </p:nvSpPr>
        <p:spPr>
          <a:xfrm>
            <a:off x="3390824" y="2194560"/>
            <a:ext cx="2567864" cy="73152"/>
          </a:xfrm>
          <a:prstGeom prst="rect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3573704" y="2359152"/>
            <a:ext cx="2202104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DEMAND &amp; GOVERNANCE</a:t>
            </a:r>
            <a:endParaRPr lang="en-US" sz="1100" dirty="0"/>
          </a:p>
        </p:txBody>
      </p:sp>
      <p:sp>
        <p:nvSpPr>
          <p:cNvPr id="13" name="Text 11"/>
          <p:cNvSpPr/>
          <p:nvPr/>
        </p:nvSpPr>
        <p:spPr>
          <a:xfrm>
            <a:off x="3573704" y="2697480"/>
            <a:ext cx="2202104" cy="3383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0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Gartner — 40%+ Agentic AI Projects Canceled by 2027 (Jun 2025)</a:t>
            </a:r>
            <a:endParaRPr lang="en-US" sz="105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0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Deloitte — State of AI in the Enterprise 2026 (n=3,235)</a:t>
            </a:r>
            <a:endParaRPr lang="en-US" sz="105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0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Galileo — AI Agent Compliance &amp; Audit Trails (citing 2025 Gartner CISO survey)</a:t>
            </a:r>
            <a:endParaRPr lang="en-US" sz="105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0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OneTrust — 2025 Global Tech Risk Survey (n=1,250)</a:t>
            </a:r>
            <a:endParaRPr lang="en-US" sz="105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0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McKinsey — State of AI 2025</a:t>
            </a:r>
            <a:endParaRPr lang="en-US" sz="1050" dirty="0"/>
          </a:p>
        </p:txBody>
      </p:sp>
      <p:sp>
        <p:nvSpPr>
          <p:cNvPr id="14" name="Shape 12"/>
          <p:cNvSpPr/>
          <p:nvPr/>
        </p:nvSpPr>
        <p:spPr>
          <a:xfrm>
            <a:off x="6233008" y="2194560"/>
            <a:ext cx="2567864" cy="402336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</p:spPr>
      </p:sp>
      <p:sp>
        <p:nvSpPr>
          <p:cNvPr id="15" name="Shape 13"/>
          <p:cNvSpPr/>
          <p:nvPr/>
        </p:nvSpPr>
        <p:spPr>
          <a:xfrm>
            <a:off x="6233008" y="2194560"/>
            <a:ext cx="2567864" cy="73152"/>
          </a:xfrm>
          <a:prstGeom prst="rect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6415888" y="2359152"/>
            <a:ext cx="2202104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REGULATION</a:t>
            </a:r>
            <a:endParaRPr lang="en-US" sz="1100" dirty="0"/>
          </a:p>
        </p:txBody>
      </p:sp>
      <p:sp>
        <p:nvSpPr>
          <p:cNvPr id="17" name="Text 15"/>
          <p:cNvSpPr/>
          <p:nvPr/>
        </p:nvSpPr>
        <p:spPr>
          <a:xfrm>
            <a:off x="6415888" y="2697480"/>
            <a:ext cx="2202104" cy="3383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0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European Commission — AI Act Implementation Timeline</a:t>
            </a:r>
            <a:endParaRPr lang="en-US" sz="105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0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Orrick — 6 Steps Before 2 August 2026</a:t>
            </a:r>
            <a:endParaRPr lang="en-US" sz="105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0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Sullivan &amp; Cromwell — OCC/Fed/FDIC Revised MRM Guidance 2026 (SR 26-2)</a:t>
            </a:r>
            <a:endParaRPr lang="en-US" sz="105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0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NIST AI 600-1 — Generative AI Profile</a:t>
            </a:r>
            <a:endParaRPr lang="en-US" sz="105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0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ABA / McCarthy Tétrault — Moffatt v. Air Canada (Feb 2024)</a:t>
            </a:r>
            <a:endParaRPr lang="en-US" sz="1050" dirty="0"/>
          </a:p>
        </p:txBody>
      </p:sp>
      <p:sp>
        <p:nvSpPr>
          <p:cNvPr id="18" name="Shape 16"/>
          <p:cNvSpPr/>
          <p:nvPr/>
        </p:nvSpPr>
        <p:spPr>
          <a:xfrm>
            <a:off x="9075191" y="2194560"/>
            <a:ext cx="2567864" cy="402336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</p:spPr>
      </p:sp>
      <p:sp>
        <p:nvSpPr>
          <p:cNvPr id="19" name="Shape 17"/>
          <p:cNvSpPr/>
          <p:nvPr/>
        </p:nvSpPr>
        <p:spPr>
          <a:xfrm>
            <a:off x="9075191" y="2194560"/>
            <a:ext cx="2567864" cy="73152"/>
          </a:xfrm>
          <a:prstGeom prst="rect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20" name="Text 18"/>
          <p:cNvSpPr/>
          <p:nvPr/>
        </p:nvSpPr>
        <p:spPr>
          <a:xfrm>
            <a:off x="9258071" y="2359152"/>
            <a:ext cx="2202104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FUNDING &amp; M&amp;A</a:t>
            </a:r>
            <a:endParaRPr lang="en-US" sz="1100" dirty="0"/>
          </a:p>
        </p:txBody>
      </p:sp>
      <p:sp>
        <p:nvSpPr>
          <p:cNvPr id="21" name="Text 19"/>
          <p:cNvSpPr/>
          <p:nvPr/>
        </p:nvSpPr>
        <p:spPr>
          <a:xfrm>
            <a:off x="9258071" y="2697480"/>
            <a:ext cx="2202104" cy="3383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0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TechCrunch — Mem0 $24M Series A (Oct 2025)</a:t>
            </a:r>
            <a:endParaRPr lang="en-US" sz="105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0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TechCrunch — WisdomAI $50M Series A led by Kleiner + NVIDIA (Nov 2025)</a:t>
            </a:r>
            <a:endParaRPr lang="en-US" sz="105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0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BusinessWire — Graphon AI $8.3M Seed (May 2026)</a:t>
            </a:r>
            <a:endParaRPr lang="en-US" sz="105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0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Bloomberg — Oasis Security $120M Series B (Mar 2026)</a:t>
            </a:r>
            <a:endParaRPr lang="en-US" sz="105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0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TechCrunch — Cyera $9B Series F (Jan 2026)</a:t>
            </a:r>
            <a:endParaRPr lang="en-US" sz="105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0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SiliconANGLE — Cisco to acquire Astrix (Apr 2026)</a:t>
            </a:r>
            <a:endParaRPr lang="en-US" sz="1050" dirty="0"/>
          </a:p>
          <a:p>
            <a:pPr marL="342900" indent="-342900">
              <a:spcAft>
                <a:spcPts val="600"/>
              </a:spcAft>
              <a:buSzPct val="100000"/>
              <a:buChar char="•"/>
            </a:pPr>
            <a:r>
              <a:rPr lang="en-US" sz="10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F5 Press — F5 to acquire CalypsoAI ($180M)</a:t>
            </a:r>
            <a:endParaRPr lang="en-US" sz="1050" dirty="0"/>
          </a:p>
        </p:txBody>
      </p:sp>
      <p:sp>
        <p:nvSpPr>
          <p:cNvPr id="22" name="Shape 20"/>
          <p:cNvSpPr/>
          <p:nvPr/>
        </p:nvSpPr>
        <p:spPr>
          <a:xfrm>
            <a:off x="548640" y="6355080"/>
            <a:ext cx="11094415" cy="0"/>
          </a:xfrm>
          <a:prstGeom prst="line">
            <a:avLst/>
          </a:prstGeom>
          <a:noFill/>
          <a:ln w="9525">
            <a:solidFill>
              <a:srgbClr val="E2E8F0"/>
            </a:solidFill>
            <a:prstDash val="solid"/>
          </a:ln>
        </p:spPr>
      </p:sp>
      <p:sp>
        <p:nvSpPr>
          <p:cNvPr id="23" name="Text 21"/>
          <p:cNvSpPr/>
          <p:nvPr/>
        </p:nvSpPr>
        <p:spPr>
          <a:xfrm>
            <a:off x="548640" y="6400800"/>
            <a:ext cx="1109441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Full citation list: docs/MARKET_RESEARCH.md (~70 sources, verified June 2026).</a:t>
            </a:r>
            <a:endParaRPr lang="en-US" sz="9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11480" y="274320"/>
            <a:ext cx="29260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Context </a:t>
            </a:r>
            <a:pPr indent="0" marL="0">
              <a:buNone/>
            </a:pPr>
            <a:r>
              <a:rPr lang="en-US" sz="13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●</a:t>
            </a:r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Vault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11094415" y="274320"/>
            <a:ext cx="8686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 / 23</a:t>
            </a:r>
            <a:endParaRPr lang="en-US" sz="1000" dirty="0"/>
          </a:p>
        </p:txBody>
      </p:sp>
      <p:sp>
        <p:nvSpPr>
          <p:cNvPr id="4" name="Text 2"/>
          <p:cNvSpPr/>
          <p:nvPr/>
        </p:nvSpPr>
        <p:spPr>
          <a:xfrm>
            <a:off x="548640" y="713232"/>
            <a:ext cx="111556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SOLUTION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548640" y="1024128"/>
            <a:ext cx="111556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Store every fact as a Claim — versioned, attributed, permissioned, auditable.</a:t>
            </a:r>
            <a:endParaRPr lang="en-US" sz="2800" dirty="0"/>
          </a:p>
        </p:txBody>
      </p:sp>
      <p:sp>
        <p:nvSpPr>
          <p:cNvPr id="6" name="Shape 4"/>
          <p:cNvSpPr/>
          <p:nvPr/>
        </p:nvSpPr>
        <p:spPr>
          <a:xfrm>
            <a:off x="548640" y="2331720"/>
            <a:ext cx="5943600" cy="384048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7" name="Text 5"/>
          <p:cNvSpPr/>
          <p:nvPr/>
        </p:nvSpPr>
        <p:spPr>
          <a:xfrm>
            <a:off x="777240" y="2514600"/>
            <a:ext cx="548640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5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CLAIM</a:t>
            </a:r>
            <a:endParaRPr lang="en-US" sz="1200" dirty="0"/>
          </a:p>
        </p:txBody>
      </p:sp>
      <p:sp>
        <p:nvSpPr>
          <p:cNvPr id="8" name="Text 6"/>
          <p:cNvSpPr/>
          <p:nvPr/>
        </p:nvSpPr>
        <p:spPr>
          <a:xfrm>
            <a:off x="777240" y="2862072"/>
            <a:ext cx="5486400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200" b="1" dirty="0">
                <a:solidFill>
                  <a:srgbClr val="0F172A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(subject) — [predicate] → (object)</a:t>
            </a:r>
            <a:endParaRPr lang="en-US" sz="2200" dirty="0"/>
          </a:p>
        </p:txBody>
      </p:sp>
      <p:sp>
        <p:nvSpPr>
          <p:cNvPr id="9" name="Shape 7"/>
          <p:cNvSpPr/>
          <p:nvPr/>
        </p:nvSpPr>
        <p:spPr>
          <a:xfrm>
            <a:off x="777240" y="3611880"/>
            <a:ext cx="164592" cy="164592"/>
          </a:xfrm>
          <a:prstGeom prst="ellipse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10" name="Text 8"/>
          <p:cNvSpPr/>
          <p:nvPr/>
        </p:nvSpPr>
        <p:spPr>
          <a:xfrm>
            <a:off x="1051560" y="3520440"/>
            <a:ext cx="52120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Bitemporal  </a:t>
            </a:r>
            <a:pPr indent="0" marL="0">
              <a:buNone/>
            </a:pPr>
            <a:r>
              <a:rPr lang="en-US" sz="13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valid_from/to (event time) · asserted_at (knowledge time)</a:t>
            </a:r>
            <a:endParaRPr lang="en-US" sz="1300" dirty="0"/>
          </a:p>
        </p:txBody>
      </p:sp>
      <p:sp>
        <p:nvSpPr>
          <p:cNvPr id="11" name="Shape 9"/>
          <p:cNvSpPr/>
          <p:nvPr/>
        </p:nvSpPr>
        <p:spPr>
          <a:xfrm>
            <a:off x="777240" y="4087368"/>
            <a:ext cx="164592" cy="164592"/>
          </a:xfrm>
          <a:prstGeom prst="ellipse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12" name="Text 10"/>
          <p:cNvSpPr/>
          <p:nvPr/>
        </p:nvSpPr>
        <p:spPr>
          <a:xfrm>
            <a:off x="1051560" y="3995928"/>
            <a:ext cx="52120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Attributed  </a:t>
            </a:r>
            <a:pPr indent="0" marL="0">
              <a:buNone/>
            </a:pPr>
            <a:r>
              <a:rPr lang="en-US" sz="13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Provenance: source, principal, generative metadata</a:t>
            </a:r>
            <a:endParaRPr lang="en-US" sz="1300" dirty="0"/>
          </a:p>
        </p:txBody>
      </p:sp>
      <p:sp>
        <p:nvSpPr>
          <p:cNvPr id="13" name="Shape 11"/>
          <p:cNvSpPr/>
          <p:nvPr/>
        </p:nvSpPr>
        <p:spPr>
          <a:xfrm>
            <a:off x="777240" y="4562856"/>
            <a:ext cx="164592" cy="164592"/>
          </a:xfrm>
          <a:prstGeom prst="ellipse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14" name="Text 12"/>
          <p:cNvSpPr/>
          <p:nvPr/>
        </p:nvSpPr>
        <p:spPr>
          <a:xfrm>
            <a:off x="1051560" y="4471416"/>
            <a:ext cx="52120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Permissioned  </a:t>
            </a:r>
            <a:pPr indent="0" marL="0">
              <a:buNone/>
            </a:pPr>
            <a:r>
              <a:rPr lang="en-US" sz="13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Per-claim visibility labels · deny-by-default ACL</a:t>
            </a:r>
            <a:endParaRPr lang="en-US" sz="1300" dirty="0"/>
          </a:p>
        </p:txBody>
      </p:sp>
      <p:sp>
        <p:nvSpPr>
          <p:cNvPr id="15" name="Shape 13"/>
          <p:cNvSpPr/>
          <p:nvPr/>
        </p:nvSpPr>
        <p:spPr>
          <a:xfrm>
            <a:off x="777240" y="5038344"/>
            <a:ext cx="164592" cy="164592"/>
          </a:xfrm>
          <a:prstGeom prst="ellipse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16" name="Text 14"/>
          <p:cNvSpPr/>
          <p:nvPr/>
        </p:nvSpPr>
        <p:spPr>
          <a:xfrm>
            <a:off x="1051560" y="4946904"/>
            <a:ext cx="52120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Versioned  </a:t>
            </a:r>
            <a:pPr indent="0" marL="0">
              <a:buNone/>
            </a:pPr>
            <a:r>
              <a:rPr lang="en-US" sz="13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supersedes · status (active/superseded/flagged/archived)</a:t>
            </a:r>
            <a:endParaRPr lang="en-US" sz="1300" dirty="0"/>
          </a:p>
        </p:txBody>
      </p:sp>
      <p:sp>
        <p:nvSpPr>
          <p:cNvPr id="17" name="Shape 15"/>
          <p:cNvSpPr/>
          <p:nvPr/>
        </p:nvSpPr>
        <p:spPr>
          <a:xfrm>
            <a:off x="777240" y="5513832"/>
            <a:ext cx="164592" cy="164592"/>
          </a:xfrm>
          <a:prstGeom prst="ellipse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1051560" y="5422392"/>
            <a:ext cx="521208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Auditable  </a:t>
            </a:r>
            <a:pPr indent="0" marL="0">
              <a:buNone/>
            </a:pPr>
            <a:r>
              <a:rPr lang="en-US" sz="13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Hash-chained → Merkle → RFC 3161 → transparency log</a:t>
            </a:r>
            <a:endParaRPr lang="en-US" sz="1300" dirty="0"/>
          </a:p>
        </p:txBody>
      </p:sp>
      <p:sp>
        <p:nvSpPr>
          <p:cNvPr id="19" name="Shape 17"/>
          <p:cNvSpPr/>
          <p:nvPr/>
        </p:nvSpPr>
        <p:spPr>
          <a:xfrm>
            <a:off x="6766560" y="2331720"/>
            <a:ext cx="4876495" cy="3840480"/>
          </a:xfrm>
          <a:prstGeom prst="rect">
            <a:avLst/>
          </a:prstGeom>
          <a:solidFill>
            <a:srgbClr val="EFF6FF"/>
          </a:solidFill>
          <a:ln w="19050">
            <a:solidFill>
              <a:srgbClr val="1F6FEB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20" name="Text 18"/>
          <p:cNvSpPr/>
          <p:nvPr/>
        </p:nvSpPr>
        <p:spPr>
          <a:xfrm>
            <a:off x="6995160" y="2514600"/>
            <a:ext cx="4419295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5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THE FIVE OPERATIONS</a:t>
            </a:r>
            <a:endParaRPr lang="en-US" sz="1200" dirty="0"/>
          </a:p>
        </p:txBody>
      </p:sp>
      <p:sp>
        <p:nvSpPr>
          <p:cNvPr id="21" name="Shape 19"/>
          <p:cNvSpPr/>
          <p:nvPr/>
        </p:nvSpPr>
        <p:spPr>
          <a:xfrm>
            <a:off x="6995160" y="3108960"/>
            <a:ext cx="1143000" cy="411480"/>
          </a:xfrm>
          <a:prstGeom prst="roundRect">
            <a:avLst>
              <a:gd name="adj" fmla="val 13333"/>
            </a:avLst>
          </a:prstGeom>
          <a:solidFill>
            <a:srgbClr val="FFFFFF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22" name="Text 20"/>
          <p:cNvSpPr/>
          <p:nvPr/>
        </p:nvSpPr>
        <p:spPr>
          <a:xfrm>
            <a:off x="6995160" y="3108960"/>
            <a:ext cx="11430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1F6FEB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assert</a:t>
            </a:r>
            <a:endParaRPr lang="en-US" sz="1300" dirty="0"/>
          </a:p>
        </p:txBody>
      </p:sp>
      <p:sp>
        <p:nvSpPr>
          <p:cNvPr id="23" name="Text 21"/>
          <p:cNvSpPr/>
          <p:nvPr/>
        </p:nvSpPr>
        <p:spPr>
          <a:xfrm>
            <a:off x="8229600" y="3108960"/>
            <a:ext cx="3184855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Write a fact. Conflict-detect first → store, supersede, branch, merge, or flag.</a:t>
            </a:r>
            <a:endParaRPr lang="en-US" sz="1200" dirty="0"/>
          </a:p>
        </p:txBody>
      </p:sp>
      <p:sp>
        <p:nvSpPr>
          <p:cNvPr id="24" name="Shape 22"/>
          <p:cNvSpPr/>
          <p:nvPr/>
        </p:nvSpPr>
        <p:spPr>
          <a:xfrm>
            <a:off x="6995160" y="3675888"/>
            <a:ext cx="1143000" cy="411480"/>
          </a:xfrm>
          <a:prstGeom prst="roundRect">
            <a:avLst>
              <a:gd name="adj" fmla="val 13333"/>
            </a:avLst>
          </a:prstGeom>
          <a:solidFill>
            <a:srgbClr val="FFFFFF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25" name="Text 23"/>
          <p:cNvSpPr/>
          <p:nvPr/>
        </p:nvSpPr>
        <p:spPr>
          <a:xfrm>
            <a:off x="6995160" y="3675888"/>
            <a:ext cx="11430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1F6FEB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resolve</a:t>
            </a:r>
            <a:endParaRPr lang="en-US" sz="1300" dirty="0"/>
          </a:p>
        </p:txBody>
      </p:sp>
      <p:sp>
        <p:nvSpPr>
          <p:cNvPr id="26" name="Text 24"/>
          <p:cNvSpPr/>
          <p:nvPr/>
        </p:nvSpPr>
        <p:spPr>
          <a:xfrm>
            <a:off x="8229600" y="3675888"/>
            <a:ext cx="3184855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Read at (event-time T, known-as-of K), for this principal — bitemporal + ACL.</a:t>
            </a:r>
            <a:endParaRPr lang="en-US" sz="1200" dirty="0"/>
          </a:p>
        </p:txBody>
      </p:sp>
      <p:sp>
        <p:nvSpPr>
          <p:cNvPr id="27" name="Shape 25"/>
          <p:cNvSpPr/>
          <p:nvPr/>
        </p:nvSpPr>
        <p:spPr>
          <a:xfrm>
            <a:off x="6995160" y="4242816"/>
            <a:ext cx="1143000" cy="411480"/>
          </a:xfrm>
          <a:prstGeom prst="roundRect">
            <a:avLst>
              <a:gd name="adj" fmla="val 13333"/>
            </a:avLst>
          </a:prstGeom>
          <a:solidFill>
            <a:srgbClr val="FFFFFF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28" name="Text 26"/>
          <p:cNvSpPr/>
          <p:nvPr/>
        </p:nvSpPr>
        <p:spPr>
          <a:xfrm>
            <a:off x="6995160" y="4242816"/>
            <a:ext cx="11430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1F6FEB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reconcile</a:t>
            </a:r>
            <a:endParaRPr lang="en-US" sz="1300" dirty="0"/>
          </a:p>
        </p:txBody>
      </p:sp>
      <p:sp>
        <p:nvSpPr>
          <p:cNvPr id="29" name="Text 27"/>
          <p:cNvSpPr/>
          <p:nvPr/>
        </p:nvSpPr>
        <p:spPr>
          <a:xfrm>
            <a:off x="8229600" y="4242816"/>
            <a:ext cx="3184855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Policy chain — trust → confidence → recency → human SLA review.</a:t>
            </a:r>
            <a:endParaRPr lang="en-US" sz="1200" dirty="0"/>
          </a:p>
        </p:txBody>
      </p:sp>
      <p:sp>
        <p:nvSpPr>
          <p:cNvPr id="30" name="Shape 28"/>
          <p:cNvSpPr/>
          <p:nvPr/>
        </p:nvSpPr>
        <p:spPr>
          <a:xfrm>
            <a:off x="6995160" y="4809744"/>
            <a:ext cx="1143000" cy="411480"/>
          </a:xfrm>
          <a:prstGeom prst="roundRect">
            <a:avLst>
              <a:gd name="adj" fmla="val 13333"/>
            </a:avLst>
          </a:prstGeom>
          <a:solidFill>
            <a:srgbClr val="FFFFFF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31" name="Text 29"/>
          <p:cNvSpPr/>
          <p:nvPr/>
        </p:nvSpPr>
        <p:spPr>
          <a:xfrm>
            <a:off x="6995160" y="4809744"/>
            <a:ext cx="11430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1F6FEB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decay</a:t>
            </a:r>
            <a:endParaRPr lang="en-US" sz="1300" dirty="0"/>
          </a:p>
        </p:txBody>
      </p:sp>
      <p:sp>
        <p:nvSpPr>
          <p:cNvPr id="32" name="Text 30"/>
          <p:cNvSpPr/>
          <p:nvPr/>
        </p:nvSpPr>
        <p:spPr>
          <a:xfrm>
            <a:off x="8229600" y="4809744"/>
            <a:ext cx="3184855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Per-type retention · GDPR export (Art.15/20) · erase (Art.17).</a:t>
            </a:r>
            <a:endParaRPr lang="en-US" sz="1200" dirty="0"/>
          </a:p>
        </p:txBody>
      </p:sp>
      <p:sp>
        <p:nvSpPr>
          <p:cNvPr id="33" name="Shape 31"/>
          <p:cNvSpPr/>
          <p:nvPr/>
        </p:nvSpPr>
        <p:spPr>
          <a:xfrm>
            <a:off x="6995160" y="5376672"/>
            <a:ext cx="1143000" cy="411480"/>
          </a:xfrm>
          <a:prstGeom prst="roundRect">
            <a:avLst>
              <a:gd name="adj" fmla="val 13333"/>
            </a:avLst>
          </a:prstGeom>
          <a:solidFill>
            <a:srgbClr val="FFFFFF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34" name="Text 32"/>
          <p:cNvSpPr/>
          <p:nvPr/>
        </p:nvSpPr>
        <p:spPr>
          <a:xfrm>
            <a:off x="6995160" y="5376672"/>
            <a:ext cx="1143000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1F6FEB"/>
                </a:solidFill>
                <a:latin typeface="Consolas" pitchFamily="34" charset="0"/>
                <a:ea typeface="Consolas" pitchFamily="34" charset="-122"/>
                <a:cs typeface="Consolas" pitchFamily="34" charset="-120"/>
              </a:rPr>
              <a:t>audit</a:t>
            </a:r>
            <a:endParaRPr lang="en-US" sz="1300" dirty="0"/>
          </a:p>
        </p:txBody>
      </p:sp>
      <p:sp>
        <p:nvSpPr>
          <p:cNvPr id="35" name="Text 33"/>
          <p:cNvSpPr/>
          <p:nvPr/>
        </p:nvSpPr>
        <p:spPr>
          <a:xfrm>
            <a:off x="8229600" y="5376672"/>
            <a:ext cx="3184855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Replay what the agent saw. Hash-chained, Merkle-sealed, offline-verifiable.</a:t>
            </a:r>
            <a:endParaRPr lang="en-US" sz="1200" dirty="0"/>
          </a:p>
        </p:txBody>
      </p:sp>
      <p:sp>
        <p:nvSpPr>
          <p:cNvPr id="36" name="Shape 34"/>
          <p:cNvSpPr/>
          <p:nvPr/>
        </p:nvSpPr>
        <p:spPr>
          <a:xfrm>
            <a:off x="548640" y="6355080"/>
            <a:ext cx="11094415" cy="0"/>
          </a:xfrm>
          <a:prstGeom prst="line">
            <a:avLst/>
          </a:prstGeom>
          <a:noFill/>
          <a:ln w="9525">
            <a:solidFill>
              <a:srgbClr val="E2E8F0"/>
            </a:solidFill>
            <a:prstDash val="solid"/>
          </a:ln>
        </p:spPr>
      </p:sp>
      <p:sp>
        <p:nvSpPr>
          <p:cNvPr id="37" name="Text 35"/>
          <p:cNvSpPr/>
          <p:nvPr/>
        </p:nvSpPr>
        <p:spPr>
          <a:xfrm>
            <a:off x="548640" y="6400800"/>
            <a:ext cx="1109441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Mem0 / Zep give you recall. Context Vault gives you governed, provable truth — over time.</a:t>
            </a:r>
            <a:endParaRPr lang="en-US" sz="9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11480" y="274320"/>
            <a:ext cx="29260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Context </a:t>
            </a:r>
            <a:pPr indent="0" marL="0">
              <a:buNone/>
            </a:pPr>
            <a:r>
              <a:rPr lang="en-US" sz="13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●</a:t>
            </a:r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Vault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11094415" y="274320"/>
            <a:ext cx="8686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 / 23</a:t>
            </a:r>
            <a:endParaRPr lang="en-US" sz="1000" dirty="0"/>
          </a:p>
        </p:txBody>
      </p:sp>
      <p:sp>
        <p:nvSpPr>
          <p:cNvPr id="4" name="Text 2"/>
          <p:cNvSpPr/>
          <p:nvPr/>
        </p:nvSpPr>
        <p:spPr>
          <a:xfrm>
            <a:off x="548640" y="713232"/>
            <a:ext cx="111556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WHY NOW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548640" y="1024128"/>
            <a:ext cx="111556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Three converging timelines force the question — prove what the agent saw.</a:t>
            </a:r>
            <a:endParaRPr lang="en-US" sz="2800" dirty="0"/>
          </a:p>
        </p:txBody>
      </p:sp>
      <p:sp>
        <p:nvSpPr>
          <p:cNvPr id="6" name="Shape 4"/>
          <p:cNvSpPr/>
          <p:nvPr/>
        </p:nvSpPr>
        <p:spPr>
          <a:xfrm>
            <a:off x="548640" y="2331720"/>
            <a:ext cx="3454298" cy="402336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7" name="Shape 5"/>
          <p:cNvSpPr/>
          <p:nvPr/>
        </p:nvSpPr>
        <p:spPr>
          <a:xfrm>
            <a:off x="548640" y="2331720"/>
            <a:ext cx="3454298" cy="109728"/>
          </a:xfrm>
          <a:prstGeom prst="rect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822960" y="2606040"/>
            <a:ext cx="290565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5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REGULATION</a:t>
            </a:r>
            <a:endParaRPr lang="en-US" sz="1000" dirty="0"/>
          </a:p>
        </p:txBody>
      </p:sp>
      <p:sp>
        <p:nvSpPr>
          <p:cNvPr id="9" name="Text 7"/>
          <p:cNvSpPr/>
          <p:nvPr/>
        </p:nvSpPr>
        <p:spPr>
          <a:xfrm>
            <a:off x="822960" y="2880360"/>
            <a:ext cx="2905658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EU AI Act — high-risk obligations live</a:t>
            </a:r>
            <a:endParaRPr lang="en-US" sz="1700" dirty="0"/>
          </a:p>
        </p:txBody>
      </p:sp>
      <p:sp>
        <p:nvSpPr>
          <p:cNvPr id="10" name="Text 8"/>
          <p:cNvSpPr/>
          <p:nvPr/>
        </p:nvSpPr>
        <p:spPr>
          <a:xfrm>
            <a:off x="822960" y="3749040"/>
            <a:ext cx="2905658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Aug 2, 2026</a:t>
            </a:r>
            <a:endParaRPr lang="en-US" sz="3000" dirty="0"/>
          </a:p>
        </p:txBody>
      </p:sp>
      <p:sp>
        <p:nvSpPr>
          <p:cNvPr id="11" name="Text 9"/>
          <p:cNvSpPr/>
          <p:nvPr/>
        </p:nvSpPr>
        <p:spPr>
          <a:xfrm>
            <a:off x="822960" y="4572000"/>
            <a:ext cx="2905658" cy="12801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400"/>
              </a:spcAft>
              <a:buNone/>
            </a:pPr>
            <a:r>
              <a:rPr lang="en-US" sz="115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Logging, risk management, data governance, human oversight. Fines up to €35M or 7% of global turnover.</a:t>
            </a:r>
            <a:endParaRPr lang="en-US" sz="1150" dirty="0"/>
          </a:p>
        </p:txBody>
      </p:sp>
      <p:sp>
        <p:nvSpPr>
          <p:cNvPr id="12" name="Text 10"/>
          <p:cNvSpPr/>
          <p:nvPr/>
        </p:nvSpPr>
        <p:spPr>
          <a:xfrm>
            <a:off x="822960" y="5943600"/>
            <a:ext cx="2905658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European Commission, AI Act timeline</a:t>
            </a:r>
            <a:endParaRPr lang="en-US" sz="900" dirty="0"/>
          </a:p>
        </p:txBody>
      </p:sp>
      <p:sp>
        <p:nvSpPr>
          <p:cNvPr id="13" name="Shape 11"/>
          <p:cNvSpPr/>
          <p:nvPr/>
        </p:nvSpPr>
        <p:spPr>
          <a:xfrm>
            <a:off x="4368698" y="2331720"/>
            <a:ext cx="3454298" cy="402336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14" name="Shape 12"/>
          <p:cNvSpPr/>
          <p:nvPr/>
        </p:nvSpPr>
        <p:spPr>
          <a:xfrm>
            <a:off x="4368698" y="2331720"/>
            <a:ext cx="3454298" cy="109728"/>
          </a:xfrm>
          <a:prstGeom prst="rect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4643018" y="2606040"/>
            <a:ext cx="290565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5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ADOPTION</a:t>
            </a:r>
            <a:endParaRPr lang="en-US" sz="1000" dirty="0"/>
          </a:p>
        </p:txBody>
      </p:sp>
      <p:sp>
        <p:nvSpPr>
          <p:cNvPr id="16" name="Text 14"/>
          <p:cNvSpPr/>
          <p:nvPr/>
        </p:nvSpPr>
        <p:spPr>
          <a:xfrm>
            <a:off x="4643018" y="2880360"/>
            <a:ext cx="2905658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Agentic AI projects collapsing under risk</a:t>
            </a:r>
            <a:endParaRPr lang="en-US" sz="1700" dirty="0"/>
          </a:p>
        </p:txBody>
      </p:sp>
      <p:sp>
        <p:nvSpPr>
          <p:cNvPr id="17" name="Text 15"/>
          <p:cNvSpPr/>
          <p:nvPr/>
        </p:nvSpPr>
        <p:spPr>
          <a:xfrm>
            <a:off x="4643018" y="3749040"/>
            <a:ext cx="2905658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40% canceled</a:t>
            </a:r>
            <a:endParaRPr lang="en-US" sz="3000" dirty="0"/>
          </a:p>
        </p:txBody>
      </p:sp>
      <p:sp>
        <p:nvSpPr>
          <p:cNvPr id="18" name="Text 16"/>
          <p:cNvSpPr/>
          <p:nvPr/>
        </p:nvSpPr>
        <p:spPr>
          <a:xfrm>
            <a:off x="4643018" y="4572000"/>
            <a:ext cx="2905658" cy="12801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400"/>
              </a:spcAft>
              <a:buNone/>
            </a:pPr>
            <a:r>
              <a:rPr lang="en-US" sz="115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"More than 40% of agentic AI projects will be canceled by end of 2027" — inadequate risk controls. Top blocker: evaluation &amp; observability (64%).</a:t>
            </a:r>
            <a:endParaRPr lang="en-US" sz="1150" dirty="0"/>
          </a:p>
        </p:txBody>
      </p:sp>
      <p:sp>
        <p:nvSpPr>
          <p:cNvPr id="19" name="Text 17"/>
          <p:cNvSpPr/>
          <p:nvPr/>
        </p:nvSpPr>
        <p:spPr>
          <a:xfrm>
            <a:off x="4643018" y="5943600"/>
            <a:ext cx="2905658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Gartner Jun 2025 · Deloitte State of AI 2026 (n=3,235)</a:t>
            </a:r>
            <a:endParaRPr lang="en-US" sz="900" dirty="0"/>
          </a:p>
        </p:txBody>
      </p:sp>
      <p:sp>
        <p:nvSpPr>
          <p:cNvPr id="20" name="Shape 18"/>
          <p:cNvSpPr/>
          <p:nvPr/>
        </p:nvSpPr>
        <p:spPr>
          <a:xfrm>
            <a:off x="8188757" y="2331720"/>
            <a:ext cx="3454298" cy="402336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21" name="Shape 19"/>
          <p:cNvSpPr/>
          <p:nvPr/>
        </p:nvSpPr>
        <p:spPr>
          <a:xfrm>
            <a:off x="8188757" y="2331720"/>
            <a:ext cx="3454298" cy="109728"/>
          </a:xfrm>
          <a:prstGeom prst="rect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22" name="Text 20"/>
          <p:cNvSpPr/>
          <p:nvPr/>
        </p:nvSpPr>
        <p:spPr>
          <a:xfrm>
            <a:off x="8463077" y="2606040"/>
            <a:ext cx="290565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spc="5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RISK</a:t>
            </a:r>
            <a:endParaRPr lang="en-US" sz="1000" dirty="0"/>
          </a:p>
        </p:txBody>
      </p:sp>
      <p:sp>
        <p:nvSpPr>
          <p:cNvPr id="23" name="Text 21"/>
          <p:cNvSpPr/>
          <p:nvPr/>
        </p:nvSpPr>
        <p:spPr>
          <a:xfrm>
            <a:off x="8463077" y="2880360"/>
            <a:ext cx="2905658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Memory failures = real liability</a:t>
            </a:r>
            <a:endParaRPr lang="en-US" sz="1700" dirty="0"/>
          </a:p>
        </p:txBody>
      </p:sp>
      <p:sp>
        <p:nvSpPr>
          <p:cNvPr id="24" name="Text 22"/>
          <p:cNvSpPr/>
          <p:nvPr/>
        </p:nvSpPr>
        <p:spPr>
          <a:xfrm>
            <a:off x="8463077" y="3749040"/>
            <a:ext cx="2905658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64% blocked</a:t>
            </a:r>
            <a:endParaRPr lang="en-US" sz="3000" dirty="0"/>
          </a:p>
        </p:txBody>
      </p:sp>
      <p:sp>
        <p:nvSpPr>
          <p:cNvPr id="25" name="Text 23"/>
          <p:cNvSpPr/>
          <p:nvPr/>
        </p:nvSpPr>
        <p:spPr>
          <a:xfrm>
            <a:off x="8463077" y="4572000"/>
            <a:ext cx="2905658" cy="12801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400"/>
              </a:spcAft>
              <a:buNone/>
            </a:pPr>
            <a:r>
              <a:rPr lang="en-US" sz="115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Of CISOs surveyed paused at least one AI deployment over audit-trail / provenance gaps. Air Canada precedent (Moffatt v. Air Canada, Feb 2024) establishes chatbot liability.</a:t>
            </a:r>
            <a:endParaRPr lang="en-US" sz="1150" dirty="0"/>
          </a:p>
        </p:txBody>
      </p:sp>
      <p:sp>
        <p:nvSpPr>
          <p:cNvPr id="26" name="Text 24"/>
          <p:cNvSpPr/>
          <p:nvPr/>
        </p:nvSpPr>
        <p:spPr>
          <a:xfrm>
            <a:off x="8463077" y="5943600"/>
            <a:ext cx="2905658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Galileo synthesis of 2025 Gartner CISO survey · ABA</a:t>
            </a:r>
            <a:endParaRPr lang="en-US" sz="900" dirty="0"/>
          </a:p>
        </p:txBody>
      </p:sp>
      <p:sp>
        <p:nvSpPr>
          <p:cNvPr id="27" name="Shape 25"/>
          <p:cNvSpPr/>
          <p:nvPr/>
        </p:nvSpPr>
        <p:spPr>
          <a:xfrm>
            <a:off x="548640" y="6355080"/>
            <a:ext cx="11094415" cy="0"/>
          </a:xfrm>
          <a:prstGeom prst="line">
            <a:avLst/>
          </a:prstGeom>
          <a:noFill/>
          <a:ln w="9525">
            <a:solidFill>
              <a:srgbClr val="E2E8F0"/>
            </a:solidFill>
            <a:prstDash val="solid"/>
          </a:ln>
        </p:spPr>
      </p:sp>
      <p:sp>
        <p:nvSpPr>
          <p:cNvPr id="28" name="Text 26"/>
          <p:cNvSpPr/>
          <p:nvPr/>
        </p:nvSpPr>
        <p:spPr>
          <a:xfrm>
            <a:off x="548640" y="6400800"/>
            <a:ext cx="1109441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Sources: EC AI Act portal · Gartner press 2025-06-25 · Deloitte State of AI in the Enterprise 2026 · Galileo · ABA (Moffatt v. Air Canada).</a:t>
            </a:r>
            <a:endParaRPr lang="en-US" sz="9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11480" y="274320"/>
            <a:ext cx="29260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Context </a:t>
            </a:r>
            <a:pPr indent="0" marL="0">
              <a:buNone/>
            </a:pPr>
            <a:r>
              <a:rPr lang="en-US" sz="13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●</a:t>
            </a:r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Vault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11094415" y="274320"/>
            <a:ext cx="8686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5 / 23</a:t>
            </a:r>
            <a:endParaRPr lang="en-US" sz="1000" dirty="0"/>
          </a:p>
        </p:txBody>
      </p:sp>
      <p:sp>
        <p:nvSpPr>
          <p:cNvPr id="4" name="Text 2"/>
          <p:cNvSpPr/>
          <p:nvPr/>
        </p:nvSpPr>
        <p:spPr>
          <a:xfrm>
            <a:off x="548640" y="713232"/>
            <a:ext cx="111556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MARKET SIZE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548640" y="1024128"/>
            <a:ext cx="111556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Cited TAM. Defensible SAM. Realistic SOM.</a:t>
            </a:r>
            <a:endParaRPr lang="en-US" sz="2800" dirty="0"/>
          </a:p>
        </p:txBody>
      </p:sp>
      <p:sp>
        <p:nvSpPr>
          <p:cNvPr id="6" name="Shape 4"/>
          <p:cNvSpPr/>
          <p:nvPr/>
        </p:nvSpPr>
        <p:spPr>
          <a:xfrm>
            <a:off x="548640" y="2194560"/>
            <a:ext cx="2567864" cy="132588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7" name="Shape 5"/>
          <p:cNvSpPr/>
          <p:nvPr/>
        </p:nvSpPr>
        <p:spPr>
          <a:xfrm>
            <a:off x="548640" y="2194560"/>
            <a:ext cx="73152" cy="1325880"/>
          </a:xfrm>
          <a:prstGeom prst="rect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8" name="Text 6"/>
          <p:cNvSpPr/>
          <p:nvPr/>
        </p:nvSpPr>
        <p:spPr>
          <a:xfrm>
            <a:off x="731520" y="2304288"/>
            <a:ext cx="2293544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TAM — Worldwide AI spend 2026</a:t>
            </a:r>
            <a:endParaRPr lang="en-US" sz="1100" dirty="0"/>
          </a:p>
        </p:txBody>
      </p:sp>
      <p:sp>
        <p:nvSpPr>
          <p:cNvPr id="9" name="Text 7"/>
          <p:cNvSpPr/>
          <p:nvPr/>
        </p:nvSpPr>
        <p:spPr>
          <a:xfrm>
            <a:off x="731520" y="2651760"/>
            <a:ext cx="2293544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2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$2.5T</a:t>
            </a:r>
            <a:endParaRPr lang="en-US" sz="3200" dirty="0"/>
          </a:p>
        </p:txBody>
      </p:sp>
      <p:sp>
        <p:nvSpPr>
          <p:cNvPr id="10" name="Text 8"/>
          <p:cNvSpPr/>
          <p:nvPr/>
        </p:nvSpPr>
        <p:spPr>
          <a:xfrm>
            <a:off x="731520" y="3200400"/>
            <a:ext cx="2293544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Gartner, Jan 2026</a:t>
            </a:r>
            <a:endParaRPr lang="en-US" sz="900" dirty="0"/>
          </a:p>
        </p:txBody>
      </p:sp>
      <p:sp>
        <p:nvSpPr>
          <p:cNvPr id="11" name="Shape 9"/>
          <p:cNvSpPr/>
          <p:nvPr/>
        </p:nvSpPr>
        <p:spPr>
          <a:xfrm>
            <a:off x="3390824" y="2194560"/>
            <a:ext cx="2567864" cy="132588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12" name="Shape 10"/>
          <p:cNvSpPr/>
          <p:nvPr/>
        </p:nvSpPr>
        <p:spPr>
          <a:xfrm>
            <a:off x="3390824" y="2194560"/>
            <a:ext cx="73152" cy="1325880"/>
          </a:xfrm>
          <a:prstGeom prst="rect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3573704" y="2304288"/>
            <a:ext cx="2293544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TAM — Agentic AI by 2029</a:t>
            </a:r>
            <a:endParaRPr lang="en-US" sz="1100" dirty="0"/>
          </a:p>
        </p:txBody>
      </p:sp>
      <p:sp>
        <p:nvSpPr>
          <p:cNvPr id="14" name="Text 12"/>
          <p:cNvSpPr/>
          <p:nvPr/>
        </p:nvSpPr>
        <p:spPr>
          <a:xfrm>
            <a:off x="3573704" y="2651760"/>
            <a:ext cx="2293544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2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$1.3T</a:t>
            </a:r>
            <a:endParaRPr lang="en-US" sz="3200" dirty="0"/>
          </a:p>
        </p:txBody>
      </p:sp>
      <p:sp>
        <p:nvSpPr>
          <p:cNvPr id="15" name="Text 13"/>
          <p:cNvSpPr/>
          <p:nvPr/>
        </p:nvSpPr>
        <p:spPr>
          <a:xfrm>
            <a:off x="3573704" y="3200400"/>
            <a:ext cx="2293544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IDC FutureScape (26%+ of IT spend)</a:t>
            </a:r>
            <a:endParaRPr lang="en-US" sz="900" dirty="0"/>
          </a:p>
        </p:txBody>
      </p:sp>
      <p:sp>
        <p:nvSpPr>
          <p:cNvPr id="16" name="Shape 14"/>
          <p:cNvSpPr/>
          <p:nvPr/>
        </p:nvSpPr>
        <p:spPr>
          <a:xfrm>
            <a:off x="6233008" y="2194560"/>
            <a:ext cx="2567864" cy="132588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17" name="Shape 15"/>
          <p:cNvSpPr/>
          <p:nvPr/>
        </p:nvSpPr>
        <p:spPr>
          <a:xfrm>
            <a:off x="6233008" y="2194560"/>
            <a:ext cx="73152" cy="1325880"/>
          </a:xfrm>
          <a:prstGeom prst="rect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18" name="Text 16"/>
          <p:cNvSpPr/>
          <p:nvPr/>
        </p:nvSpPr>
        <p:spPr>
          <a:xfrm>
            <a:off x="6415888" y="2304288"/>
            <a:ext cx="2293544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SAM — AI governance software 2030</a:t>
            </a:r>
            <a:endParaRPr lang="en-US" sz="1100" dirty="0"/>
          </a:p>
        </p:txBody>
      </p:sp>
      <p:sp>
        <p:nvSpPr>
          <p:cNvPr id="19" name="Text 17"/>
          <p:cNvSpPr/>
          <p:nvPr/>
        </p:nvSpPr>
        <p:spPr>
          <a:xfrm>
            <a:off x="6415888" y="2651760"/>
            <a:ext cx="2293544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2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$15.8B</a:t>
            </a:r>
            <a:endParaRPr lang="en-US" sz="3200" dirty="0"/>
          </a:p>
        </p:txBody>
      </p:sp>
      <p:sp>
        <p:nvSpPr>
          <p:cNvPr id="20" name="Text 18"/>
          <p:cNvSpPr/>
          <p:nvPr/>
        </p:nvSpPr>
        <p:spPr>
          <a:xfrm>
            <a:off x="6415888" y="3200400"/>
            <a:ext cx="2293544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Forrester, 2025 (~30% CAGR)</a:t>
            </a:r>
            <a:endParaRPr lang="en-US" sz="900" dirty="0"/>
          </a:p>
        </p:txBody>
      </p:sp>
      <p:sp>
        <p:nvSpPr>
          <p:cNvPr id="21" name="Shape 19"/>
          <p:cNvSpPr/>
          <p:nvPr/>
        </p:nvSpPr>
        <p:spPr>
          <a:xfrm>
            <a:off x="9075191" y="2194560"/>
            <a:ext cx="2567864" cy="132588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22" name="Shape 20"/>
          <p:cNvSpPr/>
          <p:nvPr/>
        </p:nvSpPr>
        <p:spPr>
          <a:xfrm>
            <a:off x="9075191" y="2194560"/>
            <a:ext cx="73152" cy="1325880"/>
          </a:xfrm>
          <a:prstGeom prst="rect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23" name="Text 21"/>
          <p:cNvSpPr/>
          <p:nvPr/>
        </p:nvSpPr>
        <p:spPr>
          <a:xfrm>
            <a:off x="9258071" y="2304288"/>
            <a:ext cx="2293544" cy="411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SOM — AI governance platforms 2030</a:t>
            </a:r>
            <a:endParaRPr lang="en-US" sz="1100" dirty="0"/>
          </a:p>
        </p:txBody>
      </p:sp>
      <p:sp>
        <p:nvSpPr>
          <p:cNvPr id="24" name="Text 22"/>
          <p:cNvSpPr/>
          <p:nvPr/>
        </p:nvSpPr>
        <p:spPr>
          <a:xfrm>
            <a:off x="9258071" y="2651760"/>
            <a:ext cx="2293544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2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$1B+</a:t>
            </a:r>
            <a:endParaRPr lang="en-US" sz="3200" dirty="0"/>
          </a:p>
        </p:txBody>
      </p:sp>
      <p:sp>
        <p:nvSpPr>
          <p:cNvPr id="25" name="Text 23"/>
          <p:cNvSpPr/>
          <p:nvPr/>
        </p:nvSpPr>
        <p:spPr>
          <a:xfrm>
            <a:off x="9258071" y="3200400"/>
            <a:ext cx="2293544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Gartner, Feb 2026 (narrow def.)</a:t>
            </a:r>
            <a:endParaRPr lang="en-US" sz="900" dirty="0"/>
          </a:p>
        </p:txBody>
      </p:sp>
      <p:sp>
        <p:nvSpPr>
          <p:cNvPr id="26" name="Shape 24"/>
          <p:cNvSpPr/>
          <p:nvPr/>
        </p:nvSpPr>
        <p:spPr>
          <a:xfrm>
            <a:off x="548640" y="3886200"/>
            <a:ext cx="11094415" cy="2240280"/>
          </a:xfrm>
          <a:prstGeom prst="rect">
            <a:avLst/>
          </a:prstGeom>
          <a:solidFill>
            <a:srgbClr val="EFF6FF"/>
          </a:solidFill>
          <a:ln w="15240">
            <a:solidFill>
              <a:srgbClr val="1F6FEB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27" name="Text 25"/>
          <p:cNvSpPr/>
          <p:nvPr/>
        </p:nvSpPr>
        <p:spPr>
          <a:xfrm>
            <a:off x="777240" y="4069080"/>
            <a:ext cx="10637215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BOTTOM-UP — REALISTIC FIRST 5 YEARS</a:t>
            </a:r>
            <a:endParaRPr lang="en-US" sz="1100" dirty="0"/>
          </a:p>
        </p:txBody>
      </p:sp>
      <p:sp>
        <p:nvSpPr>
          <p:cNvPr id="28" name="Text 26"/>
          <p:cNvSpPr/>
          <p:nvPr/>
        </p:nvSpPr>
        <p:spPr>
          <a:xfrm>
            <a:off x="777240" y="4480560"/>
            <a:ext cx="21945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Year 3 target</a:t>
            </a:r>
            <a:endParaRPr lang="en-US" sz="1300" dirty="0"/>
          </a:p>
        </p:txBody>
      </p:sp>
      <p:sp>
        <p:nvSpPr>
          <p:cNvPr id="29" name="Text 27"/>
          <p:cNvSpPr/>
          <p:nvPr/>
        </p:nvSpPr>
        <p:spPr>
          <a:xfrm>
            <a:off x="2971800" y="4480560"/>
            <a:ext cx="8534095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200</a:t>
            </a:r>
            <a:pPr indent="0" marL="0">
              <a:buNone/>
            </a:pPr>
            <a:r>
              <a:rPr lang="en-US" sz="130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regulated-enterprise deployments × </a:t>
            </a:r>
            <a:pPr indent="0" marL="0">
              <a:buNone/>
            </a:pPr>
            <a:r>
              <a:rPr lang="en-US" sz="13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$150K</a:t>
            </a:r>
            <a:pPr indent="0" marL="0">
              <a:buNone/>
            </a:pPr>
            <a:r>
              <a:rPr lang="en-US" sz="130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ACV (Immuta/Collibra-class land)  =  </a:t>
            </a:r>
            <a:pPr indent="0" marL="0">
              <a:buNone/>
            </a:pPr>
            <a:r>
              <a:rPr lang="en-US" sz="15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$30M ARR</a:t>
            </a:r>
            <a:endParaRPr lang="en-US" sz="1300" dirty="0"/>
          </a:p>
        </p:txBody>
      </p:sp>
      <p:sp>
        <p:nvSpPr>
          <p:cNvPr id="30" name="Text 28"/>
          <p:cNvSpPr/>
          <p:nvPr/>
        </p:nvSpPr>
        <p:spPr>
          <a:xfrm>
            <a:off x="777240" y="4937760"/>
            <a:ext cx="2194560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Year 5 stretch</a:t>
            </a:r>
            <a:endParaRPr lang="en-US" sz="1300" dirty="0"/>
          </a:p>
        </p:txBody>
      </p:sp>
      <p:sp>
        <p:nvSpPr>
          <p:cNvPr id="31" name="Text 29"/>
          <p:cNvSpPr/>
          <p:nvPr/>
        </p:nvSpPr>
        <p:spPr>
          <a:xfrm>
            <a:off x="2971800" y="4937760"/>
            <a:ext cx="8534095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1,000</a:t>
            </a:r>
            <a:pPr indent="0" marL="0">
              <a:buNone/>
            </a:pPr>
            <a:r>
              <a:rPr lang="en-US" sz="130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deployments × </a:t>
            </a:r>
            <a:pPr indent="0" marL="0">
              <a:buNone/>
            </a:pPr>
            <a:r>
              <a:rPr lang="en-US" sz="13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$250K</a:t>
            </a:r>
            <a:pPr indent="0" marL="0">
              <a:buNone/>
            </a:pPr>
            <a:r>
              <a:rPr lang="en-US" sz="130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(50-agent expand modeled on Glean's $1M+ segment)  =  </a:t>
            </a:r>
            <a:pPr indent="0" marL="0">
              <a:buNone/>
            </a:pPr>
            <a:r>
              <a:rPr lang="en-US" sz="15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$250M ARR</a:t>
            </a:r>
            <a:endParaRPr lang="en-US" sz="1300" dirty="0"/>
          </a:p>
        </p:txBody>
      </p:sp>
      <p:sp>
        <p:nvSpPr>
          <p:cNvPr id="32" name="Shape 30"/>
          <p:cNvSpPr/>
          <p:nvPr/>
        </p:nvSpPr>
        <p:spPr>
          <a:xfrm>
            <a:off x="777240" y="5440680"/>
            <a:ext cx="10637215" cy="0"/>
          </a:xfrm>
          <a:prstGeom prst="line">
            <a:avLst/>
          </a:prstGeom>
          <a:noFill/>
          <a:ln w="6350">
            <a:solidFill>
              <a:srgbClr val="1F6FEB"/>
            </a:solidFill>
            <a:prstDash val="solid"/>
          </a:ln>
        </p:spPr>
      </p:sp>
      <p:sp>
        <p:nvSpPr>
          <p:cNvPr id="33" name="Text 31"/>
          <p:cNvSpPr/>
          <p:nvPr/>
        </p:nvSpPr>
        <p:spPr>
          <a:xfrm>
            <a:off x="777240" y="5513832"/>
            <a:ext cx="2194560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Outcome comparables</a:t>
            </a:r>
            <a:endParaRPr lang="en-US" sz="1100" dirty="0"/>
          </a:p>
        </p:txBody>
      </p:sp>
      <p:sp>
        <p:nvSpPr>
          <p:cNvPr id="34" name="Text 32"/>
          <p:cNvSpPr/>
          <p:nvPr/>
        </p:nvSpPr>
        <p:spPr>
          <a:xfrm>
            <a:off x="777240" y="5824728"/>
            <a:ext cx="10637215" cy="457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Cyera $9B (Series F, Jan 2026)  ·  Securiti $1.725B (Veeam acq., Oct 2025)  ·  Glean $300M ARR (May 2026)  ·  WisdomAI $73M raised, ~40 customers in 12 months</a:t>
            </a:r>
            <a:endParaRPr lang="en-US" sz="1150" dirty="0"/>
          </a:p>
        </p:txBody>
      </p:sp>
      <p:sp>
        <p:nvSpPr>
          <p:cNvPr id="35" name="Shape 33"/>
          <p:cNvSpPr/>
          <p:nvPr/>
        </p:nvSpPr>
        <p:spPr>
          <a:xfrm>
            <a:off x="548640" y="6355080"/>
            <a:ext cx="11094415" cy="0"/>
          </a:xfrm>
          <a:prstGeom prst="line">
            <a:avLst/>
          </a:prstGeom>
          <a:noFill/>
          <a:ln w="9525">
            <a:solidFill>
              <a:srgbClr val="E2E8F0"/>
            </a:solidFill>
            <a:prstDash val="solid"/>
          </a:ln>
        </p:spPr>
      </p:sp>
      <p:sp>
        <p:nvSpPr>
          <p:cNvPr id="36" name="Text 34"/>
          <p:cNvSpPr/>
          <p:nvPr/>
        </p:nvSpPr>
        <p:spPr>
          <a:xfrm>
            <a:off x="548640" y="6400800"/>
            <a:ext cx="1109441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Vault's slice (governance + memory + audit infra) = $15B–$25B addressable by 2030. 5–10% capture = $750M–$2.5B ARR ceiling.</a:t>
            </a:r>
            <a:endParaRPr lang="en-US" sz="9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11480" y="274320"/>
            <a:ext cx="29260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Context </a:t>
            </a:r>
            <a:pPr indent="0" marL="0">
              <a:buNone/>
            </a:pPr>
            <a:r>
              <a:rPr lang="en-US" sz="13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●</a:t>
            </a:r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Vault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11094415" y="274320"/>
            <a:ext cx="8686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6 / 23</a:t>
            </a:r>
            <a:endParaRPr lang="en-US" sz="1000" dirty="0"/>
          </a:p>
        </p:txBody>
      </p:sp>
      <p:sp>
        <p:nvSpPr>
          <p:cNvPr id="4" name="Text 2"/>
          <p:cNvSpPr/>
          <p:nvPr/>
        </p:nvSpPr>
        <p:spPr>
          <a:xfrm>
            <a:off x="548640" y="713232"/>
            <a:ext cx="111556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MARKET — DEMAND EVIDENCE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548640" y="1024128"/>
            <a:ext cx="111556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Enterprise governance budget is moving — and the spec is written by regulators.</a:t>
            </a:r>
            <a:endParaRPr lang="en-US" sz="2800" dirty="0"/>
          </a:p>
        </p:txBody>
      </p:sp>
      <p:sp>
        <p:nvSpPr>
          <p:cNvPr id="6" name="Shape 4"/>
          <p:cNvSpPr/>
          <p:nvPr/>
        </p:nvSpPr>
        <p:spPr>
          <a:xfrm>
            <a:off x="548640" y="2240280"/>
            <a:ext cx="2567864" cy="1554480"/>
          </a:xfrm>
          <a:prstGeom prst="rect">
            <a:avLst/>
          </a:prstGeom>
          <a:solidFill>
            <a:srgbClr val="EFF6FF"/>
          </a:solidFill>
          <a:ln w="15240">
            <a:solidFill>
              <a:srgbClr val="1F6FEB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7" name="Text 5"/>
          <p:cNvSpPr/>
          <p:nvPr/>
        </p:nvSpPr>
        <p:spPr>
          <a:xfrm>
            <a:off x="731520" y="2377440"/>
            <a:ext cx="2202104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6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40%+</a:t>
            </a:r>
            <a:endParaRPr lang="en-US" sz="3600" dirty="0"/>
          </a:p>
        </p:txBody>
      </p:sp>
      <p:sp>
        <p:nvSpPr>
          <p:cNvPr id="8" name="Text 6"/>
          <p:cNvSpPr/>
          <p:nvPr/>
        </p:nvSpPr>
        <p:spPr>
          <a:xfrm>
            <a:off x="731520" y="3017520"/>
            <a:ext cx="2202104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Agentic AI projects to be canceled by 2027</a:t>
            </a:r>
            <a:endParaRPr lang="en-US" sz="1150" dirty="0"/>
          </a:p>
        </p:txBody>
      </p:sp>
      <p:sp>
        <p:nvSpPr>
          <p:cNvPr id="9" name="Text 7"/>
          <p:cNvSpPr/>
          <p:nvPr/>
        </p:nvSpPr>
        <p:spPr>
          <a:xfrm>
            <a:off x="731520" y="3520440"/>
            <a:ext cx="2202104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Gartner (Jun 2025)</a:t>
            </a:r>
            <a:endParaRPr lang="en-US" sz="900" dirty="0"/>
          </a:p>
        </p:txBody>
      </p:sp>
      <p:sp>
        <p:nvSpPr>
          <p:cNvPr id="10" name="Shape 8"/>
          <p:cNvSpPr/>
          <p:nvPr/>
        </p:nvSpPr>
        <p:spPr>
          <a:xfrm>
            <a:off x="3390824" y="2240280"/>
            <a:ext cx="2567864" cy="1554480"/>
          </a:xfrm>
          <a:prstGeom prst="rect">
            <a:avLst/>
          </a:prstGeom>
          <a:solidFill>
            <a:srgbClr val="EFF6FF"/>
          </a:solidFill>
          <a:ln w="15240">
            <a:solidFill>
              <a:srgbClr val="1F6FEB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11" name="Text 9"/>
          <p:cNvSpPr/>
          <p:nvPr/>
        </p:nvSpPr>
        <p:spPr>
          <a:xfrm>
            <a:off x="3573704" y="2377440"/>
            <a:ext cx="2202104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6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88%</a:t>
            </a:r>
            <a:endParaRPr lang="en-US" sz="3600" dirty="0"/>
          </a:p>
        </p:txBody>
      </p:sp>
      <p:sp>
        <p:nvSpPr>
          <p:cNvPr id="12" name="Text 10"/>
          <p:cNvSpPr/>
          <p:nvPr/>
        </p:nvSpPr>
        <p:spPr>
          <a:xfrm>
            <a:off x="3573704" y="3017520"/>
            <a:ext cx="2202104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Of agent pilots fail to graduate to production</a:t>
            </a:r>
            <a:endParaRPr lang="en-US" sz="1150" dirty="0"/>
          </a:p>
        </p:txBody>
      </p:sp>
      <p:sp>
        <p:nvSpPr>
          <p:cNvPr id="13" name="Text 11"/>
          <p:cNvSpPr/>
          <p:nvPr/>
        </p:nvSpPr>
        <p:spPr>
          <a:xfrm>
            <a:off x="3573704" y="3520440"/>
            <a:ext cx="2202104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Deloitte State of AI 2026</a:t>
            </a:r>
            <a:endParaRPr lang="en-US" sz="900" dirty="0"/>
          </a:p>
        </p:txBody>
      </p:sp>
      <p:sp>
        <p:nvSpPr>
          <p:cNvPr id="14" name="Shape 12"/>
          <p:cNvSpPr/>
          <p:nvPr/>
        </p:nvSpPr>
        <p:spPr>
          <a:xfrm>
            <a:off x="6233008" y="2240280"/>
            <a:ext cx="2567864" cy="1554480"/>
          </a:xfrm>
          <a:prstGeom prst="rect">
            <a:avLst/>
          </a:prstGeom>
          <a:solidFill>
            <a:srgbClr val="EFF6FF"/>
          </a:solidFill>
          <a:ln w="15240">
            <a:solidFill>
              <a:srgbClr val="1F6FEB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15" name="Text 13"/>
          <p:cNvSpPr/>
          <p:nvPr/>
        </p:nvSpPr>
        <p:spPr>
          <a:xfrm>
            <a:off x="6415888" y="2377440"/>
            <a:ext cx="2202104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6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21%</a:t>
            </a:r>
            <a:endParaRPr lang="en-US" sz="3600" dirty="0"/>
          </a:p>
        </p:txBody>
      </p:sp>
      <p:sp>
        <p:nvSpPr>
          <p:cNvPr id="16" name="Text 14"/>
          <p:cNvSpPr/>
          <p:nvPr/>
        </p:nvSpPr>
        <p:spPr>
          <a:xfrm>
            <a:off x="6415888" y="3017520"/>
            <a:ext cx="2202104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Of orgs have mature governance for agentic AI</a:t>
            </a:r>
            <a:endParaRPr lang="en-US" sz="1150" dirty="0"/>
          </a:p>
        </p:txBody>
      </p:sp>
      <p:sp>
        <p:nvSpPr>
          <p:cNvPr id="17" name="Text 15"/>
          <p:cNvSpPr/>
          <p:nvPr/>
        </p:nvSpPr>
        <p:spPr>
          <a:xfrm>
            <a:off x="6415888" y="3520440"/>
            <a:ext cx="2202104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Deloitte (n=3,235)</a:t>
            </a:r>
            <a:endParaRPr lang="en-US" sz="900" dirty="0"/>
          </a:p>
        </p:txBody>
      </p:sp>
      <p:sp>
        <p:nvSpPr>
          <p:cNvPr id="18" name="Shape 16"/>
          <p:cNvSpPr/>
          <p:nvPr/>
        </p:nvSpPr>
        <p:spPr>
          <a:xfrm>
            <a:off x="9075191" y="2240280"/>
            <a:ext cx="2567864" cy="1554480"/>
          </a:xfrm>
          <a:prstGeom prst="rect">
            <a:avLst/>
          </a:prstGeom>
          <a:solidFill>
            <a:srgbClr val="EFF6FF"/>
          </a:solidFill>
          <a:ln w="15240">
            <a:solidFill>
              <a:srgbClr val="1F6FEB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19" name="Text 17"/>
          <p:cNvSpPr/>
          <p:nvPr/>
        </p:nvSpPr>
        <p:spPr>
          <a:xfrm>
            <a:off x="9258071" y="2377440"/>
            <a:ext cx="2202104" cy="6400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36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98%</a:t>
            </a:r>
            <a:endParaRPr lang="en-US" sz="3600" dirty="0"/>
          </a:p>
        </p:txBody>
      </p:sp>
      <p:sp>
        <p:nvSpPr>
          <p:cNvPr id="20" name="Text 18"/>
          <p:cNvSpPr/>
          <p:nvPr/>
        </p:nvSpPr>
        <p:spPr>
          <a:xfrm>
            <a:off x="9258071" y="3017520"/>
            <a:ext cx="2202104" cy="5029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5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Of enterprises raising governance budgets next FY (avg +24%)</a:t>
            </a:r>
            <a:endParaRPr lang="en-US" sz="1150" dirty="0"/>
          </a:p>
        </p:txBody>
      </p:sp>
      <p:sp>
        <p:nvSpPr>
          <p:cNvPr id="21" name="Text 19"/>
          <p:cNvSpPr/>
          <p:nvPr/>
        </p:nvSpPr>
        <p:spPr>
          <a:xfrm>
            <a:off x="9258071" y="3520440"/>
            <a:ext cx="2202104" cy="228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i="1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OneTrust 2025 (n=1,250)</a:t>
            </a:r>
            <a:endParaRPr lang="en-US" sz="900" dirty="0"/>
          </a:p>
        </p:txBody>
      </p:sp>
      <p:sp>
        <p:nvSpPr>
          <p:cNvPr id="22" name="Shape 20"/>
          <p:cNvSpPr/>
          <p:nvPr/>
        </p:nvSpPr>
        <p:spPr>
          <a:xfrm>
            <a:off x="548640" y="4160520"/>
            <a:ext cx="11094415" cy="169164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23" name="Text 21"/>
          <p:cNvSpPr/>
          <p:nvPr/>
        </p:nvSpPr>
        <p:spPr>
          <a:xfrm>
            <a:off x="777240" y="4325112"/>
            <a:ext cx="10637215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REGULATORY DRIVERS — THE SPEC IS WRITTEN</a:t>
            </a:r>
            <a:endParaRPr lang="en-US" sz="1100" dirty="0"/>
          </a:p>
        </p:txBody>
      </p:sp>
      <p:sp>
        <p:nvSpPr>
          <p:cNvPr id="24" name="Shape 22"/>
          <p:cNvSpPr/>
          <p:nvPr/>
        </p:nvSpPr>
        <p:spPr>
          <a:xfrm>
            <a:off x="777240" y="4727448"/>
            <a:ext cx="128016" cy="128016"/>
          </a:xfrm>
          <a:prstGeom prst="ellipse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25" name="Text 23"/>
          <p:cNvSpPr/>
          <p:nvPr/>
        </p:nvSpPr>
        <p:spPr>
          <a:xfrm>
            <a:off x="1005840" y="4663440"/>
            <a:ext cx="1063721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EU AI Act  </a:t>
            </a:r>
            <a:pPr indent="0" marL="0">
              <a:buNone/>
            </a:pPr>
            <a:r>
              <a:rPr lang="en-US" sz="11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Aug 2, 2026 high-risk obligations live · €35M / 7% turnover fines</a:t>
            </a:r>
            <a:endParaRPr lang="en-US" sz="1100" dirty="0"/>
          </a:p>
        </p:txBody>
      </p:sp>
      <p:sp>
        <p:nvSpPr>
          <p:cNvPr id="26" name="Shape 24"/>
          <p:cNvSpPr/>
          <p:nvPr/>
        </p:nvSpPr>
        <p:spPr>
          <a:xfrm>
            <a:off x="777240" y="4965192"/>
            <a:ext cx="128016" cy="128016"/>
          </a:xfrm>
          <a:prstGeom prst="ellipse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27" name="Text 25"/>
          <p:cNvSpPr/>
          <p:nvPr/>
        </p:nvSpPr>
        <p:spPr>
          <a:xfrm>
            <a:off x="1005840" y="4901184"/>
            <a:ext cx="1063721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OCC SR 26-2  </a:t>
            </a:r>
            <a:pPr indent="0" marL="0">
              <a:buNone/>
            </a:pPr>
            <a:r>
              <a:rPr lang="en-US" sz="11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Forthcoming RFI on agentic-AI MRM · agents found outside model inventory</a:t>
            </a:r>
            <a:endParaRPr lang="en-US" sz="1100" dirty="0"/>
          </a:p>
        </p:txBody>
      </p:sp>
      <p:sp>
        <p:nvSpPr>
          <p:cNvPr id="28" name="Shape 26"/>
          <p:cNvSpPr/>
          <p:nvPr/>
        </p:nvSpPr>
        <p:spPr>
          <a:xfrm>
            <a:off x="777240" y="5202936"/>
            <a:ext cx="128016" cy="128016"/>
          </a:xfrm>
          <a:prstGeom prst="ellipse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29" name="Text 27"/>
          <p:cNvSpPr/>
          <p:nvPr/>
        </p:nvSpPr>
        <p:spPr>
          <a:xfrm>
            <a:off x="1005840" y="5138928"/>
            <a:ext cx="1063721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NIST AI RMF 1.1 + GenAI Profile  </a:t>
            </a:r>
            <a:pPr indent="0" marL="0">
              <a:buNone/>
            </a:pPr>
            <a:r>
              <a:rPr lang="en-US" sz="11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Baseline in US federal RFPs · 200+ specific actions</a:t>
            </a:r>
            <a:endParaRPr lang="en-US" sz="1100" dirty="0"/>
          </a:p>
        </p:txBody>
      </p:sp>
      <p:sp>
        <p:nvSpPr>
          <p:cNvPr id="30" name="Shape 28"/>
          <p:cNvSpPr/>
          <p:nvPr/>
        </p:nvSpPr>
        <p:spPr>
          <a:xfrm>
            <a:off x="777240" y="5440680"/>
            <a:ext cx="128016" cy="128016"/>
          </a:xfrm>
          <a:prstGeom prst="ellipse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31" name="Text 29"/>
          <p:cNvSpPr/>
          <p:nvPr/>
        </p:nvSpPr>
        <p:spPr>
          <a:xfrm>
            <a:off x="1005840" y="5376672"/>
            <a:ext cx="1063721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NAIC AISET  </a:t>
            </a:r>
            <a:pPr indent="0" marL="0">
              <a:buNone/>
            </a:pPr>
            <a:r>
              <a:rPr lang="en-US" sz="11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12-state insurance regulator pilot Jan–Sep 2026</a:t>
            </a:r>
            <a:endParaRPr lang="en-US" sz="1100" dirty="0"/>
          </a:p>
        </p:txBody>
      </p:sp>
      <p:sp>
        <p:nvSpPr>
          <p:cNvPr id="32" name="Shape 30"/>
          <p:cNvSpPr/>
          <p:nvPr/>
        </p:nvSpPr>
        <p:spPr>
          <a:xfrm>
            <a:off x="777240" y="5678424"/>
            <a:ext cx="128016" cy="128016"/>
          </a:xfrm>
          <a:prstGeom prst="ellipse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33" name="Text 31"/>
          <p:cNvSpPr/>
          <p:nvPr/>
        </p:nvSpPr>
        <p:spPr>
          <a:xfrm>
            <a:off x="1005840" y="5614416"/>
            <a:ext cx="1063721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HIPAA §164.312  </a:t>
            </a:r>
            <a:pPr indent="0" marL="0">
              <a:buNone/>
            </a:pPr>
            <a:r>
              <a:rPr lang="en-US" sz="11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2025 amendments raise access-control + audit-trail bar for AI/PHI</a:t>
            </a:r>
            <a:endParaRPr lang="en-US" sz="1100" dirty="0"/>
          </a:p>
        </p:txBody>
      </p:sp>
      <p:sp>
        <p:nvSpPr>
          <p:cNvPr id="34" name="Shape 32"/>
          <p:cNvSpPr/>
          <p:nvPr/>
        </p:nvSpPr>
        <p:spPr>
          <a:xfrm>
            <a:off x="548640" y="6355080"/>
            <a:ext cx="11094415" cy="0"/>
          </a:xfrm>
          <a:prstGeom prst="line">
            <a:avLst/>
          </a:prstGeom>
          <a:noFill/>
          <a:ln w="9525">
            <a:solidFill>
              <a:srgbClr val="E2E8F0"/>
            </a:solidFill>
            <a:prstDash val="solid"/>
          </a:ln>
        </p:spPr>
      </p:sp>
      <p:sp>
        <p:nvSpPr>
          <p:cNvPr id="35" name="Text 33"/>
          <p:cNvSpPr/>
          <p:nvPr/>
        </p:nvSpPr>
        <p:spPr>
          <a:xfrm>
            <a:off x="548640" y="6400800"/>
            <a:ext cx="1109441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Sources: Orrick on EU AI Act · Sullivan &amp; Cromwell on SR 26-2 · NIST AI 600-1 · Crowell &amp; Moring on NAIC · OneTrust 2025.</a:t>
            </a:r>
            <a:endParaRPr lang="en-US" sz="9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11480" y="274320"/>
            <a:ext cx="29260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Context </a:t>
            </a:r>
            <a:pPr indent="0" marL="0">
              <a:buNone/>
            </a:pPr>
            <a:r>
              <a:rPr lang="en-US" sz="13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●</a:t>
            </a:r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Vault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11094415" y="274320"/>
            <a:ext cx="8686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7 / 23</a:t>
            </a:r>
            <a:endParaRPr lang="en-US" sz="1000" dirty="0"/>
          </a:p>
        </p:txBody>
      </p:sp>
      <p:sp>
        <p:nvSpPr>
          <p:cNvPr id="4" name="Text 2"/>
          <p:cNvSpPr/>
          <p:nvPr/>
        </p:nvSpPr>
        <p:spPr>
          <a:xfrm>
            <a:off x="548640" y="713232"/>
            <a:ext cx="111556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MARKET — FUNDING SIGNAL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548640" y="1024128"/>
            <a:ext cx="111556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~$1.5B has flowed into adjacent agent-memory/governance in 12 months. M&amp;A consolidation accelerating.</a:t>
            </a:r>
            <a:endParaRPr lang="en-US" sz="2800" dirty="0"/>
          </a:p>
        </p:txBody>
      </p:sp>
      <p:sp>
        <p:nvSpPr>
          <p:cNvPr id="6" name="Shape 4"/>
          <p:cNvSpPr/>
          <p:nvPr/>
        </p:nvSpPr>
        <p:spPr>
          <a:xfrm>
            <a:off x="548640" y="2286000"/>
            <a:ext cx="5364328" cy="402336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7" name="Text 5"/>
          <p:cNvSpPr/>
          <p:nvPr/>
        </p:nvSpPr>
        <p:spPr>
          <a:xfrm>
            <a:off x="777240" y="2450592"/>
            <a:ext cx="4907128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AGENT MEMORY / CONTEXT — RECENT ROUNDS</a:t>
            </a:r>
            <a:endParaRPr lang="en-US" sz="1100" dirty="0"/>
          </a:p>
        </p:txBody>
      </p:sp>
      <p:sp>
        <p:nvSpPr>
          <p:cNvPr id="8" name="Text 6"/>
          <p:cNvSpPr/>
          <p:nvPr/>
        </p:nvSpPr>
        <p:spPr>
          <a:xfrm>
            <a:off x="777240" y="2834640"/>
            <a:ext cx="20116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WisdomAI</a:t>
            </a:r>
            <a:endParaRPr lang="en-US" sz="1100" dirty="0"/>
          </a:p>
        </p:txBody>
      </p:sp>
      <p:sp>
        <p:nvSpPr>
          <p:cNvPr id="9" name="Text 7"/>
          <p:cNvSpPr/>
          <p:nvPr/>
        </p:nvSpPr>
        <p:spPr>
          <a:xfrm>
            <a:off x="2834640" y="2834640"/>
            <a:ext cx="1645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$73M total ($50M Series A)</a:t>
            </a:r>
            <a:endParaRPr lang="en-US" sz="1100" dirty="0"/>
          </a:p>
        </p:txBody>
      </p:sp>
      <p:sp>
        <p:nvSpPr>
          <p:cNvPr id="10" name="Text 8"/>
          <p:cNvSpPr/>
          <p:nvPr/>
        </p:nvSpPr>
        <p:spPr>
          <a:xfrm>
            <a:off x="4526280" y="2834640"/>
            <a:ext cx="124952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Kleiner Perkins + NVIDIA · Nov 2025</a:t>
            </a:r>
            <a:endParaRPr lang="en-US" sz="1000" dirty="0"/>
          </a:p>
        </p:txBody>
      </p:sp>
      <p:sp>
        <p:nvSpPr>
          <p:cNvPr id="11" name="Text 9"/>
          <p:cNvSpPr/>
          <p:nvPr/>
        </p:nvSpPr>
        <p:spPr>
          <a:xfrm>
            <a:off x="777240" y="3163824"/>
            <a:ext cx="20116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Mem0</a:t>
            </a:r>
            <a:endParaRPr lang="en-US" sz="1100" dirty="0"/>
          </a:p>
        </p:txBody>
      </p:sp>
      <p:sp>
        <p:nvSpPr>
          <p:cNvPr id="12" name="Text 10"/>
          <p:cNvSpPr/>
          <p:nvPr/>
        </p:nvSpPr>
        <p:spPr>
          <a:xfrm>
            <a:off x="2834640" y="3163824"/>
            <a:ext cx="1645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$24M Series A</a:t>
            </a:r>
            <a:endParaRPr lang="en-US" sz="1100" dirty="0"/>
          </a:p>
        </p:txBody>
      </p:sp>
      <p:sp>
        <p:nvSpPr>
          <p:cNvPr id="13" name="Text 11"/>
          <p:cNvSpPr/>
          <p:nvPr/>
        </p:nvSpPr>
        <p:spPr>
          <a:xfrm>
            <a:off x="4526280" y="3163824"/>
            <a:ext cx="124952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Basis Set + Kindred + Peak XV · Oct 2025</a:t>
            </a:r>
            <a:endParaRPr lang="en-US" sz="1000" dirty="0"/>
          </a:p>
        </p:txBody>
      </p:sp>
      <p:sp>
        <p:nvSpPr>
          <p:cNvPr id="14" name="Text 12"/>
          <p:cNvSpPr/>
          <p:nvPr/>
        </p:nvSpPr>
        <p:spPr>
          <a:xfrm>
            <a:off x="777240" y="3493008"/>
            <a:ext cx="20116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Interloom</a:t>
            </a:r>
            <a:endParaRPr lang="en-US" sz="1100" dirty="0"/>
          </a:p>
        </p:txBody>
      </p:sp>
      <p:sp>
        <p:nvSpPr>
          <p:cNvPr id="15" name="Text 13"/>
          <p:cNvSpPr/>
          <p:nvPr/>
        </p:nvSpPr>
        <p:spPr>
          <a:xfrm>
            <a:off x="2834640" y="3493008"/>
            <a:ext cx="1645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€14.2M Seed</a:t>
            </a:r>
            <a:endParaRPr lang="en-US" sz="1100" dirty="0"/>
          </a:p>
        </p:txBody>
      </p:sp>
      <p:sp>
        <p:nvSpPr>
          <p:cNvPr id="16" name="Text 14"/>
          <p:cNvSpPr/>
          <p:nvPr/>
        </p:nvSpPr>
        <p:spPr>
          <a:xfrm>
            <a:off x="4526280" y="3493008"/>
            <a:ext cx="124952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Munich · Mar 2026</a:t>
            </a:r>
            <a:endParaRPr lang="en-US" sz="1000" dirty="0"/>
          </a:p>
        </p:txBody>
      </p:sp>
      <p:sp>
        <p:nvSpPr>
          <p:cNvPr id="17" name="Text 15"/>
          <p:cNvSpPr/>
          <p:nvPr/>
        </p:nvSpPr>
        <p:spPr>
          <a:xfrm>
            <a:off x="777240" y="3822192"/>
            <a:ext cx="20116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Letta (MemGPT)</a:t>
            </a:r>
            <a:endParaRPr lang="en-US" sz="1100" dirty="0"/>
          </a:p>
        </p:txBody>
      </p:sp>
      <p:sp>
        <p:nvSpPr>
          <p:cNvPr id="18" name="Text 16"/>
          <p:cNvSpPr/>
          <p:nvPr/>
        </p:nvSpPr>
        <p:spPr>
          <a:xfrm>
            <a:off x="2834640" y="3822192"/>
            <a:ext cx="1645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$10M Seed @ $70M post</a:t>
            </a:r>
            <a:endParaRPr lang="en-US" sz="1100" dirty="0"/>
          </a:p>
        </p:txBody>
      </p:sp>
      <p:sp>
        <p:nvSpPr>
          <p:cNvPr id="19" name="Text 17"/>
          <p:cNvSpPr/>
          <p:nvPr/>
        </p:nvSpPr>
        <p:spPr>
          <a:xfrm>
            <a:off x="4526280" y="3822192"/>
            <a:ext cx="124952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Felicis · Sep 2024</a:t>
            </a:r>
            <a:endParaRPr lang="en-US" sz="1000" dirty="0"/>
          </a:p>
        </p:txBody>
      </p:sp>
      <p:sp>
        <p:nvSpPr>
          <p:cNvPr id="20" name="Text 18"/>
          <p:cNvSpPr/>
          <p:nvPr/>
        </p:nvSpPr>
        <p:spPr>
          <a:xfrm>
            <a:off x="777240" y="4151376"/>
            <a:ext cx="20116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Cognee</a:t>
            </a:r>
            <a:endParaRPr lang="en-US" sz="1100" dirty="0"/>
          </a:p>
        </p:txBody>
      </p:sp>
      <p:sp>
        <p:nvSpPr>
          <p:cNvPr id="21" name="Text 19"/>
          <p:cNvSpPr/>
          <p:nvPr/>
        </p:nvSpPr>
        <p:spPr>
          <a:xfrm>
            <a:off x="2834640" y="4151376"/>
            <a:ext cx="1645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€7.5M Seed</a:t>
            </a:r>
            <a:endParaRPr lang="en-US" sz="1100" dirty="0"/>
          </a:p>
        </p:txBody>
      </p:sp>
      <p:sp>
        <p:nvSpPr>
          <p:cNvPr id="22" name="Text 20"/>
          <p:cNvSpPr/>
          <p:nvPr/>
        </p:nvSpPr>
        <p:spPr>
          <a:xfrm>
            <a:off x="4526280" y="4151376"/>
            <a:ext cx="124952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Pebblebed · Feb 2026</a:t>
            </a:r>
            <a:endParaRPr lang="en-US" sz="1000" dirty="0"/>
          </a:p>
        </p:txBody>
      </p:sp>
      <p:sp>
        <p:nvSpPr>
          <p:cNvPr id="23" name="Text 21"/>
          <p:cNvSpPr/>
          <p:nvPr/>
        </p:nvSpPr>
        <p:spPr>
          <a:xfrm>
            <a:off x="777240" y="4480560"/>
            <a:ext cx="20116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Graphon AI</a:t>
            </a:r>
            <a:endParaRPr lang="en-US" sz="1100" dirty="0"/>
          </a:p>
        </p:txBody>
      </p:sp>
      <p:sp>
        <p:nvSpPr>
          <p:cNvPr id="24" name="Text 22"/>
          <p:cNvSpPr/>
          <p:nvPr/>
        </p:nvSpPr>
        <p:spPr>
          <a:xfrm>
            <a:off x="2834640" y="4480560"/>
            <a:ext cx="1645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$8.3M Seed</a:t>
            </a:r>
            <a:endParaRPr lang="en-US" sz="1100" dirty="0"/>
          </a:p>
        </p:txBody>
      </p:sp>
      <p:sp>
        <p:nvSpPr>
          <p:cNvPr id="25" name="Text 23"/>
          <p:cNvSpPr/>
          <p:nvPr/>
        </p:nvSpPr>
        <p:spPr>
          <a:xfrm>
            <a:off x="4526280" y="4480560"/>
            <a:ext cx="124952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Novera + Perplexity + Samsung Next · May 2026</a:t>
            </a:r>
            <a:endParaRPr lang="en-US" sz="1000" dirty="0"/>
          </a:p>
        </p:txBody>
      </p:sp>
      <p:sp>
        <p:nvSpPr>
          <p:cNvPr id="26" name="Text 24"/>
          <p:cNvSpPr/>
          <p:nvPr/>
        </p:nvSpPr>
        <p:spPr>
          <a:xfrm>
            <a:off x="777240" y="4809744"/>
            <a:ext cx="20116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NeoCognition</a:t>
            </a:r>
            <a:endParaRPr lang="en-US" sz="1100" dirty="0"/>
          </a:p>
        </p:txBody>
      </p:sp>
      <p:sp>
        <p:nvSpPr>
          <p:cNvPr id="27" name="Text 25"/>
          <p:cNvSpPr/>
          <p:nvPr/>
        </p:nvSpPr>
        <p:spPr>
          <a:xfrm>
            <a:off x="2834640" y="4809744"/>
            <a:ext cx="1645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$40M Seed</a:t>
            </a:r>
            <a:endParaRPr lang="en-US" sz="1100" dirty="0"/>
          </a:p>
        </p:txBody>
      </p:sp>
      <p:sp>
        <p:nvSpPr>
          <p:cNvPr id="28" name="Text 26"/>
          <p:cNvSpPr/>
          <p:nvPr/>
        </p:nvSpPr>
        <p:spPr>
          <a:xfrm>
            <a:off x="4526280" y="4809744"/>
            <a:ext cx="124952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Cambium + Walden + Ion Stoica · Apr 2026</a:t>
            </a:r>
            <a:endParaRPr lang="en-US" sz="1000" dirty="0"/>
          </a:p>
        </p:txBody>
      </p:sp>
      <p:sp>
        <p:nvSpPr>
          <p:cNvPr id="29" name="Text 27"/>
          <p:cNvSpPr/>
          <p:nvPr/>
        </p:nvSpPr>
        <p:spPr>
          <a:xfrm>
            <a:off x="777240" y="5138928"/>
            <a:ext cx="20116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Tessl</a:t>
            </a:r>
            <a:endParaRPr lang="en-US" sz="1100" dirty="0"/>
          </a:p>
        </p:txBody>
      </p:sp>
      <p:sp>
        <p:nvSpPr>
          <p:cNvPr id="30" name="Text 28"/>
          <p:cNvSpPr/>
          <p:nvPr/>
        </p:nvSpPr>
        <p:spPr>
          <a:xfrm>
            <a:off x="2834640" y="5138928"/>
            <a:ext cx="1645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$125M Series A @ $500–750M</a:t>
            </a:r>
            <a:endParaRPr lang="en-US" sz="1100" dirty="0"/>
          </a:p>
        </p:txBody>
      </p:sp>
      <p:sp>
        <p:nvSpPr>
          <p:cNvPr id="31" name="Text 29"/>
          <p:cNvSpPr/>
          <p:nvPr/>
        </p:nvSpPr>
        <p:spPr>
          <a:xfrm>
            <a:off x="4526280" y="5138928"/>
            <a:ext cx="124952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Index + GV + Accel · Nov 2024</a:t>
            </a:r>
            <a:endParaRPr lang="en-US" sz="1000" dirty="0"/>
          </a:p>
        </p:txBody>
      </p:sp>
      <p:sp>
        <p:nvSpPr>
          <p:cNvPr id="32" name="Text 30"/>
          <p:cNvSpPr/>
          <p:nvPr/>
        </p:nvSpPr>
        <p:spPr>
          <a:xfrm>
            <a:off x="777240" y="5468112"/>
            <a:ext cx="20116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Supermemory</a:t>
            </a:r>
            <a:endParaRPr lang="en-US" sz="1100" dirty="0"/>
          </a:p>
        </p:txBody>
      </p:sp>
      <p:sp>
        <p:nvSpPr>
          <p:cNvPr id="33" name="Text 31"/>
          <p:cNvSpPr/>
          <p:nvPr/>
        </p:nvSpPr>
        <p:spPr>
          <a:xfrm>
            <a:off x="2834640" y="5468112"/>
            <a:ext cx="1645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$3M Seed</a:t>
            </a:r>
            <a:endParaRPr lang="en-US" sz="1100" dirty="0"/>
          </a:p>
        </p:txBody>
      </p:sp>
      <p:sp>
        <p:nvSpPr>
          <p:cNvPr id="34" name="Text 32"/>
          <p:cNvSpPr/>
          <p:nvPr/>
        </p:nvSpPr>
        <p:spPr>
          <a:xfrm>
            <a:off x="4526280" y="5468112"/>
            <a:ext cx="124952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Susa + Browder · Oct 2025</a:t>
            </a:r>
            <a:endParaRPr lang="en-US" sz="1000" dirty="0"/>
          </a:p>
        </p:txBody>
      </p:sp>
      <p:sp>
        <p:nvSpPr>
          <p:cNvPr id="35" name="Text 33"/>
          <p:cNvSpPr/>
          <p:nvPr/>
        </p:nvSpPr>
        <p:spPr>
          <a:xfrm>
            <a:off x="777240" y="5797296"/>
            <a:ext cx="20116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Zep AI</a:t>
            </a:r>
            <a:endParaRPr lang="en-US" sz="1100" dirty="0"/>
          </a:p>
        </p:txBody>
      </p:sp>
      <p:sp>
        <p:nvSpPr>
          <p:cNvPr id="36" name="Text 34"/>
          <p:cNvSpPr/>
          <p:nvPr/>
        </p:nvSpPr>
        <p:spPr>
          <a:xfrm>
            <a:off x="2834640" y="5797296"/>
            <a:ext cx="1645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$500K Pre-seed (YC W24)</a:t>
            </a:r>
            <a:endParaRPr lang="en-US" sz="1100" dirty="0"/>
          </a:p>
        </p:txBody>
      </p:sp>
      <p:sp>
        <p:nvSpPr>
          <p:cNvPr id="37" name="Text 35"/>
          <p:cNvSpPr/>
          <p:nvPr/>
        </p:nvSpPr>
        <p:spPr>
          <a:xfrm>
            <a:off x="4526280" y="5797296"/>
            <a:ext cx="124952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(undercapitalized vs depth)</a:t>
            </a:r>
            <a:endParaRPr lang="en-US" sz="1000" dirty="0"/>
          </a:p>
        </p:txBody>
      </p:sp>
      <p:sp>
        <p:nvSpPr>
          <p:cNvPr id="38" name="Shape 36"/>
          <p:cNvSpPr/>
          <p:nvPr/>
        </p:nvSpPr>
        <p:spPr>
          <a:xfrm>
            <a:off x="6278728" y="2286000"/>
            <a:ext cx="5364328" cy="4023360"/>
          </a:xfrm>
          <a:prstGeom prst="rect">
            <a:avLst/>
          </a:prstGeom>
          <a:solidFill>
            <a:srgbClr val="EFF6FF"/>
          </a:solidFill>
          <a:ln w="19050">
            <a:solidFill>
              <a:srgbClr val="1F6FEB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39" name="Text 37"/>
          <p:cNvSpPr/>
          <p:nvPr/>
        </p:nvSpPr>
        <p:spPr>
          <a:xfrm>
            <a:off x="6507328" y="2450592"/>
            <a:ext cx="4907128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AI GOVERNANCE &amp; SECURITY — ROUNDS + M&amp;A</a:t>
            </a:r>
            <a:endParaRPr lang="en-US" sz="1100" dirty="0"/>
          </a:p>
        </p:txBody>
      </p:sp>
      <p:sp>
        <p:nvSpPr>
          <p:cNvPr id="40" name="Text 38"/>
          <p:cNvSpPr/>
          <p:nvPr/>
        </p:nvSpPr>
        <p:spPr>
          <a:xfrm>
            <a:off x="6507328" y="2834640"/>
            <a:ext cx="20116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Cyera</a:t>
            </a:r>
            <a:endParaRPr lang="en-US" sz="1100" dirty="0"/>
          </a:p>
        </p:txBody>
      </p:sp>
      <p:sp>
        <p:nvSpPr>
          <p:cNvPr id="41" name="Text 39"/>
          <p:cNvSpPr/>
          <p:nvPr/>
        </p:nvSpPr>
        <p:spPr>
          <a:xfrm>
            <a:off x="8610448" y="2834640"/>
            <a:ext cx="1645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$400M Series F @ $9B</a:t>
            </a:r>
            <a:endParaRPr lang="en-US" sz="1100" dirty="0"/>
          </a:p>
        </p:txBody>
      </p:sp>
      <p:sp>
        <p:nvSpPr>
          <p:cNvPr id="42" name="Text 40"/>
          <p:cNvSpPr/>
          <p:nvPr/>
        </p:nvSpPr>
        <p:spPr>
          <a:xfrm>
            <a:off x="10302088" y="2834640"/>
            <a:ext cx="115808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Blackstone · Jan 2026 (3× in 6mo)</a:t>
            </a:r>
            <a:endParaRPr lang="en-US" sz="1000" dirty="0"/>
          </a:p>
        </p:txBody>
      </p:sp>
      <p:sp>
        <p:nvSpPr>
          <p:cNvPr id="43" name="Text 41"/>
          <p:cNvSpPr/>
          <p:nvPr/>
        </p:nvSpPr>
        <p:spPr>
          <a:xfrm>
            <a:off x="6507328" y="3163824"/>
            <a:ext cx="20116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Securiti</a:t>
            </a:r>
            <a:endParaRPr lang="en-US" sz="1100" dirty="0"/>
          </a:p>
        </p:txBody>
      </p:sp>
      <p:sp>
        <p:nvSpPr>
          <p:cNvPr id="44" name="Text 42"/>
          <p:cNvSpPr/>
          <p:nvPr/>
        </p:nvSpPr>
        <p:spPr>
          <a:xfrm>
            <a:off x="8610448" y="3163824"/>
            <a:ext cx="1645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$1.725B exit</a:t>
            </a:r>
            <a:endParaRPr lang="en-US" sz="1100" dirty="0"/>
          </a:p>
        </p:txBody>
      </p:sp>
      <p:sp>
        <p:nvSpPr>
          <p:cNvPr id="45" name="Text 43"/>
          <p:cNvSpPr/>
          <p:nvPr/>
        </p:nvSpPr>
        <p:spPr>
          <a:xfrm>
            <a:off x="10302088" y="3163824"/>
            <a:ext cx="115808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Acq. by Veeam · Oct 2025</a:t>
            </a:r>
            <a:endParaRPr lang="en-US" sz="1000" dirty="0"/>
          </a:p>
        </p:txBody>
      </p:sp>
      <p:sp>
        <p:nvSpPr>
          <p:cNvPr id="46" name="Text 44"/>
          <p:cNvSpPr/>
          <p:nvPr/>
        </p:nvSpPr>
        <p:spPr>
          <a:xfrm>
            <a:off x="6507328" y="3493008"/>
            <a:ext cx="20116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Norm AI</a:t>
            </a:r>
            <a:endParaRPr lang="en-US" sz="1100" dirty="0"/>
          </a:p>
        </p:txBody>
      </p:sp>
      <p:sp>
        <p:nvSpPr>
          <p:cNvPr id="47" name="Text 45"/>
          <p:cNvSpPr/>
          <p:nvPr/>
        </p:nvSpPr>
        <p:spPr>
          <a:xfrm>
            <a:off x="8610448" y="3493008"/>
            <a:ext cx="1645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$140M+ total</a:t>
            </a:r>
            <a:endParaRPr lang="en-US" sz="1100" dirty="0"/>
          </a:p>
        </p:txBody>
      </p:sp>
      <p:sp>
        <p:nvSpPr>
          <p:cNvPr id="48" name="Text 46"/>
          <p:cNvSpPr/>
          <p:nvPr/>
        </p:nvSpPr>
        <p:spPr>
          <a:xfrm>
            <a:off x="10302088" y="3493008"/>
            <a:ext cx="115808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Coatue + Blackstone · 2025</a:t>
            </a:r>
            <a:endParaRPr lang="en-US" sz="1000" dirty="0"/>
          </a:p>
        </p:txBody>
      </p:sp>
      <p:sp>
        <p:nvSpPr>
          <p:cNvPr id="49" name="Text 47"/>
          <p:cNvSpPr/>
          <p:nvPr/>
        </p:nvSpPr>
        <p:spPr>
          <a:xfrm>
            <a:off x="6507328" y="3822192"/>
            <a:ext cx="20116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Oasis Security</a:t>
            </a:r>
            <a:endParaRPr lang="en-US" sz="1100" dirty="0"/>
          </a:p>
        </p:txBody>
      </p:sp>
      <p:sp>
        <p:nvSpPr>
          <p:cNvPr id="50" name="Text 48"/>
          <p:cNvSpPr/>
          <p:nvPr/>
        </p:nvSpPr>
        <p:spPr>
          <a:xfrm>
            <a:off x="8610448" y="3822192"/>
            <a:ext cx="1645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$120M Series B</a:t>
            </a:r>
            <a:endParaRPr lang="en-US" sz="1100" dirty="0"/>
          </a:p>
        </p:txBody>
      </p:sp>
      <p:sp>
        <p:nvSpPr>
          <p:cNvPr id="51" name="Text 49"/>
          <p:cNvSpPr/>
          <p:nvPr/>
        </p:nvSpPr>
        <p:spPr>
          <a:xfrm>
            <a:off x="10302088" y="3822192"/>
            <a:ext cx="115808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Craft + Sequoia + Accel · Mar 2026</a:t>
            </a:r>
            <a:endParaRPr lang="en-US" sz="1000" dirty="0"/>
          </a:p>
        </p:txBody>
      </p:sp>
      <p:sp>
        <p:nvSpPr>
          <p:cNvPr id="52" name="Text 50"/>
          <p:cNvSpPr/>
          <p:nvPr/>
        </p:nvSpPr>
        <p:spPr>
          <a:xfrm>
            <a:off x="6507328" y="4151376"/>
            <a:ext cx="20116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Noma Security</a:t>
            </a:r>
            <a:endParaRPr lang="en-US" sz="1100" dirty="0"/>
          </a:p>
        </p:txBody>
      </p:sp>
      <p:sp>
        <p:nvSpPr>
          <p:cNvPr id="53" name="Text 51"/>
          <p:cNvSpPr/>
          <p:nvPr/>
        </p:nvSpPr>
        <p:spPr>
          <a:xfrm>
            <a:off x="8610448" y="4151376"/>
            <a:ext cx="1645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$100M Series B</a:t>
            </a:r>
            <a:endParaRPr lang="en-US" sz="1100" dirty="0"/>
          </a:p>
        </p:txBody>
      </p:sp>
      <p:sp>
        <p:nvSpPr>
          <p:cNvPr id="54" name="Text 52"/>
          <p:cNvSpPr/>
          <p:nvPr/>
        </p:nvSpPr>
        <p:spPr>
          <a:xfrm>
            <a:off x="10302088" y="4151376"/>
            <a:ext cx="115808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Evolution + Ballistic + Glilot · 2025</a:t>
            </a:r>
            <a:endParaRPr lang="en-US" sz="1000" dirty="0"/>
          </a:p>
        </p:txBody>
      </p:sp>
      <p:sp>
        <p:nvSpPr>
          <p:cNvPr id="55" name="Text 53"/>
          <p:cNvSpPr/>
          <p:nvPr/>
        </p:nvSpPr>
        <p:spPr>
          <a:xfrm>
            <a:off x="6507328" y="4480560"/>
            <a:ext cx="20116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Astrix</a:t>
            </a:r>
            <a:endParaRPr lang="en-US" sz="1100" dirty="0"/>
          </a:p>
        </p:txBody>
      </p:sp>
      <p:sp>
        <p:nvSpPr>
          <p:cNvPr id="56" name="Text 54"/>
          <p:cNvSpPr/>
          <p:nvPr/>
        </p:nvSpPr>
        <p:spPr>
          <a:xfrm>
            <a:off x="8610448" y="4480560"/>
            <a:ext cx="1645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~$400M exit</a:t>
            </a:r>
            <a:endParaRPr lang="en-US" sz="1100" dirty="0"/>
          </a:p>
        </p:txBody>
      </p:sp>
      <p:sp>
        <p:nvSpPr>
          <p:cNvPr id="57" name="Text 55"/>
          <p:cNvSpPr/>
          <p:nvPr/>
        </p:nvSpPr>
        <p:spPr>
          <a:xfrm>
            <a:off x="10302088" y="4480560"/>
            <a:ext cx="115808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Acq. by Cisco · Apr 2026</a:t>
            </a:r>
            <a:endParaRPr lang="en-US" sz="1000" dirty="0"/>
          </a:p>
        </p:txBody>
      </p:sp>
      <p:sp>
        <p:nvSpPr>
          <p:cNvPr id="58" name="Text 56"/>
          <p:cNvSpPr/>
          <p:nvPr/>
        </p:nvSpPr>
        <p:spPr>
          <a:xfrm>
            <a:off x="6507328" y="4809744"/>
            <a:ext cx="20116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Lakera</a:t>
            </a:r>
            <a:endParaRPr lang="en-US" sz="1100" dirty="0"/>
          </a:p>
        </p:txBody>
      </p:sp>
      <p:sp>
        <p:nvSpPr>
          <p:cNvPr id="59" name="Text 57"/>
          <p:cNvSpPr/>
          <p:nvPr/>
        </p:nvSpPr>
        <p:spPr>
          <a:xfrm>
            <a:off x="8610448" y="4809744"/>
            <a:ext cx="1645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~$300M exit</a:t>
            </a:r>
            <a:endParaRPr lang="en-US" sz="1100" dirty="0"/>
          </a:p>
        </p:txBody>
      </p:sp>
      <p:sp>
        <p:nvSpPr>
          <p:cNvPr id="60" name="Text 58"/>
          <p:cNvSpPr/>
          <p:nvPr/>
        </p:nvSpPr>
        <p:spPr>
          <a:xfrm>
            <a:off x="10302088" y="4809744"/>
            <a:ext cx="115808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Acq. by Check Point · Sep 2025</a:t>
            </a:r>
            <a:endParaRPr lang="en-US" sz="1000" dirty="0"/>
          </a:p>
        </p:txBody>
      </p:sp>
      <p:sp>
        <p:nvSpPr>
          <p:cNvPr id="61" name="Text 59"/>
          <p:cNvSpPr/>
          <p:nvPr/>
        </p:nvSpPr>
        <p:spPr>
          <a:xfrm>
            <a:off x="6507328" y="5138928"/>
            <a:ext cx="20116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CalypsoAI</a:t>
            </a:r>
            <a:endParaRPr lang="en-US" sz="1100" dirty="0"/>
          </a:p>
        </p:txBody>
      </p:sp>
      <p:sp>
        <p:nvSpPr>
          <p:cNvPr id="62" name="Text 60"/>
          <p:cNvSpPr/>
          <p:nvPr/>
        </p:nvSpPr>
        <p:spPr>
          <a:xfrm>
            <a:off x="8610448" y="5138928"/>
            <a:ext cx="1645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$180M exit</a:t>
            </a:r>
            <a:endParaRPr lang="en-US" sz="1100" dirty="0"/>
          </a:p>
        </p:txBody>
      </p:sp>
      <p:sp>
        <p:nvSpPr>
          <p:cNvPr id="63" name="Text 61"/>
          <p:cNvSpPr/>
          <p:nvPr/>
        </p:nvSpPr>
        <p:spPr>
          <a:xfrm>
            <a:off x="10302088" y="5138928"/>
            <a:ext cx="115808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Acq. by F5 · 2025</a:t>
            </a:r>
            <a:endParaRPr lang="en-US" sz="1000" dirty="0"/>
          </a:p>
        </p:txBody>
      </p:sp>
      <p:sp>
        <p:nvSpPr>
          <p:cNvPr id="64" name="Text 62"/>
          <p:cNvSpPr/>
          <p:nvPr/>
        </p:nvSpPr>
        <p:spPr>
          <a:xfrm>
            <a:off x="6507328" y="5468112"/>
            <a:ext cx="20116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Galileo</a:t>
            </a:r>
            <a:endParaRPr lang="en-US" sz="1100" dirty="0"/>
          </a:p>
        </p:txBody>
      </p:sp>
      <p:sp>
        <p:nvSpPr>
          <p:cNvPr id="65" name="Text 63"/>
          <p:cNvSpPr/>
          <p:nvPr/>
        </p:nvSpPr>
        <p:spPr>
          <a:xfrm>
            <a:off x="8610448" y="5468112"/>
            <a:ext cx="1645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pending exit</a:t>
            </a:r>
            <a:endParaRPr lang="en-US" sz="1100" dirty="0"/>
          </a:p>
        </p:txBody>
      </p:sp>
      <p:sp>
        <p:nvSpPr>
          <p:cNvPr id="66" name="Text 64"/>
          <p:cNvSpPr/>
          <p:nvPr/>
        </p:nvSpPr>
        <p:spPr>
          <a:xfrm>
            <a:off x="10302088" y="5468112"/>
            <a:ext cx="115808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Acq. by Cisco (Q4 FY2026)</a:t>
            </a:r>
            <a:endParaRPr lang="en-US" sz="1000" dirty="0"/>
          </a:p>
        </p:txBody>
      </p:sp>
      <p:sp>
        <p:nvSpPr>
          <p:cNvPr id="67" name="Text 65"/>
          <p:cNvSpPr/>
          <p:nvPr/>
        </p:nvSpPr>
        <p:spPr>
          <a:xfrm>
            <a:off x="6507328" y="5797296"/>
            <a:ext cx="20116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Glean</a:t>
            </a:r>
            <a:endParaRPr lang="en-US" sz="1100" dirty="0"/>
          </a:p>
        </p:txBody>
      </p:sp>
      <p:sp>
        <p:nvSpPr>
          <p:cNvPr id="68" name="Text 66"/>
          <p:cNvSpPr/>
          <p:nvPr/>
        </p:nvSpPr>
        <p:spPr>
          <a:xfrm>
            <a:off x="8610448" y="5797296"/>
            <a:ext cx="16459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$300M ARR (May 2026)</a:t>
            </a:r>
            <a:endParaRPr lang="en-US" sz="1100" dirty="0"/>
          </a:p>
        </p:txBody>
      </p:sp>
      <p:sp>
        <p:nvSpPr>
          <p:cNvPr id="69" name="Text 67"/>
          <p:cNvSpPr/>
          <p:nvPr/>
        </p:nvSpPr>
        <p:spPr>
          <a:xfrm>
            <a:off x="10302088" y="5797296"/>
            <a:ext cx="1158088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Tripled in 15 months</a:t>
            </a:r>
            <a:endParaRPr lang="en-US" sz="1000" dirty="0"/>
          </a:p>
        </p:txBody>
      </p:sp>
      <p:sp>
        <p:nvSpPr>
          <p:cNvPr id="70" name="Shape 68"/>
          <p:cNvSpPr/>
          <p:nvPr/>
        </p:nvSpPr>
        <p:spPr>
          <a:xfrm>
            <a:off x="548640" y="6355080"/>
            <a:ext cx="11094415" cy="0"/>
          </a:xfrm>
          <a:prstGeom prst="line">
            <a:avLst/>
          </a:prstGeom>
          <a:noFill/>
          <a:ln w="9525">
            <a:solidFill>
              <a:srgbClr val="E2E8F0"/>
            </a:solidFill>
            <a:prstDash val="solid"/>
          </a:ln>
        </p:spPr>
      </p:sp>
      <p:sp>
        <p:nvSpPr>
          <p:cNvPr id="71" name="Text 69"/>
          <p:cNvSpPr/>
          <p:nvPr/>
        </p:nvSpPr>
        <p:spPr>
          <a:xfrm>
            <a:off x="548640" y="6400800"/>
            <a:ext cx="1109441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Implication: ~$200M–$500M acquisition floor for a credible bitemporal+ACL+audit+conflict bundle. Cisco/F5/Microsoft/Salesforce/Databricks are buyers in motion.</a:t>
            </a:r>
            <a:endParaRPr lang="en-US" sz="9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11480" y="274320"/>
            <a:ext cx="29260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Context </a:t>
            </a:r>
            <a:pPr indent="0" marL="0">
              <a:buNone/>
            </a:pPr>
            <a:r>
              <a:rPr lang="en-US" sz="13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●</a:t>
            </a:r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Vault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11094415" y="274320"/>
            <a:ext cx="8686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8 / 23</a:t>
            </a:r>
            <a:endParaRPr lang="en-US" sz="1000" dirty="0"/>
          </a:p>
        </p:txBody>
      </p:sp>
      <p:sp>
        <p:nvSpPr>
          <p:cNvPr id="4" name="Text 2"/>
          <p:cNvSpPr/>
          <p:nvPr/>
        </p:nvSpPr>
        <p:spPr>
          <a:xfrm>
            <a:off x="548640" y="713232"/>
            <a:ext cx="111556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COMPETITION — POSITIONING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548640" y="1024128"/>
            <a:ext cx="111556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Two camps converging on a middle no one ships. Vault sits in the empty cell.</a:t>
            </a:r>
            <a:endParaRPr lang="en-US" sz="2800" dirty="0"/>
          </a:p>
        </p:txBody>
      </p:sp>
      <p:sp>
        <p:nvSpPr>
          <p:cNvPr id="6" name="Shape 4"/>
          <p:cNvSpPr/>
          <p:nvPr/>
        </p:nvSpPr>
        <p:spPr>
          <a:xfrm>
            <a:off x="548640" y="2286000"/>
            <a:ext cx="6949440" cy="4023360"/>
          </a:xfrm>
          <a:prstGeom prst="rect">
            <a:avLst/>
          </a:prstGeom>
          <a:solidFill>
            <a:srgbClr val="F8FAFC"/>
          </a:solidFill>
          <a:ln w="9525">
            <a:solidFill>
              <a:srgbClr val="E2E8F0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7" name="Text 5"/>
          <p:cNvSpPr/>
          <p:nvPr/>
        </p:nvSpPr>
        <p:spPr>
          <a:xfrm>
            <a:off x="731520" y="2359152"/>
            <a:ext cx="32918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i="1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↑ NEUTRAL · ANY LLM</a:t>
            </a:r>
            <a:endParaRPr lang="en-US" sz="1000" dirty="0"/>
          </a:p>
        </p:txBody>
      </p:sp>
      <p:sp>
        <p:nvSpPr>
          <p:cNvPr id="8" name="Text 6"/>
          <p:cNvSpPr/>
          <p:nvPr/>
        </p:nvSpPr>
        <p:spPr>
          <a:xfrm>
            <a:off x="731520" y="5669280"/>
            <a:ext cx="29260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i="1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↓ SINGLE-LLM BOUND</a:t>
            </a:r>
            <a:endParaRPr lang="en-US" sz="1000" dirty="0"/>
          </a:p>
        </p:txBody>
      </p:sp>
      <p:sp>
        <p:nvSpPr>
          <p:cNvPr id="9" name="Text 7"/>
          <p:cNvSpPr/>
          <p:nvPr/>
        </p:nvSpPr>
        <p:spPr>
          <a:xfrm>
            <a:off x="731520" y="5980176"/>
            <a:ext cx="25603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00" b="1" i="1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← RECALL</a:t>
            </a:r>
            <a:endParaRPr lang="en-US" sz="1000" dirty="0"/>
          </a:p>
        </p:txBody>
      </p:sp>
      <p:sp>
        <p:nvSpPr>
          <p:cNvPr id="10" name="Text 8"/>
          <p:cNvSpPr/>
          <p:nvPr/>
        </p:nvSpPr>
        <p:spPr>
          <a:xfrm>
            <a:off x="4754880" y="5980176"/>
            <a:ext cx="25603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b="1" i="1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GOVERNED TRUTH →</a:t>
            </a:r>
            <a:endParaRPr lang="en-US" sz="1000" dirty="0"/>
          </a:p>
        </p:txBody>
      </p:sp>
      <p:sp>
        <p:nvSpPr>
          <p:cNvPr id="11" name="Shape 9"/>
          <p:cNvSpPr/>
          <p:nvPr/>
        </p:nvSpPr>
        <p:spPr>
          <a:xfrm>
            <a:off x="822960" y="4297680"/>
            <a:ext cx="6400800" cy="0"/>
          </a:xfrm>
          <a:prstGeom prst="line">
            <a:avLst/>
          </a:prstGeom>
          <a:noFill/>
          <a:ln w="12700">
            <a:solidFill>
              <a:srgbClr val="E2E8F0"/>
            </a:solidFill>
            <a:prstDash val="solid"/>
          </a:ln>
        </p:spPr>
      </p:sp>
      <p:sp>
        <p:nvSpPr>
          <p:cNvPr id="12" name="Shape 10"/>
          <p:cNvSpPr/>
          <p:nvPr/>
        </p:nvSpPr>
        <p:spPr>
          <a:xfrm>
            <a:off x="4023360" y="2560320"/>
            <a:ext cx="0" cy="3154680"/>
          </a:xfrm>
          <a:prstGeom prst="line">
            <a:avLst/>
          </a:prstGeom>
          <a:noFill/>
          <a:ln w="12700">
            <a:solidFill>
              <a:srgbClr val="E2E8F0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713232" y="2743200"/>
            <a:ext cx="30175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spc="400" kern="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RECALL · NEUTRAL</a:t>
            </a:r>
            <a:endParaRPr lang="en-US" sz="900" dirty="0"/>
          </a:p>
        </p:txBody>
      </p:sp>
      <p:sp>
        <p:nvSpPr>
          <p:cNvPr id="14" name="Text 12"/>
          <p:cNvSpPr/>
          <p:nvPr/>
        </p:nvSpPr>
        <p:spPr>
          <a:xfrm>
            <a:off x="713232" y="3063240"/>
            <a:ext cx="301752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400"/>
              </a:spcAft>
              <a:buNone/>
            </a:pPr>
            <a:r>
              <a:rPr lang="en-US" sz="120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Mem0</a:t>
            </a:r>
            <a:endParaRPr lang="en-US" sz="1200" dirty="0"/>
          </a:p>
          <a:p>
            <a:pPr indent="0" marL="0">
              <a:spcAft>
                <a:spcPts val="400"/>
              </a:spcAft>
              <a:buNone/>
            </a:pPr>
            <a:r>
              <a:rPr lang="en-US" sz="120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Letta / MemGPT</a:t>
            </a:r>
            <a:endParaRPr lang="en-US" sz="1200" dirty="0"/>
          </a:p>
          <a:p>
            <a:pPr indent="0" marL="0">
              <a:spcAft>
                <a:spcPts val="400"/>
              </a:spcAft>
              <a:buNone/>
            </a:pPr>
            <a:r>
              <a:rPr lang="en-US" sz="120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Cognee</a:t>
            </a:r>
            <a:endParaRPr lang="en-US" sz="1200" dirty="0"/>
          </a:p>
          <a:p>
            <a:pPr indent="0" marL="0">
              <a:spcAft>
                <a:spcPts val="400"/>
              </a:spcAft>
              <a:buNone/>
            </a:pPr>
            <a:r>
              <a:rPr lang="en-US" sz="120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Supermemory</a:t>
            </a:r>
            <a:endParaRPr lang="en-US" sz="1200" dirty="0"/>
          </a:p>
          <a:p>
            <a:pPr indent="0" marL="0">
              <a:spcAft>
                <a:spcPts val="400"/>
              </a:spcAft>
              <a:buNone/>
            </a:pPr>
            <a:r>
              <a:rPr lang="en-US" sz="120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LangMem</a:t>
            </a:r>
            <a:endParaRPr lang="en-US" sz="1200" dirty="0"/>
          </a:p>
        </p:txBody>
      </p:sp>
      <p:sp>
        <p:nvSpPr>
          <p:cNvPr id="15" name="Text 13"/>
          <p:cNvSpPr/>
          <p:nvPr/>
        </p:nvSpPr>
        <p:spPr>
          <a:xfrm>
            <a:off x="4297680" y="2743200"/>
            <a:ext cx="30175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GOVERNED · NEUTRAL</a:t>
            </a:r>
            <a:endParaRPr lang="en-US" sz="900" dirty="0"/>
          </a:p>
        </p:txBody>
      </p:sp>
      <p:sp>
        <p:nvSpPr>
          <p:cNvPr id="16" name="Text 14"/>
          <p:cNvSpPr/>
          <p:nvPr/>
        </p:nvSpPr>
        <p:spPr>
          <a:xfrm>
            <a:off x="4297680" y="3063240"/>
            <a:ext cx="301752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400"/>
              </a:spcAft>
              <a:buNone/>
            </a:pPr>
            <a:r>
              <a:rPr lang="en-US" sz="14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★ Context Vault</a:t>
            </a:r>
            <a:endParaRPr lang="en-US" sz="1200" dirty="0"/>
          </a:p>
          <a:p>
            <a:pPr indent="0" marL="0">
              <a:spcAft>
                <a:spcPts val="400"/>
              </a:spcAft>
              <a:buNone/>
            </a:pPr>
            <a:r>
              <a:rPr lang="en-US" sz="120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Zep / Graphiti (bitemporal only)</a:t>
            </a:r>
            <a:endParaRPr lang="en-US" sz="1200" dirty="0"/>
          </a:p>
        </p:txBody>
      </p:sp>
      <p:sp>
        <p:nvSpPr>
          <p:cNvPr id="17" name="Text 15"/>
          <p:cNvSpPr/>
          <p:nvPr/>
        </p:nvSpPr>
        <p:spPr>
          <a:xfrm>
            <a:off x="713232" y="4480560"/>
            <a:ext cx="30175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spc="400" kern="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RECALL · LLM-BOUND</a:t>
            </a:r>
            <a:endParaRPr lang="en-US" sz="900" dirty="0"/>
          </a:p>
        </p:txBody>
      </p:sp>
      <p:sp>
        <p:nvSpPr>
          <p:cNvPr id="18" name="Text 16"/>
          <p:cNvSpPr/>
          <p:nvPr/>
        </p:nvSpPr>
        <p:spPr>
          <a:xfrm>
            <a:off x="713232" y="4800600"/>
            <a:ext cx="301752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400"/>
              </a:spcAft>
              <a:buNone/>
            </a:pPr>
            <a:r>
              <a:rPr lang="en-US" sz="120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Pinecone Nexus</a:t>
            </a:r>
            <a:endParaRPr lang="en-US" sz="1200" dirty="0"/>
          </a:p>
          <a:p>
            <a:pPr indent="0" marL="0">
              <a:spcAft>
                <a:spcPts val="400"/>
              </a:spcAft>
              <a:buNone/>
            </a:pPr>
            <a:r>
              <a:rPr lang="en-US" sz="120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Weaviate · Qdrant</a:t>
            </a:r>
            <a:endParaRPr lang="en-US" sz="1200" dirty="0"/>
          </a:p>
          <a:p>
            <a:pPr indent="0" marL="0">
              <a:spcAft>
                <a:spcPts val="400"/>
              </a:spcAft>
              <a:buNone/>
            </a:pPr>
            <a:r>
              <a:rPr lang="en-US" sz="120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pgvector / Supabase</a:t>
            </a:r>
            <a:endParaRPr lang="en-US" sz="1200" dirty="0"/>
          </a:p>
        </p:txBody>
      </p:sp>
      <p:sp>
        <p:nvSpPr>
          <p:cNvPr id="19" name="Text 17"/>
          <p:cNvSpPr/>
          <p:nvPr/>
        </p:nvSpPr>
        <p:spPr>
          <a:xfrm>
            <a:off x="4297680" y="4480560"/>
            <a:ext cx="301752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b="1" spc="400" kern="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GOVERNED · LLM-BOUND</a:t>
            </a:r>
            <a:endParaRPr lang="en-US" sz="900" dirty="0"/>
          </a:p>
        </p:txBody>
      </p:sp>
      <p:sp>
        <p:nvSpPr>
          <p:cNvPr id="20" name="Text 18"/>
          <p:cNvSpPr/>
          <p:nvPr/>
        </p:nvSpPr>
        <p:spPr>
          <a:xfrm>
            <a:off x="4297680" y="4800600"/>
            <a:ext cx="3017520" cy="10058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spcAft>
                <a:spcPts val="400"/>
              </a:spcAft>
              <a:buNone/>
            </a:pPr>
            <a:r>
              <a:rPr lang="en-US" sz="120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Anthropic memory</a:t>
            </a:r>
            <a:endParaRPr lang="en-US" sz="1200" dirty="0"/>
          </a:p>
          <a:p>
            <a:pPr indent="0" marL="0">
              <a:spcAft>
                <a:spcPts val="400"/>
              </a:spcAft>
              <a:buNone/>
            </a:pPr>
            <a:r>
              <a:rPr lang="en-US" sz="120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OpenAI persistent memory</a:t>
            </a:r>
            <a:endParaRPr lang="en-US" sz="1200" dirty="0"/>
          </a:p>
          <a:p>
            <a:pPr indent="0" marL="0">
              <a:spcAft>
                <a:spcPts val="400"/>
              </a:spcAft>
              <a:buNone/>
            </a:pPr>
            <a:r>
              <a:rPr lang="en-US" sz="120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Bedrock AgentCore</a:t>
            </a:r>
            <a:endParaRPr lang="en-US" sz="1200" dirty="0"/>
          </a:p>
          <a:p>
            <a:pPr indent="0" marL="0">
              <a:spcAft>
                <a:spcPts val="400"/>
              </a:spcAft>
              <a:buNone/>
            </a:pPr>
            <a:r>
              <a:rPr lang="en-US" sz="120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Glean</a:t>
            </a:r>
            <a:endParaRPr lang="en-US" sz="1200" dirty="0"/>
          </a:p>
          <a:p>
            <a:pPr indent="0" marL="0">
              <a:spcAft>
                <a:spcPts val="400"/>
              </a:spcAft>
              <a:buNone/>
            </a:pPr>
            <a:r>
              <a:rPr lang="en-US" sz="1200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WisdomAI</a:t>
            </a:r>
            <a:endParaRPr lang="en-US" sz="1200" dirty="0"/>
          </a:p>
        </p:txBody>
      </p:sp>
      <p:sp>
        <p:nvSpPr>
          <p:cNvPr id="21" name="Shape 19"/>
          <p:cNvSpPr/>
          <p:nvPr/>
        </p:nvSpPr>
        <p:spPr>
          <a:xfrm>
            <a:off x="7772400" y="2286000"/>
            <a:ext cx="3870655" cy="4023360"/>
          </a:xfrm>
          <a:prstGeom prst="rect">
            <a:avLst/>
          </a:prstGeom>
          <a:solidFill>
            <a:srgbClr val="EFF6FF"/>
          </a:solidFill>
          <a:ln w="19050">
            <a:solidFill>
              <a:srgbClr val="1F6FEB"/>
            </a:solidFill>
            <a:prstDash val="solid"/>
          </a:ln>
          <a:effectLst>
            <a:outerShdw sx="100000" sy="100000" kx="0" ky="0" algn="bl" rotWithShape="0" blurRad="152400" dist="25400" dir="5400000">
              <a:srgbClr val="0F172A">
                <a:alpha val="8000"/>
              </a:srgbClr>
            </a:outerShdw>
          </a:effectLst>
        </p:spPr>
      </p:sp>
      <p:sp>
        <p:nvSpPr>
          <p:cNvPr id="22" name="Text 20"/>
          <p:cNvSpPr/>
          <p:nvPr/>
        </p:nvSpPr>
        <p:spPr>
          <a:xfrm>
            <a:off x="8001000" y="2468880"/>
            <a:ext cx="3413455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ONLY VAULT COMBINES ALL FOUR</a:t>
            </a:r>
            <a:endParaRPr lang="en-US" sz="1100" dirty="0"/>
          </a:p>
        </p:txBody>
      </p:sp>
      <p:sp>
        <p:nvSpPr>
          <p:cNvPr id="23" name="Shape 21"/>
          <p:cNvSpPr/>
          <p:nvPr/>
        </p:nvSpPr>
        <p:spPr>
          <a:xfrm>
            <a:off x="8001000" y="3136392"/>
            <a:ext cx="164592" cy="164592"/>
          </a:xfrm>
          <a:prstGeom prst="ellipse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24" name="Text 22"/>
          <p:cNvSpPr/>
          <p:nvPr/>
        </p:nvSpPr>
        <p:spPr>
          <a:xfrm>
            <a:off x="8275320" y="3063240"/>
            <a:ext cx="3139135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Bitemporal validity</a:t>
            </a:r>
            <a:endParaRPr lang="en-US" sz="1200" dirty="0"/>
          </a:p>
        </p:txBody>
      </p:sp>
      <p:sp>
        <p:nvSpPr>
          <p:cNvPr id="25" name="Text 23"/>
          <p:cNvSpPr/>
          <p:nvPr/>
        </p:nvSpPr>
        <p:spPr>
          <a:xfrm>
            <a:off x="8275320" y="3355848"/>
            <a:ext cx="3139135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Event-time × knowledge-time. Zep only.</a:t>
            </a:r>
            <a:endParaRPr lang="en-US" sz="1100" dirty="0"/>
          </a:p>
        </p:txBody>
      </p:sp>
      <p:sp>
        <p:nvSpPr>
          <p:cNvPr id="26" name="Shape 24"/>
          <p:cNvSpPr/>
          <p:nvPr/>
        </p:nvSpPr>
        <p:spPr>
          <a:xfrm>
            <a:off x="8001000" y="3849624"/>
            <a:ext cx="164592" cy="164592"/>
          </a:xfrm>
          <a:prstGeom prst="ellipse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27" name="Text 25"/>
          <p:cNvSpPr/>
          <p:nvPr/>
        </p:nvSpPr>
        <p:spPr>
          <a:xfrm>
            <a:off x="8275320" y="3776472"/>
            <a:ext cx="3139135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Per-claim ACL</a:t>
            </a:r>
            <a:endParaRPr lang="en-US" sz="1200" dirty="0"/>
          </a:p>
        </p:txBody>
      </p:sp>
      <p:sp>
        <p:nvSpPr>
          <p:cNvPr id="28" name="Text 26"/>
          <p:cNvSpPr/>
          <p:nvPr/>
        </p:nvSpPr>
        <p:spPr>
          <a:xfrm>
            <a:off x="8275320" y="4069080"/>
            <a:ext cx="3139135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Deny-by-default at fact granularity. Glean = docs.</a:t>
            </a:r>
            <a:endParaRPr lang="en-US" sz="1100" dirty="0"/>
          </a:p>
        </p:txBody>
      </p:sp>
      <p:sp>
        <p:nvSpPr>
          <p:cNvPr id="29" name="Shape 27"/>
          <p:cNvSpPr/>
          <p:nvPr/>
        </p:nvSpPr>
        <p:spPr>
          <a:xfrm>
            <a:off x="8001000" y="4562856"/>
            <a:ext cx="164592" cy="164592"/>
          </a:xfrm>
          <a:prstGeom prst="ellipse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30" name="Text 28"/>
          <p:cNvSpPr/>
          <p:nvPr/>
        </p:nvSpPr>
        <p:spPr>
          <a:xfrm>
            <a:off x="8275320" y="4489704"/>
            <a:ext cx="3139135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Cryptographic audit</a:t>
            </a:r>
            <a:endParaRPr lang="en-US" sz="1200" dirty="0"/>
          </a:p>
        </p:txBody>
      </p:sp>
      <p:sp>
        <p:nvSpPr>
          <p:cNvPr id="31" name="Text 29"/>
          <p:cNvSpPr/>
          <p:nvPr/>
        </p:nvSpPr>
        <p:spPr>
          <a:xfrm>
            <a:off x="8275320" y="4782312"/>
            <a:ext cx="3139135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Merkle + RFC 3161 + bundle + transparency log.</a:t>
            </a:r>
            <a:endParaRPr lang="en-US" sz="1100" dirty="0"/>
          </a:p>
        </p:txBody>
      </p:sp>
      <p:sp>
        <p:nvSpPr>
          <p:cNvPr id="32" name="Shape 30"/>
          <p:cNvSpPr/>
          <p:nvPr/>
        </p:nvSpPr>
        <p:spPr>
          <a:xfrm>
            <a:off x="8001000" y="5276088"/>
            <a:ext cx="164592" cy="164592"/>
          </a:xfrm>
          <a:prstGeom prst="ellipse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33" name="Text 31"/>
          <p:cNvSpPr/>
          <p:nvPr/>
        </p:nvSpPr>
        <p:spPr>
          <a:xfrm>
            <a:off x="8275320" y="5202936"/>
            <a:ext cx="3139135" cy="29260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Cross-LLM neutrality</a:t>
            </a:r>
            <a:endParaRPr lang="en-US" sz="1200" dirty="0"/>
          </a:p>
        </p:txBody>
      </p:sp>
      <p:sp>
        <p:nvSpPr>
          <p:cNvPr id="34" name="Text 32"/>
          <p:cNvSpPr/>
          <p:nvPr/>
        </p:nvSpPr>
        <p:spPr>
          <a:xfrm>
            <a:off x="8275320" y="5495544"/>
            <a:ext cx="3139135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Claude · GPT · Gemini · heuristic. Frontier labs can't ship this.</a:t>
            </a:r>
            <a:endParaRPr lang="en-US" sz="1100" dirty="0"/>
          </a:p>
        </p:txBody>
      </p:sp>
      <p:sp>
        <p:nvSpPr>
          <p:cNvPr id="35" name="Shape 33"/>
          <p:cNvSpPr/>
          <p:nvPr/>
        </p:nvSpPr>
        <p:spPr>
          <a:xfrm>
            <a:off x="548640" y="6355080"/>
            <a:ext cx="11094415" cy="0"/>
          </a:xfrm>
          <a:prstGeom prst="line">
            <a:avLst/>
          </a:prstGeom>
          <a:noFill/>
          <a:ln w="9525">
            <a:solidFill>
              <a:srgbClr val="E2E8F0"/>
            </a:solidFill>
            <a:prstDash val="solid"/>
          </a:ln>
        </p:spPr>
      </p:sp>
      <p:sp>
        <p:nvSpPr>
          <p:cNvPr id="36" name="Text 34"/>
          <p:cNvSpPr/>
          <p:nvPr/>
        </p:nvSpPr>
        <p:spPr>
          <a:xfrm>
            <a:off x="548640" y="6400800"/>
            <a:ext cx="1109441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Source: docs/MARKET_RESEARCH.md feature matrix (Mem0, Zep, Letta, Cognee, Pinecone Nexus, Glean, Vectara, Contextual AI, Cohere North, WisdomAI scored).</a:t>
            </a:r>
            <a:endParaRPr lang="en-US" sz="9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411480" y="274320"/>
            <a:ext cx="29260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Context </a:t>
            </a:r>
            <a:pPr indent="0" marL="0">
              <a:buNone/>
            </a:pPr>
            <a:r>
              <a:rPr lang="en-US" sz="130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●</a:t>
            </a:r>
            <a:pPr indent="0" marL="0">
              <a:buNone/>
            </a:pPr>
            <a:r>
              <a:rPr lang="en-US" sz="13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Vault</a:t>
            </a:r>
            <a:endParaRPr lang="en-US" sz="1300" dirty="0"/>
          </a:p>
        </p:txBody>
      </p:sp>
      <p:sp>
        <p:nvSpPr>
          <p:cNvPr id="3" name="Text 1"/>
          <p:cNvSpPr/>
          <p:nvPr/>
        </p:nvSpPr>
        <p:spPr>
          <a:xfrm>
            <a:off x="11094415" y="274320"/>
            <a:ext cx="86868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9 / 23</a:t>
            </a:r>
            <a:endParaRPr lang="en-US" sz="1000" dirty="0"/>
          </a:p>
        </p:txBody>
      </p:sp>
      <p:sp>
        <p:nvSpPr>
          <p:cNvPr id="4" name="Text 2"/>
          <p:cNvSpPr/>
          <p:nvPr/>
        </p:nvSpPr>
        <p:spPr>
          <a:xfrm>
            <a:off x="548640" y="713232"/>
            <a:ext cx="11155680" cy="31089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400" kern="0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COMPETITION — FEATURE MATRIX</a:t>
            </a:r>
            <a:endParaRPr lang="en-US" sz="1200" dirty="0"/>
          </a:p>
        </p:txBody>
      </p:sp>
      <p:sp>
        <p:nvSpPr>
          <p:cNvPr id="5" name="Text 3"/>
          <p:cNvSpPr/>
          <p:nvPr/>
        </p:nvSpPr>
        <p:spPr>
          <a:xfrm>
            <a:off x="548640" y="1024128"/>
            <a:ext cx="11155680" cy="7315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280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Bitemporal × per-claim ACL × hash-chained audit × conflict-on-Assert is the empty cell.</a:t>
            </a:r>
            <a:endParaRPr lang="en-US" sz="2800" dirty="0"/>
          </a:p>
        </p:txBody>
      </p:sp>
      <p:sp>
        <p:nvSpPr>
          <p:cNvPr id="6" name="Shape 4"/>
          <p:cNvSpPr/>
          <p:nvPr/>
        </p:nvSpPr>
        <p:spPr>
          <a:xfrm>
            <a:off x="548640" y="2286000"/>
            <a:ext cx="2743200" cy="329184"/>
          </a:xfrm>
          <a:prstGeom prst="rect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548640" y="2286000"/>
            <a:ext cx="2743200" cy="329184"/>
          </a:xfrm>
          <a:prstGeom prst="rect">
            <a:avLst/>
          </a:prstGeom>
          <a:noFill/>
          <a:ln/>
        </p:spPr>
        <p:txBody>
          <a:bodyPr wrap="square" lIns="76200" tIns="76200" rIns="76200" bIns="76200" rtlCol="0" anchor="ctr"/>
          <a:lstStyle/>
          <a:p>
            <a:pPr algn="l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Vendor</a:t>
            </a:r>
            <a:endParaRPr lang="en-US" sz="1100" dirty="0"/>
          </a:p>
        </p:txBody>
      </p:sp>
      <p:sp>
        <p:nvSpPr>
          <p:cNvPr id="8" name="Shape 6"/>
          <p:cNvSpPr/>
          <p:nvPr/>
        </p:nvSpPr>
        <p:spPr>
          <a:xfrm>
            <a:off x="3291840" y="2286000"/>
            <a:ext cx="1371600" cy="329184"/>
          </a:xfrm>
          <a:prstGeom prst="rect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9" name="Text 7"/>
          <p:cNvSpPr/>
          <p:nvPr/>
        </p:nvSpPr>
        <p:spPr>
          <a:xfrm>
            <a:off x="3291840" y="2286000"/>
            <a:ext cx="137160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Bitemporal</a:t>
            </a:r>
            <a:endParaRPr lang="en-US" sz="1100" dirty="0"/>
          </a:p>
        </p:txBody>
      </p:sp>
      <p:sp>
        <p:nvSpPr>
          <p:cNvPr id="10" name="Shape 8"/>
          <p:cNvSpPr/>
          <p:nvPr/>
        </p:nvSpPr>
        <p:spPr>
          <a:xfrm>
            <a:off x="4663440" y="2286000"/>
            <a:ext cx="1554480" cy="329184"/>
          </a:xfrm>
          <a:prstGeom prst="rect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11" name="Text 9"/>
          <p:cNvSpPr/>
          <p:nvPr/>
        </p:nvSpPr>
        <p:spPr>
          <a:xfrm>
            <a:off x="4663440" y="2286000"/>
            <a:ext cx="155448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Per-claim ACL</a:t>
            </a:r>
            <a:endParaRPr lang="en-US" sz="1100" dirty="0"/>
          </a:p>
        </p:txBody>
      </p:sp>
      <p:sp>
        <p:nvSpPr>
          <p:cNvPr id="12" name="Shape 10"/>
          <p:cNvSpPr/>
          <p:nvPr/>
        </p:nvSpPr>
        <p:spPr>
          <a:xfrm>
            <a:off x="6217920" y="2286000"/>
            <a:ext cx="1371600" cy="329184"/>
          </a:xfrm>
          <a:prstGeom prst="rect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13" name="Text 11"/>
          <p:cNvSpPr/>
          <p:nvPr/>
        </p:nvSpPr>
        <p:spPr>
          <a:xfrm>
            <a:off x="6217920" y="2286000"/>
            <a:ext cx="137160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Crypto audit</a:t>
            </a:r>
            <a:endParaRPr lang="en-US" sz="1100" dirty="0"/>
          </a:p>
        </p:txBody>
      </p:sp>
      <p:sp>
        <p:nvSpPr>
          <p:cNvPr id="14" name="Shape 12"/>
          <p:cNvSpPr/>
          <p:nvPr/>
        </p:nvSpPr>
        <p:spPr>
          <a:xfrm>
            <a:off x="7589520" y="2286000"/>
            <a:ext cx="1783080" cy="329184"/>
          </a:xfrm>
          <a:prstGeom prst="rect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15" name="Text 13"/>
          <p:cNvSpPr/>
          <p:nvPr/>
        </p:nvSpPr>
        <p:spPr>
          <a:xfrm>
            <a:off x="7589520" y="2286000"/>
            <a:ext cx="178308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Conflict taxonomy</a:t>
            </a:r>
            <a:endParaRPr lang="en-US" sz="1100" dirty="0"/>
          </a:p>
        </p:txBody>
      </p:sp>
      <p:sp>
        <p:nvSpPr>
          <p:cNvPr id="16" name="Shape 14"/>
          <p:cNvSpPr/>
          <p:nvPr/>
        </p:nvSpPr>
        <p:spPr>
          <a:xfrm>
            <a:off x="9372600" y="2286000"/>
            <a:ext cx="1371600" cy="329184"/>
          </a:xfrm>
          <a:prstGeom prst="rect">
            <a:avLst/>
          </a:prstGeom>
          <a:solidFill>
            <a:srgbClr val="1F6FEB"/>
          </a:solidFill>
          <a:ln w="12700">
            <a:solidFill>
              <a:srgbClr val="1F6FEB"/>
            </a:solidFill>
            <a:prstDash val="solid"/>
          </a:ln>
        </p:spPr>
      </p:sp>
      <p:sp>
        <p:nvSpPr>
          <p:cNvPr id="17" name="Text 15"/>
          <p:cNvSpPr/>
          <p:nvPr/>
        </p:nvSpPr>
        <p:spPr>
          <a:xfrm>
            <a:off x="9372600" y="2286000"/>
            <a:ext cx="1371600" cy="32918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1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Cross-LLM</a:t>
            </a:r>
            <a:endParaRPr lang="en-US" sz="1100" dirty="0"/>
          </a:p>
        </p:txBody>
      </p:sp>
      <p:sp>
        <p:nvSpPr>
          <p:cNvPr id="18" name="Shape 16"/>
          <p:cNvSpPr/>
          <p:nvPr/>
        </p:nvSpPr>
        <p:spPr>
          <a:xfrm>
            <a:off x="548640" y="2615184"/>
            <a:ext cx="2743200" cy="274320"/>
          </a:xfrm>
          <a:prstGeom prst="rect">
            <a:avLst/>
          </a:prstGeom>
          <a:solidFill>
            <a:srgbClr val="EFF6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9" name="Text 17"/>
          <p:cNvSpPr/>
          <p:nvPr/>
        </p:nvSpPr>
        <p:spPr>
          <a:xfrm>
            <a:off x="548640" y="2615184"/>
            <a:ext cx="2743200" cy="274320"/>
          </a:xfrm>
          <a:prstGeom prst="rect">
            <a:avLst/>
          </a:prstGeom>
          <a:noFill/>
          <a:ln/>
        </p:spPr>
        <p:txBody>
          <a:bodyPr wrap="square" lIns="76200" tIns="76200" rIns="76200" bIns="76200" rtlCol="0" anchor="ctr"/>
          <a:lstStyle/>
          <a:p>
            <a:pPr algn="l" indent="0" marL="0">
              <a:buNone/>
            </a:pPr>
            <a:r>
              <a:rPr lang="en-US" sz="1150" b="1" dirty="0">
                <a:solidFill>
                  <a:srgbClr val="1F6FE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Context Vault</a:t>
            </a:r>
            <a:endParaRPr lang="en-US" sz="1150" dirty="0"/>
          </a:p>
        </p:txBody>
      </p:sp>
      <p:sp>
        <p:nvSpPr>
          <p:cNvPr id="20" name="Shape 18"/>
          <p:cNvSpPr/>
          <p:nvPr/>
        </p:nvSpPr>
        <p:spPr>
          <a:xfrm>
            <a:off x="3291840" y="2615184"/>
            <a:ext cx="1371600" cy="274320"/>
          </a:xfrm>
          <a:prstGeom prst="rect">
            <a:avLst/>
          </a:prstGeom>
          <a:solidFill>
            <a:srgbClr val="EFF6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21" name="Text 19"/>
          <p:cNvSpPr/>
          <p:nvPr/>
        </p:nvSpPr>
        <p:spPr>
          <a:xfrm>
            <a:off x="3291840" y="261518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0596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1300" dirty="0"/>
          </a:p>
        </p:txBody>
      </p:sp>
      <p:sp>
        <p:nvSpPr>
          <p:cNvPr id="22" name="Shape 20"/>
          <p:cNvSpPr/>
          <p:nvPr/>
        </p:nvSpPr>
        <p:spPr>
          <a:xfrm>
            <a:off x="4663440" y="2615184"/>
            <a:ext cx="1554480" cy="274320"/>
          </a:xfrm>
          <a:prstGeom prst="rect">
            <a:avLst/>
          </a:prstGeom>
          <a:solidFill>
            <a:srgbClr val="EFF6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23" name="Text 21"/>
          <p:cNvSpPr/>
          <p:nvPr/>
        </p:nvSpPr>
        <p:spPr>
          <a:xfrm>
            <a:off x="4663440" y="2615184"/>
            <a:ext cx="15544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0596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1300" dirty="0"/>
          </a:p>
        </p:txBody>
      </p:sp>
      <p:sp>
        <p:nvSpPr>
          <p:cNvPr id="24" name="Shape 22"/>
          <p:cNvSpPr/>
          <p:nvPr/>
        </p:nvSpPr>
        <p:spPr>
          <a:xfrm>
            <a:off x="6217920" y="2615184"/>
            <a:ext cx="1371600" cy="274320"/>
          </a:xfrm>
          <a:prstGeom prst="rect">
            <a:avLst/>
          </a:prstGeom>
          <a:solidFill>
            <a:srgbClr val="EFF6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25" name="Text 23"/>
          <p:cNvSpPr/>
          <p:nvPr/>
        </p:nvSpPr>
        <p:spPr>
          <a:xfrm>
            <a:off x="6217920" y="261518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0596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1300" dirty="0"/>
          </a:p>
        </p:txBody>
      </p:sp>
      <p:sp>
        <p:nvSpPr>
          <p:cNvPr id="26" name="Shape 24"/>
          <p:cNvSpPr/>
          <p:nvPr/>
        </p:nvSpPr>
        <p:spPr>
          <a:xfrm>
            <a:off x="7589520" y="2615184"/>
            <a:ext cx="1783080" cy="274320"/>
          </a:xfrm>
          <a:prstGeom prst="rect">
            <a:avLst/>
          </a:prstGeom>
          <a:solidFill>
            <a:srgbClr val="EFF6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27" name="Text 25"/>
          <p:cNvSpPr/>
          <p:nvPr/>
        </p:nvSpPr>
        <p:spPr>
          <a:xfrm>
            <a:off x="7589520" y="2615184"/>
            <a:ext cx="17830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0596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1300" dirty="0"/>
          </a:p>
        </p:txBody>
      </p:sp>
      <p:sp>
        <p:nvSpPr>
          <p:cNvPr id="28" name="Shape 26"/>
          <p:cNvSpPr/>
          <p:nvPr/>
        </p:nvSpPr>
        <p:spPr>
          <a:xfrm>
            <a:off x="9372600" y="2615184"/>
            <a:ext cx="1371600" cy="274320"/>
          </a:xfrm>
          <a:prstGeom prst="rect">
            <a:avLst/>
          </a:prstGeom>
          <a:solidFill>
            <a:srgbClr val="EFF6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29" name="Text 27"/>
          <p:cNvSpPr/>
          <p:nvPr/>
        </p:nvSpPr>
        <p:spPr>
          <a:xfrm>
            <a:off x="9372600" y="261518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0596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1300" dirty="0"/>
          </a:p>
        </p:txBody>
      </p:sp>
      <p:sp>
        <p:nvSpPr>
          <p:cNvPr id="30" name="Shape 28"/>
          <p:cNvSpPr/>
          <p:nvPr/>
        </p:nvSpPr>
        <p:spPr>
          <a:xfrm>
            <a:off x="548640" y="2889504"/>
            <a:ext cx="274320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31" name="Text 29"/>
          <p:cNvSpPr/>
          <p:nvPr/>
        </p:nvSpPr>
        <p:spPr>
          <a:xfrm>
            <a:off x="548640" y="2889504"/>
            <a:ext cx="2743200" cy="274320"/>
          </a:xfrm>
          <a:prstGeom prst="rect">
            <a:avLst/>
          </a:prstGeom>
          <a:noFill/>
          <a:ln/>
        </p:spPr>
        <p:txBody>
          <a:bodyPr wrap="square" lIns="76200" tIns="76200" rIns="76200" bIns="76200" rtlCol="0" anchor="ctr"/>
          <a:lstStyle/>
          <a:p>
            <a:pPr algn="l" indent="0" marL="0">
              <a:buNone/>
            </a:pPr>
            <a:r>
              <a:rPr lang="en-US" sz="105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Zep / Graphiti</a:t>
            </a:r>
            <a:endParaRPr lang="en-US" sz="1050" dirty="0"/>
          </a:p>
        </p:txBody>
      </p:sp>
      <p:sp>
        <p:nvSpPr>
          <p:cNvPr id="32" name="Shape 30"/>
          <p:cNvSpPr/>
          <p:nvPr/>
        </p:nvSpPr>
        <p:spPr>
          <a:xfrm>
            <a:off x="3291840" y="2889504"/>
            <a:ext cx="137160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33" name="Text 31"/>
          <p:cNvSpPr/>
          <p:nvPr/>
        </p:nvSpPr>
        <p:spPr>
          <a:xfrm>
            <a:off x="3291840" y="288950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0596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1300" dirty="0"/>
          </a:p>
        </p:txBody>
      </p:sp>
      <p:sp>
        <p:nvSpPr>
          <p:cNvPr id="34" name="Shape 32"/>
          <p:cNvSpPr/>
          <p:nvPr/>
        </p:nvSpPr>
        <p:spPr>
          <a:xfrm>
            <a:off x="4663440" y="2889504"/>
            <a:ext cx="155448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35" name="Text 33"/>
          <p:cNvSpPr/>
          <p:nvPr/>
        </p:nvSpPr>
        <p:spPr>
          <a:xfrm>
            <a:off x="4663440" y="2889504"/>
            <a:ext cx="15544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36" name="Shape 34"/>
          <p:cNvSpPr/>
          <p:nvPr/>
        </p:nvSpPr>
        <p:spPr>
          <a:xfrm>
            <a:off x="6217920" y="2889504"/>
            <a:ext cx="137160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37" name="Text 35"/>
          <p:cNvSpPr/>
          <p:nvPr/>
        </p:nvSpPr>
        <p:spPr>
          <a:xfrm>
            <a:off x="6217920" y="288950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38" name="Shape 36"/>
          <p:cNvSpPr/>
          <p:nvPr/>
        </p:nvSpPr>
        <p:spPr>
          <a:xfrm>
            <a:off x="7589520" y="2889504"/>
            <a:ext cx="178308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39" name="Text 37"/>
          <p:cNvSpPr/>
          <p:nvPr/>
        </p:nvSpPr>
        <p:spPr>
          <a:xfrm>
            <a:off x="7589520" y="2889504"/>
            <a:ext cx="17830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D9770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~</a:t>
            </a:r>
            <a:endParaRPr lang="en-US" sz="1300" dirty="0"/>
          </a:p>
        </p:txBody>
      </p:sp>
      <p:sp>
        <p:nvSpPr>
          <p:cNvPr id="40" name="Shape 38"/>
          <p:cNvSpPr/>
          <p:nvPr/>
        </p:nvSpPr>
        <p:spPr>
          <a:xfrm>
            <a:off x="9372600" y="2889504"/>
            <a:ext cx="137160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41" name="Text 39"/>
          <p:cNvSpPr/>
          <p:nvPr/>
        </p:nvSpPr>
        <p:spPr>
          <a:xfrm>
            <a:off x="9372600" y="288950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42" name="Shape 40"/>
          <p:cNvSpPr/>
          <p:nvPr/>
        </p:nvSpPr>
        <p:spPr>
          <a:xfrm>
            <a:off x="548640" y="3163824"/>
            <a:ext cx="2743200" cy="274320"/>
          </a:xfrm>
          <a:prstGeom prst="rect">
            <a:avLst/>
          </a:prstGeom>
          <a:solidFill>
            <a:srgbClr val="F8FAFC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43" name="Text 41"/>
          <p:cNvSpPr/>
          <p:nvPr/>
        </p:nvSpPr>
        <p:spPr>
          <a:xfrm>
            <a:off x="548640" y="3163824"/>
            <a:ext cx="2743200" cy="274320"/>
          </a:xfrm>
          <a:prstGeom prst="rect">
            <a:avLst/>
          </a:prstGeom>
          <a:noFill/>
          <a:ln/>
        </p:spPr>
        <p:txBody>
          <a:bodyPr wrap="square" lIns="76200" tIns="76200" rIns="76200" bIns="76200" rtlCol="0" anchor="ctr"/>
          <a:lstStyle/>
          <a:p>
            <a:pPr algn="l" indent="0" marL="0">
              <a:buNone/>
            </a:pPr>
            <a:r>
              <a:rPr lang="en-US" sz="105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Mem0</a:t>
            </a:r>
            <a:endParaRPr lang="en-US" sz="1050" dirty="0"/>
          </a:p>
        </p:txBody>
      </p:sp>
      <p:sp>
        <p:nvSpPr>
          <p:cNvPr id="44" name="Shape 42"/>
          <p:cNvSpPr/>
          <p:nvPr/>
        </p:nvSpPr>
        <p:spPr>
          <a:xfrm>
            <a:off x="3291840" y="3163824"/>
            <a:ext cx="1371600" cy="274320"/>
          </a:xfrm>
          <a:prstGeom prst="rect">
            <a:avLst/>
          </a:prstGeom>
          <a:solidFill>
            <a:srgbClr val="F8FAFC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45" name="Text 43"/>
          <p:cNvSpPr/>
          <p:nvPr/>
        </p:nvSpPr>
        <p:spPr>
          <a:xfrm>
            <a:off x="3291840" y="316382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46" name="Shape 44"/>
          <p:cNvSpPr/>
          <p:nvPr/>
        </p:nvSpPr>
        <p:spPr>
          <a:xfrm>
            <a:off x="4663440" y="3163824"/>
            <a:ext cx="1554480" cy="274320"/>
          </a:xfrm>
          <a:prstGeom prst="rect">
            <a:avLst/>
          </a:prstGeom>
          <a:solidFill>
            <a:srgbClr val="F8FAFC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47" name="Text 45"/>
          <p:cNvSpPr/>
          <p:nvPr/>
        </p:nvSpPr>
        <p:spPr>
          <a:xfrm>
            <a:off x="4663440" y="3163824"/>
            <a:ext cx="15544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48" name="Shape 46"/>
          <p:cNvSpPr/>
          <p:nvPr/>
        </p:nvSpPr>
        <p:spPr>
          <a:xfrm>
            <a:off x="6217920" y="3163824"/>
            <a:ext cx="1371600" cy="274320"/>
          </a:xfrm>
          <a:prstGeom prst="rect">
            <a:avLst/>
          </a:prstGeom>
          <a:solidFill>
            <a:srgbClr val="F8FAFC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49" name="Text 47"/>
          <p:cNvSpPr/>
          <p:nvPr/>
        </p:nvSpPr>
        <p:spPr>
          <a:xfrm>
            <a:off x="6217920" y="316382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50" name="Shape 48"/>
          <p:cNvSpPr/>
          <p:nvPr/>
        </p:nvSpPr>
        <p:spPr>
          <a:xfrm>
            <a:off x="7589520" y="3163824"/>
            <a:ext cx="1783080" cy="274320"/>
          </a:xfrm>
          <a:prstGeom prst="rect">
            <a:avLst/>
          </a:prstGeom>
          <a:solidFill>
            <a:srgbClr val="F8FAFC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51" name="Text 49"/>
          <p:cNvSpPr/>
          <p:nvPr/>
        </p:nvSpPr>
        <p:spPr>
          <a:xfrm>
            <a:off x="7589520" y="3163824"/>
            <a:ext cx="17830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D9770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~</a:t>
            </a:r>
            <a:endParaRPr lang="en-US" sz="1300" dirty="0"/>
          </a:p>
        </p:txBody>
      </p:sp>
      <p:sp>
        <p:nvSpPr>
          <p:cNvPr id="52" name="Shape 50"/>
          <p:cNvSpPr/>
          <p:nvPr/>
        </p:nvSpPr>
        <p:spPr>
          <a:xfrm>
            <a:off x="9372600" y="3163824"/>
            <a:ext cx="1371600" cy="274320"/>
          </a:xfrm>
          <a:prstGeom prst="rect">
            <a:avLst/>
          </a:prstGeom>
          <a:solidFill>
            <a:srgbClr val="F8FAFC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53" name="Text 51"/>
          <p:cNvSpPr/>
          <p:nvPr/>
        </p:nvSpPr>
        <p:spPr>
          <a:xfrm>
            <a:off x="9372600" y="316382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54" name="Shape 52"/>
          <p:cNvSpPr/>
          <p:nvPr/>
        </p:nvSpPr>
        <p:spPr>
          <a:xfrm>
            <a:off x="548640" y="3438144"/>
            <a:ext cx="274320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55" name="Text 53"/>
          <p:cNvSpPr/>
          <p:nvPr/>
        </p:nvSpPr>
        <p:spPr>
          <a:xfrm>
            <a:off x="548640" y="3438144"/>
            <a:ext cx="2743200" cy="274320"/>
          </a:xfrm>
          <a:prstGeom prst="rect">
            <a:avLst/>
          </a:prstGeom>
          <a:noFill/>
          <a:ln/>
        </p:spPr>
        <p:txBody>
          <a:bodyPr wrap="square" lIns="76200" tIns="76200" rIns="76200" bIns="76200" rtlCol="0" anchor="ctr"/>
          <a:lstStyle/>
          <a:p>
            <a:pPr algn="l" indent="0" marL="0">
              <a:buNone/>
            </a:pPr>
            <a:r>
              <a:rPr lang="en-US" sz="105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Letta (MemGPT)</a:t>
            </a:r>
            <a:endParaRPr lang="en-US" sz="1050" dirty="0"/>
          </a:p>
        </p:txBody>
      </p:sp>
      <p:sp>
        <p:nvSpPr>
          <p:cNvPr id="56" name="Shape 54"/>
          <p:cNvSpPr/>
          <p:nvPr/>
        </p:nvSpPr>
        <p:spPr>
          <a:xfrm>
            <a:off x="3291840" y="3438144"/>
            <a:ext cx="137160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57" name="Text 55"/>
          <p:cNvSpPr/>
          <p:nvPr/>
        </p:nvSpPr>
        <p:spPr>
          <a:xfrm>
            <a:off x="3291840" y="343814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58" name="Shape 56"/>
          <p:cNvSpPr/>
          <p:nvPr/>
        </p:nvSpPr>
        <p:spPr>
          <a:xfrm>
            <a:off x="4663440" y="3438144"/>
            <a:ext cx="155448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59" name="Text 57"/>
          <p:cNvSpPr/>
          <p:nvPr/>
        </p:nvSpPr>
        <p:spPr>
          <a:xfrm>
            <a:off x="4663440" y="3438144"/>
            <a:ext cx="15544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D9770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~</a:t>
            </a:r>
            <a:endParaRPr lang="en-US" sz="1300" dirty="0"/>
          </a:p>
        </p:txBody>
      </p:sp>
      <p:sp>
        <p:nvSpPr>
          <p:cNvPr id="60" name="Shape 58"/>
          <p:cNvSpPr/>
          <p:nvPr/>
        </p:nvSpPr>
        <p:spPr>
          <a:xfrm>
            <a:off x="6217920" y="3438144"/>
            <a:ext cx="137160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61" name="Text 59"/>
          <p:cNvSpPr/>
          <p:nvPr/>
        </p:nvSpPr>
        <p:spPr>
          <a:xfrm>
            <a:off x="6217920" y="343814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62" name="Shape 60"/>
          <p:cNvSpPr/>
          <p:nvPr/>
        </p:nvSpPr>
        <p:spPr>
          <a:xfrm>
            <a:off x="7589520" y="3438144"/>
            <a:ext cx="178308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63" name="Text 61"/>
          <p:cNvSpPr/>
          <p:nvPr/>
        </p:nvSpPr>
        <p:spPr>
          <a:xfrm>
            <a:off x="7589520" y="3438144"/>
            <a:ext cx="17830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D9770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~</a:t>
            </a:r>
            <a:endParaRPr lang="en-US" sz="1300" dirty="0"/>
          </a:p>
        </p:txBody>
      </p:sp>
      <p:sp>
        <p:nvSpPr>
          <p:cNvPr id="64" name="Shape 62"/>
          <p:cNvSpPr/>
          <p:nvPr/>
        </p:nvSpPr>
        <p:spPr>
          <a:xfrm>
            <a:off x="9372600" y="3438144"/>
            <a:ext cx="137160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65" name="Text 63"/>
          <p:cNvSpPr/>
          <p:nvPr/>
        </p:nvSpPr>
        <p:spPr>
          <a:xfrm>
            <a:off x="9372600" y="343814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66" name="Shape 64"/>
          <p:cNvSpPr/>
          <p:nvPr/>
        </p:nvSpPr>
        <p:spPr>
          <a:xfrm>
            <a:off x="548640" y="3712464"/>
            <a:ext cx="2743200" cy="274320"/>
          </a:xfrm>
          <a:prstGeom prst="rect">
            <a:avLst/>
          </a:prstGeom>
          <a:solidFill>
            <a:srgbClr val="F8FAFC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67" name="Text 65"/>
          <p:cNvSpPr/>
          <p:nvPr/>
        </p:nvSpPr>
        <p:spPr>
          <a:xfrm>
            <a:off x="548640" y="3712464"/>
            <a:ext cx="2743200" cy="274320"/>
          </a:xfrm>
          <a:prstGeom prst="rect">
            <a:avLst/>
          </a:prstGeom>
          <a:noFill/>
          <a:ln/>
        </p:spPr>
        <p:txBody>
          <a:bodyPr wrap="square" lIns="76200" tIns="76200" rIns="76200" bIns="76200" rtlCol="0" anchor="ctr"/>
          <a:lstStyle/>
          <a:p>
            <a:pPr algn="l" indent="0" marL="0">
              <a:buNone/>
            </a:pPr>
            <a:r>
              <a:rPr lang="en-US" sz="105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Cognee</a:t>
            </a:r>
            <a:endParaRPr lang="en-US" sz="1050" dirty="0"/>
          </a:p>
        </p:txBody>
      </p:sp>
      <p:sp>
        <p:nvSpPr>
          <p:cNvPr id="68" name="Shape 66"/>
          <p:cNvSpPr/>
          <p:nvPr/>
        </p:nvSpPr>
        <p:spPr>
          <a:xfrm>
            <a:off x="3291840" y="3712464"/>
            <a:ext cx="1371600" cy="274320"/>
          </a:xfrm>
          <a:prstGeom prst="rect">
            <a:avLst/>
          </a:prstGeom>
          <a:solidFill>
            <a:srgbClr val="F8FAFC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69" name="Text 67"/>
          <p:cNvSpPr/>
          <p:nvPr/>
        </p:nvSpPr>
        <p:spPr>
          <a:xfrm>
            <a:off x="3291840" y="371246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70" name="Shape 68"/>
          <p:cNvSpPr/>
          <p:nvPr/>
        </p:nvSpPr>
        <p:spPr>
          <a:xfrm>
            <a:off x="4663440" y="3712464"/>
            <a:ext cx="1554480" cy="274320"/>
          </a:xfrm>
          <a:prstGeom prst="rect">
            <a:avLst/>
          </a:prstGeom>
          <a:solidFill>
            <a:srgbClr val="F8FAFC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71" name="Text 69"/>
          <p:cNvSpPr/>
          <p:nvPr/>
        </p:nvSpPr>
        <p:spPr>
          <a:xfrm>
            <a:off x="4663440" y="3712464"/>
            <a:ext cx="15544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D9770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~</a:t>
            </a:r>
            <a:endParaRPr lang="en-US" sz="1300" dirty="0"/>
          </a:p>
        </p:txBody>
      </p:sp>
      <p:sp>
        <p:nvSpPr>
          <p:cNvPr id="72" name="Shape 70"/>
          <p:cNvSpPr/>
          <p:nvPr/>
        </p:nvSpPr>
        <p:spPr>
          <a:xfrm>
            <a:off x="6217920" y="3712464"/>
            <a:ext cx="1371600" cy="274320"/>
          </a:xfrm>
          <a:prstGeom prst="rect">
            <a:avLst/>
          </a:prstGeom>
          <a:solidFill>
            <a:srgbClr val="F8FAFC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73" name="Text 71"/>
          <p:cNvSpPr/>
          <p:nvPr/>
        </p:nvSpPr>
        <p:spPr>
          <a:xfrm>
            <a:off x="6217920" y="371246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74" name="Shape 72"/>
          <p:cNvSpPr/>
          <p:nvPr/>
        </p:nvSpPr>
        <p:spPr>
          <a:xfrm>
            <a:off x="7589520" y="3712464"/>
            <a:ext cx="1783080" cy="274320"/>
          </a:xfrm>
          <a:prstGeom prst="rect">
            <a:avLst/>
          </a:prstGeom>
          <a:solidFill>
            <a:srgbClr val="F8FAFC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75" name="Text 73"/>
          <p:cNvSpPr/>
          <p:nvPr/>
        </p:nvSpPr>
        <p:spPr>
          <a:xfrm>
            <a:off x="7589520" y="3712464"/>
            <a:ext cx="17830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D9770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~</a:t>
            </a:r>
            <a:endParaRPr lang="en-US" sz="1300" dirty="0"/>
          </a:p>
        </p:txBody>
      </p:sp>
      <p:sp>
        <p:nvSpPr>
          <p:cNvPr id="76" name="Shape 74"/>
          <p:cNvSpPr/>
          <p:nvPr/>
        </p:nvSpPr>
        <p:spPr>
          <a:xfrm>
            <a:off x="9372600" y="3712464"/>
            <a:ext cx="1371600" cy="274320"/>
          </a:xfrm>
          <a:prstGeom prst="rect">
            <a:avLst/>
          </a:prstGeom>
          <a:solidFill>
            <a:srgbClr val="F8FAFC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77" name="Text 75"/>
          <p:cNvSpPr/>
          <p:nvPr/>
        </p:nvSpPr>
        <p:spPr>
          <a:xfrm>
            <a:off x="9372600" y="371246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78" name="Shape 76"/>
          <p:cNvSpPr/>
          <p:nvPr/>
        </p:nvSpPr>
        <p:spPr>
          <a:xfrm>
            <a:off x="548640" y="3986784"/>
            <a:ext cx="274320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79" name="Text 77"/>
          <p:cNvSpPr/>
          <p:nvPr/>
        </p:nvSpPr>
        <p:spPr>
          <a:xfrm>
            <a:off x="548640" y="3986784"/>
            <a:ext cx="2743200" cy="274320"/>
          </a:xfrm>
          <a:prstGeom prst="rect">
            <a:avLst/>
          </a:prstGeom>
          <a:noFill/>
          <a:ln/>
        </p:spPr>
        <p:txBody>
          <a:bodyPr wrap="square" lIns="76200" tIns="76200" rIns="76200" bIns="76200" rtlCol="0" anchor="ctr"/>
          <a:lstStyle/>
          <a:p>
            <a:pPr algn="l" indent="0" marL="0">
              <a:buNone/>
            </a:pPr>
            <a:r>
              <a:rPr lang="en-US" sz="105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LangMem</a:t>
            </a:r>
            <a:endParaRPr lang="en-US" sz="1050" dirty="0"/>
          </a:p>
        </p:txBody>
      </p:sp>
      <p:sp>
        <p:nvSpPr>
          <p:cNvPr id="80" name="Shape 78"/>
          <p:cNvSpPr/>
          <p:nvPr/>
        </p:nvSpPr>
        <p:spPr>
          <a:xfrm>
            <a:off x="3291840" y="3986784"/>
            <a:ext cx="137160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81" name="Text 79"/>
          <p:cNvSpPr/>
          <p:nvPr/>
        </p:nvSpPr>
        <p:spPr>
          <a:xfrm>
            <a:off x="3291840" y="398678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82" name="Shape 80"/>
          <p:cNvSpPr/>
          <p:nvPr/>
        </p:nvSpPr>
        <p:spPr>
          <a:xfrm>
            <a:off x="4663440" y="3986784"/>
            <a:ext cx="155448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83" name="Text 81"/>
          <p:cNvSpPr/>
          <p:nvPr/>
        </p:nvSpPr>
        <p:spPr>
          <a:xfrm>
            <a:off x="4663440" y="3986784"/>
            <a:ext cx="15544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84" name="Shape 82"/>
          <p:cNvSpPr/>
          <p:nvPr/>
        </p:nvSpPr>
        <p:spPr>
          <a:xfrm>
            <a:off x="6217920" y="3986784"/>
            <a:ext cx="137160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85" name="Text 83"/>
          <p:cNvSpPr/>
          <p:nvPr/>
        </p:nvSpPr>
        <p:spPr>
          <a:xfrm>
            <a:off x="6217920" y="398678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86" name="Shape 84"/>
          <p:cNvSpPr/>
          <p:nvPr/>
        </p:nvSpPr>
        <p:spPr>
          <a:xfrm>
            <a:off x="7589520" y="3986784"/>
            <a:ext cx="178308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87" name="Text 85"/>
          <p:cNvSpPr/>
          <p:nvPr/>
        </p:nvSpPr>
        <p:spPr>
          <a:xfrm>
            <a:off x="7589520" y="3986784"/>
            <a:ext cx="17830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D9770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~</a:t>
            </a:r>
            <a:endParaRPr lang="en-US" sz="1300" dirty="0"/>
          </a:p>
        </p:txBody>
      </p:sp>
      <p:sp>
        <p:nvSpPr>
          <p:cNvPr id="88" name="Shape 86"/>
          <p:cNvSpPr/>
          <p:nvPr/>
        </p:nvSpPr>
        <p:spPr>
          <a:xfrm>
            <a:off x="9372600" y="3986784"/>
            <a:ext cx="137160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89" name="Text 87"/>
          <p:cNvSpPr/>
          <p:nvPr/>
        </p:nvSpPr>
        <p:spPr>
          <a:xfrm>
            <a:off x="9372600" y="398678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90" name="Shape 88"/>
          <p:cNvSpPr/>
          <p:nvPr/>
        </p:nvSpPr>
        <p:spPr>
          <a:xfrm>
            <a:off x="548640" y="4261104"/>
            <a:ext cx="2743200" cy="274320"/>
          </a:xfrm>
          <a:prstGeom prst="rect">
            <a:avLst/>
          </a:prstGeom>
          <a:solidFill>
            <a:srgbClr val="F8FAFC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91" name="Text 89"/>
          <p:cNvSpPr/>
          <p:nvPr/>
        </p:nvSpPr>
        <p:spPr>
          <a:xfrm>
            <a:off x="548640" y="4261104"/>
            <a:ext cx="2743200" cy="274320"/>
          </a:xfrm>
          <a:prstGeom prst="rect">
            <a:avLst/>
          </a:prstGeom>
          <a:noFill/>
          <a:ln/>
        </p:spPr>
        <p:txBody>
          <a:bodyPr wrap="square" lIns="76200" tIns="76200" rIns="76200" bIns="76200" rtlCol="0" anchor="ctr"/>
          <a:lstStyle/>
          <a:p>
            <a:pPr algn="l" indent="0" marL="0">
              <a:buNone/>
            </a:pPr>
            <a:r>
              <a:rPr lang="en-US" sz="105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Supermemory</a:t>
            </a:r>
            <a:endParaRPr lang="en-US" sz="1050" dirty="0"/>
          </a:p>
        </p:txBody>
      </p:sp>
      <p:sp>
        <p:nvSpPr>
          <p:cNvPr id="92" name="Shape 90"/>
          <p:cNvSpPr/>
          <p:nvPr/>
        </p:nvSpPr>
        <p:spPr>
          <a:xfrm>
            <a:off x="3291840" y="4261104"/>
            <a:ext cx="1371600" cy="274320"/>
          </a:xfrm>
          <a:prstGeom prst="rect">
            <a:avLst/>
          </a:prstGeom>
          <a:solidFill>
            <a:srgbClr val="F8FAFC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93" name="Text 91"/>
          <p:cNvSpPr/>
          <p:nvPr/>
        </p:nvSpPr>
        <p:spPr>
          <a:xfrm>
            <a:off x="3291840" y="426110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94" name="Shape 92"/>
          <p:cNvSpPr/>
          <p:nvPr/>
        </p:nvSpPr>
        <p:spPr>
          <a:xfrm>
            <a:off x="4663440" y="4261104"/>
            <a:ext cx="1554480" cy="274320"/>
          </a:xfrm>
          <a:prstGeom prst="rect">
            <a:avLst/>
          </a:prstGeom>
          <a:solidFill>
            <a:srgbClr val="F8FAFC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95" name="Text 93"/>
          <p:cNvSpPr/>
          <p:nvPr/>
        </p:nvSpPr>
        <p:spPr>
          <a:xfrm>
            <a:off x="4663440" y="4261104"/>
            <a:ext cx="15544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96" name="Shape 94"/>
          <p:cNvSpPr/>
          <p:nvPr/>
        </p:nvSpPr>
        <p:spPr>
          <a:xfrm>
            <a:off x="6217920" y="4261104"/>
            <a:ext cx="1371600" cy="274320"/>
          </a:xfrm>
          <a:prstGeom prst="rect">
            <a:avLst/>
          </a:prstGeom>
          <a:solidFill>
            <a:srgbClr val="F8FAFC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97" name="Text 95"/>
          <p:cNvSpPr/>
          <p:nvPr/>
        </p:nvSpPr>
        <p:spPr>
          <a:xfrm>
            <a:off x="6217920" y="426110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98" name="Shape 96"/>
          <p:cNvSpPr/>
          <p:nvPr/>
        </p:nvSpPr>
        <p:spPr>
          <a:xfrm>
            <a:off x="7589520" y="4261104"/>
            <a:ext cx="1783080" cy="274320"/>
          </a:xfrm>
          <a:prstGeom prst="rect">
            <a:avLst/>
          </a:prstGeom>
          <a:solidFill>
            <a:srgbClr val="F8FAFC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99" name="Text 97"/>
          <p:cNvSpPr/>
          <p:nvPr/>
        </p:nvSpPr>
        <p:spPr>
          <a:xfrm>
            <a:off x="7589520" y="4261104"/>
            <a:ext cx="17830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D9770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~</a:t>
            </a:r>
            <a:endParaRPr lang="en-US" sz="1300" dirty="0"/>
          </a:p>
        </p:txBody>
      </p:sp>
      <p:sp>
        <p:nvSpPr>
          <p:cNvPr id="100" name="Shape 98"/>
          <p:cNvSpPr/>
          <p:nvPr/>
        </p:nvSpPr>
        <p:spPr>
          <a:xfrm>
            <a:off x="9372600" y="4261104"/>
            <a:ext cx="1371600" cy="274320"/>
          </a:xfrm>
          <a:prstGeom prst="rect">
            <a:avLst/>
          </a:prstGeom>
          <a:solidFill>
            <a:srgbClr val="F8FAFC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01" name="Text 99"/>
          <p:cNvSpPr/>
          <p:nvPr/>
        </p:nvSpPr>
        <p:spPr>
          <a:xfrm>
            <a:off x="9372600" y="426110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102" name="Shape 100"/>
          <p:cNvSpPr/>
          <p:nvPr/>
        </p:nvSpPr>
        <p:spPr>
          <a:xfrm>
            <a:off x="548640" y="4535424"/>
            <a:ext cx="274320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03" name="Text 101"/>
          <p:cNvSpPr/>
          <p:nvPr/>
        </p:nvSpPr>
        <p:spPr>
          <a:xfrm>
            <a:off x="548640" y="4535424"/>
            <a:ext cx="2743200" cy="274320"/>
          </a:xfrm>
          <a:prstGeom prst="rect">
            <a:avLst/>
          </a:prstGeom>
          <a:noFill/>
          <a:ln/>
        </p:spPr>
        <p:txBody>
          <a:bodyPr wrap="square" lIns="76200" tIns="76200" rIns="76200" bIns="76200" rtlCol="0" anchor="ctr"/>
          <a:lstStyle/>
          <a:p>
            <a:pPr algn="l" indent="0" marL="0">
              <a:buNone/>
            </a:pPr>
            <a:r>
              <a:rPr lang="en-US" sz="105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Pinecone Nexus</a:t>
            </a:r>
            <a:endParaRPr lang="en-US" sz="1050" dirty="0"/>
          </a:p>
        </p:txBody>
      </p:sp>
      <p:sp>
        <p:nvSpPr>
          <p:cNvPr id="104" name="Shape 102"/>
          <p:cNvSpPr/>
          <p:nvPr/>
        </p:nvSpPr>
        <p:spPr>
          <a:xfrm>
            <a:off x="3291840" y="4535424"/>
            <a:ext cx="137160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05" name="Text 103"/>
          <p:cNvSpPr/>
          <p:nvPr/>
        </p:nvSpPr>
        <p:spPr>
          <a:xfrm>
            <a:off x="3291840" y="453542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106" name="Shape 104"/>
          <p:cNvSpPr/>
          <p:nvPr/>
        </p:nvSpPr>
        <p:spPr>
          <a:xfrm>
            <a:off x="4663440" y="4535424"/>
            <a:ext cx="155448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07" name="Text 105"/>
          <p:cNvSpPr/>
          <p:nvPr/>
        </p:nvSpPr>
        <p:spPr>
          <a:xfrm>
            <a:off x="4663440" y="4535424"/>
            <a:ext cx="15544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0596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1300" dirty="0"/>
          </a:p>
        </p:txBody>
      </p:sp>
      <p:sp>
        <p:nvSpPr>
          <p:cNvPr id="108" name="Shape 106"/>
          <p:cNvSpPr/>
          <p:nvPr/>
        </p:nvSpPr>
        <p:spPr>
          <a:xfrm>
            <a:off x="6217920" y="4535424"/>
            <a:ext cx="137160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09" name="Text 107"/>
          <p:cNvSpPr/>
          <p:nvPr/>
        </p:nvSpPr>
        <p:spPr>
          <a:xfrm>
            <a:off x="6217920" y="453542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D9770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~</a:t>
            </a:r>
            <a:endParaRPr lang="en-US" sz="1300" dirty="0"/>
          </a:p>
        </p:txBody>
      </p:sp>
      <p:sp>
        <p:nvSpPr>
          <p:cNvPr id="110" name="Shape 108"/>
          <p:cNvSpPr/>
          <p:nvPr/>
        </p:nvSpPr>
        <p:spPr>
          <a:xfrm>
            <a:off x="7589520" y="4535424"/>
            <a:ext cx="178308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11" name="Text 109"/>
          <p:cNvSpPr/>
          <p:nvPr/>
        </p:nvSpPr>
        <p:spPr>
          <a:xfrm>
            <a:off x="7589520" y="4535424"/>
            <a:ext cx="17830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112" name="Shape 110"/>
          <p:cNvSpPr/>
          <p:nvPr/>
        </p:nvSpPr>
        <p:spPr>
          <a:xfrm>
            <a:off x="9372600" y="4535424"/>
            <a:ext cx="137160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13" name="Text 111"/>
          <p:cNvSpPr/>
          <p:nvPr/>
        </p:nvSpPr>
        <p:spPr>
          <a:xfrm>
            <a:off x="9372600" y="453542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114" name="Shape 112"/>
          <p:cNvSpPr/>
          <p:nvPr/>
        </p:nvSpPr>
        <p:spPr>
          <a:xfrm>
            <a:off x="548640" y="4809744"/>
            <a:ext cx="2743200" cy="274320"/>
          </a:xfrm>
          <a:prstGeom prst="rect">
            <a:avLst/>
          </a:prstGeom>
          <a:solidFill>
            <a:srgbClr val="F8FAFC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15" name="Text 113"/>
          <p:cNvSpPr/>
          <p:nvPr/>
        </p:nvSpPr>
        <p:spPr>
          <a:xfrm>
            <a:off x="548640" y="4809744"/>
            <a:ext cx="2743200" cy="274320"/>
          </a:xfrm>
          <a:prstGeom prst="rect">
            <a:avLst/>
          </a:prstGeom>
          <a:noFill/>
          <a:ln/>
        </p:spPr>
        <p:txBody>
          <a:bodyPr wrap="square" lIns="76200" tIns="76200" rIns="76200" bIns="76200" rtlCol="0" anchor="ctr"/>
          <a:lstStyle/>
          <a:p>
            <a:pPr algn="l" indent="0" marL="0">
              <a:buNone/>
            </a:pPr>
            <a:r>
              <a:rPr lang="en-US" sz="105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Glean</a:t>
            </a:r>
            <a:endParaRPr lang="en-US" sz="1050" dirty="0"/>
          </a:p>
        </p:txBody>
      </p:sp>
      <p:sp>
        <p:nvSpPr>
          <p:cNvPr id="116" name="Shape 114"/>
          <p:cNvSpPr/>
          <p:nvPr/>
        </p:nvSpPr>
        <p:spPr>
          <a:xfrm>
            <a:off x="3291840" y="4809744"/>
            <a:ext cx="1371600" cy="274320"/>
          </a:xfrm>
          <a:prstGeom prst="rect">
            <a:avLst/>
          </a:prstGeom>
          <a:solidFill>
            <a:srgbClr val="F8FAFC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17" name="Text 115"/>
          <p:cNvSpPr/>
          <p:nvPr/>
        </p:nvSpPr>
        <p:spPr>
          <a:xfrm>
            <a:off x="3291840" y="480974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118" name="Shape 116"/>
          <p:cNvSpPr/>
          <p:nvPr/>
        </p:nvSpPr>
        <p:spPr>
          <a:xfrm>
            <a:off x="4663440" y="4809744"/>
            <a:ext cx="1554480" cy="274320"/>
          </a:xfrm>
          <a:prstGeom prst="rect">
            <a:avLst/>
          </a:prstGeom>
          <a:solidFill>
            <a:srgbClr val="F8FAFC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19" name="Text 117"/>
          <p:cNvSpPr/>
          <p:nvPr/>
        </p:nvSpPr>
        <p:spPr>
          <a:xfrm>
            <a:off x="4663440" y="4809744"/>
            <a:ext cx="15544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0596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1300" dirty="0"/>
          </a:p>
        </p:txBody>
      </p:sp>
      <p:sp>
        <p:nvSpPr>
          <p:cNvPr id="120" name="Shape 118"/>
          <p:cNvSpPr/>
          <p:nvPr/>
        </p:nvSpPr>
        <p:spPr>
          <a:xfrm>
            <a:off x="6217920" y="4809744"/>
            <a:ext cx="1371600" cy="274320"/>
          </a:xfrm>
          <a:prstGeom prst="rect">
            <a:avLst/>
          </a:prstGeom>
          <a:solidFill>
            <a:srgbClr val="F8FAFC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21" name="Text 119"/>
          <p:cNvSpPr/>
          <p:nvPr/>
        </p:nvSpPr>
        <p:spPr>
          <a:xfrm>
            <a:off x="6217920" y="480974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D9770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~</a:t>
            </a:r>
            <a:endParaRPr lang="en-US" sz="1300" dirty="0"/>
          </a:p>
        </p:txBody>
      </p:sp>
      <p:sp>
        <p:nvSpPr>
          <p:cNvPr id="122" name="Shape 120"/>
          <p:cNvSpPr/>
          <p:nvPr/>
        </p:nvSpPr>
        <p:spPr>
          <a:xfrm>
            <a:off x="7589520" y="4809744"/>
            <a:ext cx="1783080" cy="274320"/>
          </a:xfrm>
          <a:prstGeom prst="rect">
            <a:avLst/>
          </a:prstGeom>
          <a:solidFill>
            <a:srgbClr val="F8FAFC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23" name="Text 121"/>
          <p:cNvSpPr/>
          <p:nvPr/>
        </p:nvSpPr>
        <p:spPr>
          <a:xfrm>
            <a:off x="7589520" y="4809744"/>
            <a:ext cx="17830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124" name="Shape 122"/>
          <p:cNvSpPr/>
          <p:nvPr/>
        </p:nvSpPr>
        <p:spPr>
          <a:xfrm>
            <a:off x="9372600" y="4809744"/>
            <a:ext cx="1371600" cy="274320"/>
          </a:xfrm>
          <a:prstGeom prst="rect">
            <a:avLst/>
          </a:prstGeom>
          <a:solidFill>
            <a:srgbClr val="F8FAFC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25" name="Text 123"/>
          <p:cNvSpPr/>
          <p:nvPr/>
        </p:nvSpPr>
        <p:spPr>
          <a:xfrm>
            <a:off x="9372600" y="480974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126" name="Shape 124"/>
          <p:cNvSpPr/>
          <p:nvPr/>
        </p:nvSpPr>
        <p:spPr>
          <a:xfrm>
            <a:off x="548640" y="5084064"/>
            <a:ext cx="274320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27" name="Text 125"/>
          <p:cNvSpPr/>
          <p:nvPr/>
        </p:nvSpPr>
        <p:spPr>
          <a:xfrm>
            <a:off x="548640" y="5084064"/>
            <a:ext cx="2743200" cy="274320"/>
          </a:xfrm>
          <a:prstGeom prst="rect">
            <a:avLst/>
          </a:prstGeom>
          <a:noFill/>
          <a:ln/>
        </p:spPr>
        <p:txBody>
          <a:bodyPr wrap="square" lIns="76200" tIns="76200" rIns="76200" bIns="76200" rtlCol="0" anchor="ctr"/>
          <a:lstStyle/>
          <a:p>
            <a:pPr algn="l" indent="0" marL="0">
              <a:buNone/>
            </a:pPr>
            <a:r>
              <a:rPr lang="en-US" sz="105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Vectara</a:t>
            </a:r>
            <a:endParaRPr lang="en-US" sz="1050" dirty="0"/>
          </a:p>
        </p:txBody>
      </p:sp>
      <p:sp>
        <p:nvSpPr>
          <p:cNvPr id="128" name="Shape 126"/>
          <p:cNvSpPr/>
          <p:nvPr/>
        </p:nvSpPr>
        <p:spPr>
          <a:xfrm>
            <a:off x="3291840" y="5084064"/>
            <a:ext cx="137160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29" name="Text 127"/>
          <p:cNvSpPr/>
          <p:nvPr/>
        </p:nvSpPr>
        <p:spPr>
          <a:xfrm>
            <a:off x="3291840" y="508406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130" name="Shape 128"/>
          <p:cNvSpPr/>
          <p:nvPr/>
        </p:nvSpPr>
        <p:spPr>
          <a:xfrm>
            <a:off x="4663440" y="5084064"/>
            <a:ext cx="155448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31" name="Text 129"/>
          <p:cNvSpPr/>
          <p:nvPr/>
        </p:nvSpPr>
        <p:spPr>
          <a:xfrm>
            <a:off x="4663440" y="5084064"/>
            <a:ext cx="15544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0596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1300" dirty="0"/>
          </a:p>
        </p:txBody>
      </p:sp>
      <p:sp>
        <p:nvSpPr>
          <p:cNvPr id="132" name="Shape 130"/>
          <p:cNvSpPr/>
          <p:nvPr/>
        </p:nvSpPr>
        <p:spPr>
          <a:xfrm>
            <a:off x="6217920" y="5084064"/>
            <a:ext cx="137160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33" name="Text 131"/>
          <p:cNvSpPr/>
          <p:nvPr/>
        </p:nvSpPr>
        <p:spPr>
          <a:xfrm>
            <a:off x="6217920" y="508406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D9770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~</a:t>
            </a:r>
            <a:endParaRPr lang="en-US" sz="1300" dirty="0"/>
          </a:p>
        </p:txBody>
      </p:sp>
      <p:sp>
        <p:nvSpPr>
          <p:cNvPr id="134" name="Shape 132"/>
          <p:cNvSpPr/>
          <p:nvPr/>
        </p:nvSpPr>
        <p:spPr>
          <a:xfrm>
            <a:off x="7589520" y="5084064"/>
            <a:ext cx="178308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35" name="Text 133"/>
          <p:cNvSpPr/>
          <p:nvPr/>
        </p:nvSpPr>
        <p:spPr>
          <a:xfrm>
            <a:off x="7589520" y="5084064"/>
            <a:ext cx="17830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D9770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~</a:t>
            </a:r>
            <a:endParaRPr lang="en-US" sz="1300" dirty="0"/>
          </a:p>
        </p:txBody>
      </p:sp>
      <p:sp>
        <p:nvSpPr>
          <p:cNvPr id="136" name="Shape 134"/>
          <p:cNvSpPr/>
          <p:nvPr/>
        </p:nvSpPr>
        <p:spPr>
          <a:xfrm>
            <a:off x="9372600" y="5084064"/>
            <a:ext cx="137160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37" name="Text 135"/>
          <p:cNvSpPr/>
          <p:nvPr/>
        </p:nvSpPr>
        <p:spPr>
          <a:xfrm>
            <a:off x="9372600" y="508406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138" name="Shape 136"/>
          <p:cNvSpPr/>
          <p:nvPr/>
        </p:nvSpPr>
        <p:spPr>
          <a:xfrm>
            <a:off x="548640" y="5358384"/>
            <a:ext cx="2743200" cy="274320"/>
          </a:xfrm>
          <a:prstGeom prst="rect">
            <a:avLst/>
          </a:prstGeom>
          <a:solidFill>
            <a:srgbClr val="F8FAFC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39" name="Text 137"/>
          <p:cNvSpPr/>
          <p:nvPr/>
        </p:nvSpPr>
        <p:spPr>
          <a:xfrm>
            <a:off x="548640" y="5358384"/>
            <a:ext cx="2743200" cy="274320"/>
          </a:xfrm>
          <a:prstGeom prst="rect">
            <a:avLst/>
          </a:prstGeom>
          <a:noFill/>
          <a:ln/>
        </p:spPr>
        <p:txBody>
          <a:bodyPr wrap="square" lIns="76200" tIns="76200" rIns="76200" bIns="76200" rtlCol="0" anchor="ctr"/>
          <a:lstStyle/>
          <a:p>
            <a:pPr algn="l" indent="0" marL="0">
              <a:buNone/>
            </a:pPr>
            <a:r>
              <a:rPr lang="en-US" sz="105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WisdomAI</a:t>
            </a:r>
            <a:endParaRPr lang="en-US" sz="1050" dirty="0"/>
          </a:p>
        </p:txBody>
      </p:sp>
      <p:sp>
        <p:nvSpPr>
          <p:cNvPr id="140" name="Shape 138"/>
          <p:cNvSpPr/>
          <p:nvPr/>
        </p:nvSpPr>
        <p:spPr>
          <a:xfrm>
            <a:off x="3291840" y="5358384"/>
            <a:ext cx="1371600" cy="274320"/>
          </a:xfrm>
          <a:prstGeom prst="rect">
            <a:avLst/>
          </a:prstGeom>
          <a:solidFill>
            <a:srgbClr val="F8FAFC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41" name="Text 139"/>
          <p:cNvSpPr/>
          <p:nvPr/>
        </p:nvSpPr>
        <p:spPr>
          <a:xfrm>
            <a:off x="3291840" y="535838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142" name="Shape 140"/>
          <p:cNvSpPr/>
          <p:nvPr/>
        </p:nvSpPr>
        <p:spPr>
          <a:xfrm>
            <a:off x="4663440" y="5358384"/>
            <a:ext cx="1554480" cy="274320"/>
          </a:xfrm>
          <a:prstGeom prst="rect">
            <a:avLst/>
          </a:prstGeom>
          <a:solidFill>
            <a:srgbClr val="F8FAFC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43" name="Text 141"/>
          <p:cNvSpPr/>
          <p:nvPr/>
        </p:nvSpPr>
        <p:spPr>
          <a:xfrm>
            <a:off x="4663440" y="5358384"/>
            <a:ext cx="15544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0596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endParaRPr lang="en-US" sz="1300" dirty="0"/>
          </a:p>
        </p:txBody>
      </p:sp>
      <p:sp>
        <p:nvSpPr>
          <p:cNvPr id="144" name="Shape 142"/>
          <p:cNvSpPr/>
          <p:nvPr/>
        </p:nvSpPr>
        <p:spPr>
          <a:xfrm>
            <a:off x="6217920" y="5358384"/>
            <a:ext cx="1371600" cy="274320"/>
          </a:xfrm>
          <a:prstGeom prst="rect">
            <a:avLst/>
          </a:prstGeom>
          <a:solidFill>
            <a:srgbClr val="F8FAFC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45" name="Text 143"/>
          <p:cNvSpPr/>
          <p:nvPr/>
        </p:nvSpPr>
        <p:spPr>
          <a:xfrm>
            <a:off x="6217920" y="535838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D9770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~</a:t>
            </a:r>
            <a:endParaRPr lang="en-US" sz="1300" dirty="0"/>
          </a:p>
        </p:txBody>
      </p:sp>
      <p:sp>
        <p:nvSpPr>
          <p:cNvPr id="146" name="Shape 144"/>
          <p:cNvSpPr/>
          <p:nvPr/>
        </p:nvSpPr>
        <p:spPr>
          <a:xfrm>
            <a:off x="7589520" y="5358384"/>
            <a:ext cx="1783080" cy="274320"/>
          </a:xfrm>
          <a:prstGeom prst="rect">
            <a:avLst/>
          </a:prstGeom>
          <a:solidFill>
            <a:srgbClr val="F8FAFC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47" name="Text 145"/>
          <p:cNvSpPr/>
          <p:nvPr/>
        </p:nvSpPr>
        <p:spPr>
          <a:xfrm>
            <a:off x="7589520" y="5358384"/>
            <a:ext cx="17830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148" name="Shape 146"/>
          <p:cNvSpPr/>
          <p:nvPr/>
        </p:nvSpPr>
        <p:spPr>
          <a:xfrm>
            <a:off x="9372600" y="5358384"/>
            <a:ext cx="1371600" cy="274320"/>
          </a:xfrm>
          <a:prstGeom prst="rect">
            <a:avLst/>
          </a:prstGeom>
          <a:solidFill>
            <a:srgbClr val="F8FAFC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49" name="Text 147"/>
          <p:cNvSpPr/>
          <p:nvPr/>
        </p:nvSpPr>
        <p:spPr>
          <a:xfrm>
            <a:off x="9372600" y="535838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150" name="Shape 148"/>
          <p:cNvSpPr/>
          <p:nvPr/>
        </p:nvSpPr>
        <p:spPr>
          <a:xfrm>
            <a:off x="548640" y="5632704"/>
            <a:ext cx="274320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51" name="Text 149"/>
          <p:cNvSpPr/>
          <p:nvPr/>
        </p:nvSpPr>
        <p:spPr>
          <a:xfrm>
            <a:off x="548640" y="5632704"/>
            <a:ext cx="2743200" cy="274320"/>
          </a:xfrm>
          <a:prstGeom prst="rect">
            <a:avLst/>
          </a:prstGeom>
          <a:noFill/>
          <a:ln/>
        </p:spPr>
        <p:txBody>
          <a:bodyPr wrap="square" lIns="76200" tIns="76200" rIns="76200" bIns="76200" rtlCol="0" anchor="ctr"/>
          <a:lstStyle/>
          <a:p>
            <a:pPr algn="l" indent="0" marL="0">
              <a:buNone/>
            </a:pPr>
            <a:r>
              <a:rPr lang="en-US" sz="1050" b="1" dirty="0">
                <a:solidFill>
                  <a:srgbClr val="0F172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Anthropic / OpenAI mem</a:t>
            </a:r>
            <a:endParaRPr lang="en-US" sz="1050" dirty="0"/>
          </a:p>
        </p:txBody>
      </p:sp>
      <p:sp>
        <p:nvSpPr>
          <p:cNvPr id="152" name="Shape 150"/>
          <p:cNvSpPr/>
          <p:nvPr/>
        </p:nvSpPr>
        <p:spPr>
          <a:xfrm>
            <a:off x="3291840" y="5632704"/>
            <a:ext cx="137160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53" name="Text 151"/>
          <p:cNvSpPr/>
          <p:nvPr/>
        </p:nvSpPr>
        <p:spPr>
          <a:xfrm>
            <a:off x="3291840" y="563270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154" name="Shape 152"/>
          <p:cNvSpPr/>
          <p:nvPr/>
        </p:nvSpPr>
        <p:spPr>
          <a:xfrm>
            <a:off x="4663440" y="5632704"/>
            <a:ext cx="155448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55" name="Text 153"/>
          <p:cNvSpPr/>
          <p:nvPr/>
        </p:nvSpPr>
        <p:spPr>
          <a:xfrm>
            <a:off x="4663440" y="5632704"/>
            <a:ext cx="15544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156" name="Shape 154"/>
          <p:cNvSpPr/>
          <p:nvPr/>
        </p:nvSpPr>
        <p:spPr>
          <a:xfrm>
            <a:off x="6217920" y="5632704"/>
            <a:ext cx="137160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57" name="Text 155"/>
          <p:cNvSpPr/>
          <p:nvPr/>
        </p:nvSpPr>
        <p:spPr>
          <a:xfrm>
            <a:off x="6217920" y="563270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158" name="Shape 156"/>
          <p:cNvSpPr/>
          <p:nvPr/>
        </p:nvSpPr>
        <p:spPr>
          <a:xfrm>
            <a:off x="7589520" y="5632704"/>
            <a:ext cx="178308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59" name="Text 157"/>
          <p:cNvSpPr/>
          <p:nvPr/>
        </p:nvSpPr>
        <p:spPr>
          <a:xfrm>
            <a:off x="7589520" y="5632704"/>
            <a:ext cx="178308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160" name="Shape 158"/>
          <p:cNvSpPr/>
          <p:nvPr/>
        </p:nvSpPr>
        <p:spPr>
          <a:xfrm>
            <a:off x="9372600" y="5632704"/>
            <a:ext cx="1371600" cy="274320"/>
          </a:xfrm>
          <a:prstGeom prst="rect">
            <a:avLst/>
          </a:prstGeom>
          <a:solidFill>
            <a:srgbClr val="FFFFFF"/>
          </a:solidFill>
          <a:ln w="6350">
            <a:solidFill>
              <a:srgbClr val="E2E8F0"/>
            </a:solidFill>
            <a:prstDash val="solid"/>
          </a:ln>
        </p:spPr>
      </p:sp>
      <p:sp>
        <p:nvSpPr>
          <p:cNvPr id="161" name="Text 159"/>
          <p:cNvSpPr/>
          <p:nvPr/>
        </p:nvSpPr>
        <p:spPr>
          <a:xfrm>
            <a:off x="9372600" y="5632704"/>
            <a:ext cx="1371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indent="0" marL="0">
              <a:buNone/>
            </a:pPr>
            <a:r>
              <a:rPr lang="en-US" sz="13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endParaRPr lang="en-US" sz="1300" dirty="0"/>
          </a:p>
        </p:txBody>
      </p:sp>
      <p:sp>
        <p:nvSpPr>
          <p:cNvPr id="162" name="Text 160"/>
          <p:cNvSpPr/>
          <p:nvPr/>
        </p:nvSpPr>
        <p:spPr>
          <a:xfrm>
            <a:off x="548640" y="6044184"/>
            <a:ext cx="1109441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0596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✓</a:t>
            </a:r>
            <a:pPr indent="0" marL="0">
              <a:buNone/>
            </a:pPr>
            <a:r>
              <a:rPr lang="en-US" sz="11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ships  ·  </a:t>
            </a:r>
            <a:pPr indent="0" marL="0">
              <a:buNone/>
            </a:pPr>
            <a:r>
              <a:rPr lang="en-US" sz="1300" b="1" dirty="0">
                <a:solidFill>
                  <a:srgbClr val="D9770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~</a:t>
            </a:r>
            <a:pPr indent="0" marL="0">
              <a:buNone/>
            </a:pPr>
            <a:r>
              <a:rPr lang="en-US" sz="11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partial / marketing-only  ·  </a:t>
            </a:r>
            <a:pPr indent="0" marL="0">
              <a:buNone/>
            </a:pPr>
            <a:r>
              <a:rPr lang="en-US" sz="1300" b="1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—</a:t>
            </a:r>
            <a:pPr indent="0" marL="0">
              <a:buNone/>
            </a:pPr>
            <a:r>
              <a:rPr lang="en-US" sz="1100" dirty="0">
                <a:solidFill>
                  <a:srgbClr val="47556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 absent</a:t>
            </a:r>
            <a:endParaRPr lang="en-US" sz="1100" dirty="0"/>
          </a:p>
        </p:txBody>
      </p:sp>
      <p:sp>
        <p:nvSpPr>
          <p:cNvPr id="163" name="Shape 161"/>
          <p:cNvSpPr/>
          <p:nvPr/>
        </p:nvSpPr>
        <p:spPr>
          <a:xfrm>
            <a:off x="548640" y="6355080"/>
            <a:ext cx="11094415" cy="0"/>
          </a:xfrm>
          <a:prstGeom prst="line">
            <a:avLst/>
          </a:prstGeom>
          <a:noFill/>
          <a:ln w="9525">
            <a:solidFill>
              <a:srgbClr val="E2E8F0"/>
            </a:solidFill>
            <a:prstDash val="solid"/>
          </a:ln>
        </p:spPr>
      </p:sp>
      <p:sp>
        <p:nvSpPr>
          <p:cNvPr id="164" name="Text 162"/>
          <p:cNvSpPr/>
          <p:nvPr/>
        </p:nvSpPr>
        <p:spPr>
          <a:xfrm>
            <a:off x="548640" y="6400800"/>
            <a:ext cx="11094415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l" indent="0" marL="0">
              <a:buNone/>
            </a:pPr>
            <a:r>
              <a:rPr lang="en-US" sz="900" dirty="0">
                <a:solidFill>
                  <a:srgbClr val="94A3B8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 competitor ships all four. Zep has bitemporal only. Glean / Pinecone have ACL+versions. Frontier-lab memory is single-LLM, no temporal or audit.</a:t>
            </a:r>
            <a:endParaRPr lang="en-US" sz="9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23</Slides>
  <Notes>23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6" baseType="lpstr">
      <vt:lpstr>Arial</vt:lpstr>
      <vt:lpstr>Calibri</vt:lpstr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</vt:vector>
  </TitlesOfParts>
  <Company>Context Vault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Context Vault — Governed Memory for Agentic AI</dc:title>
  <dc:subject>PptxGenJS Presentation</dc:subject>
  <dc:creator>Context Vault</dc:creator>
  <cp:lastModifiedBy>Context Vault</cp:lastModifiedBy>
  <cp:revision>1</cp:revision>
  <dcterms:created xsi:type="dcterms:W3CDTF">2026-06-05T20:53:22Z</dcterms:created>
  <dcterms:modified xsi:type="dcterms:W3CDTF">2026-06-05T20:53:22Z</dcterms:modified>
</cp:coreProperties>
</file>