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x="12188952"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88952" cy="65836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274320" y="91440"/>
            <a:ext cx="11612880" cy="502920"/>
          </a:xfrm>
          <a:prstGeom prst="rect">
            <a:avLst/>
          </a:prstGeom>
          <a:noFill/>
        </p:spPr>
        <p:txBody>
          <a:bodyPr wrap="square">
            <a:spAutoFit/>
          </a:bodyPr>
          <a:lstStyle/>
          <a:p>
            <a:pPr algn="ctr"/>
            <a:r>
              <a:rPr sz="2600" b="1" i="0">
                <a:solidFill>
                  <a:srgbClr val="0D1B2A"/>
                </a:solidFill>
              </a:rPr>
              <a:t>PRISMA Review Agent</a:t>
            </a:r>
          </a:p>
        </p:txBody>
      </p:sp>
      <p:sp>
        <p:nvSpPr>
          <p:cNvPr id="5" name="TextBox 4"/>
          <p:cNvSpPr txBox="1"/>
          <p:nvPr/>
        </p:nvSpPr>
        <p:spPr>
          <a:xfrm>
            <a:off x="274320" y="914400"/>
            <a:ext cx="11612880" cy="640080"/>
          </a:xfrm>
          <a:prstGeom prst="rect">
            <a:avLst/>
          </a:prstGeom>
          <a:noFill/>
        </p:spPr>
        <p:txBody>
          <a:bodyPr wrap="square">
            <a:spAutoFit/>
          </a:bodyPr>
          <a:lstStyle/>
          <a:p>
            <a:pPr algn="ctr"/>
            <a:r>
              <a:rPr sz="3600" b="1" i="0">
                <a:solidFill>
                  <a:srgbClr val="FFFFFF"/>
                </a:solidFill>
              </a:rPr>
              <a:t>Automated Systematic Literature Review  —  PRISMA 2020</a:t>
            </a:r>
          </a:p>
        </p:txBody>
      </p:sp>
      <p:sp>
        <p:nvSpPr>
          <p:cNvPr id="6" name="TextBox 5"/>
          <p:cNvSpPr txBox="1"/>
          <p:nvPr/>
        </p:nvSpPr>
        <p:spPr>
          <a:xfrm>
            <a:off x="274320" y="1691640"/>
            <a:ext cx="11612880" cy="411480"/>
          </a:xfrm>
          <a:prstGeom prst="rect">
            <a:avLst/>
          </a:prstGeom>
          <a:noFill/>
        </p:spPr>
        <p:txBody>
          <a:bodyPr wrap="square">
            <a:spAutoFit/>
          </a:bodyPr>
          <a:lstStyle/>
          <a:p>
            <a:pPr algn="ctr"/>
            <a:r>
              <a:rPr sz="1700" b="0" i="0">
                <a:solidFill>
                  <a:srgbClr val="7DD3FC"/>
                </a:solidFill>
              </a:rPr>
              <a:t>System Architecture  |  9 LLM Agents  |  15-Step Pipeline  |  PRISMA Flow</a:t>
            </a:r>
          </a:p>
        </p:txBody>
      </p:sp>
      <p:sp>
        <p:nvSpPr>
          <p:cNvPr id="7" name="Rectangle 6"/>
          <p:cNvSpPr/>
          <p:nvPr/>
        </p:nvSpPr>
        <p:spPr>
          <a:xfrm>
            <a:off x="4114800" y="2377440"/>
            <a:ext cx="3931920" cy="4572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2514600"/>
            <a:ext cx="11612880" cy="365760"/>
          </a:xfrm>
          <a:prstGeom prst="rect">
            <a:avLst/>
          </a:prstGeom>
          <a:noFill/>
        </p:spPr>
        <p:txBody>
          <a:bodyPr wrap="square">
            <a:spAutoFit/>
          </a:bodyPr>
          <a:lstStyle/>
          <a:p>
            <a:pPr algn="ctr"/>
            <a:r>
              <a:rPr sz="1500" b="0" i="0">
                <a:solidFill>
                  <a:srgbClr val="CCD6E0"/>
                </a:solidFill>
              </a:rPr>
              <a:t>Tek Raj Chhetri   |   v1.0.0   |   Apache 2.0</a:t>
            </a:r>
          </a:p>
        </p:txBody>
      </p:sp>
      <p:sp>
        <p:nvSpPr>
          <p:cNvPr id="9" name="Rectangle 8"/>
          <p:cNvSpPr/>
          <p:nvPr/>
        </p:nvSpPr>
        <p:spPr>
          <a:xfrm>
            <a:off x="365760" y="3200400"/>
            <a:ext cx="2148840" cy="438912"/>
          </a:xfrm>
          <a:prstGeom prst="rect">
            <a:avLst/>
          </a:prstGeom>
          <a:solidFill>
            <a:srgbClr val="152A3C"/>
          </a:solidFill>
          <a:ln w="1905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438912" y="3246120"/>
            <a:ext cx="2002536" cy="347472"/>
          </a:xfrm>
          <a:prstGeom prst="rect">
            <a:avLst/>
          </a:prstGeom>
          <a:noFill/>
        </p:spPr>
        <p:txBody>
          <a:bodyPr wrap="square">
            <a:spAutoFit/>
          </a:bodyPr>
          <a:lstStyle/>
          <a:p>
            <a:pPr algn="ctr"/>
            <a:r>
              <a:rPr sz="1100" b="1" i="0">
                <a:solidFill>
                  <a:srgbClr val="0369A1"/>
                </a:solidFill>
              </a:rPr>
              <a:t>ReviewProtocol Input</a:t>
            </a:r>
          </a:p>
        </p:txBody>
      </p:sp>
      <p:sp>
        <p:nvSpPr>
          <p:cNvPr id="11" name="Rectangle 10"/>
          <p:cNvSpPr/>
          <p:nvPr/>
        </p:nvSpPr>
        <p:spPr>
          <a:xfrm>
            <a:off x="2651760" y="3200400"/>
            <a:ext cx="2148840" cy="438912"/>
          </a:xfrm>
          <a:prstGeom prst="rect">
            <a:avLst/>
          </a:prstGeom>
          <a:solidFill>
            <a:srgbClr val="152A3C"/>
          </a:solidFill>
          <a:ln w="1905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2724912" y="3246120"/>
            <a:ext cx="2002536" cy="347472"/>
          </a:xfrm>
          <a:prstGeom prst="rect">
            <a:avLst/>
          </a:prstGeom>
          <a:noFill/>
        </p:spPr>
        <p:txBody>
          <a:bodyPr wrap="square">
            <a:spAutoFit/>
          </a:bodyPr>
          <a:lstStyle/>
          <a:p>
            <a:pPr algn="ctr"/>
            <a:r>
              <a:rPr sz="1100" b="1" i="0">
                <a:solidFill>
                  <a:srgbClr val="16A34A"/>
                </a:solidFill>
              </a:rPr>
              <a:t>9 Pydantic-AI Agents</a:t>
            </a:r>
          </a:p>
        </p:txBody>
      </p:sp>
      <p:sp>
        <p:nvSpPr>
          <p:cNvPr id="13" name="Rectangle 12"/>
          <p:cNvSpPr/>
          <p:nvPr/>
        </p:nvSpPr>
        <p:spPr>
          <a:xfrm>
            <a:off x="4937760" y="3200400"/>
            <a:ext cx="2148840" cy="438912"/>
          </a:xfrm>
          <a:prstGeom prst="rect">
            <a:avLst/>
          </a:prstGeom>
          <a:solidFill>
            <a:srgbClr val="152A3C"/>
          </a:solidFill>
          <a:ln w="1905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010912" y="3246120"/>
            <a:ext cx="2002536" cy="347472"/>
          </a:xfrm>
          <a:prstGeom prst="rect">
            <a:avLst/>
          </a:prstGeom>
          <a:noFill/>
        </p:spPr>
        <p:txBody>
          <a:bodyPr wrap="square">
            <a:spAutoFit/>
          </a:bodyPr>
          <a:lstStyle/>
          <a:p>
            <a:pPr algn="ctr"/>
            <a:r>
              <a:rPr sz="1100" b="1" i="0">
                <a:solidFill>
                  <a:srgbClr val="CA8A04"/>
                </a:solidFill>
              </a:rPr>
              <a:t>PubMed + bioRxiv</a:t>
            </a:r>
          </a:p>
        </p:txBody>
      </p:sp>
      <p:sp>
        <p:nvSpPr>
          <p:cNvPr id="15" name="Rectangle 14"/>
          <p:cNvSpPr/>
          <p:nvPr/>
        </p:nvSpPr>
        <p:spPr>
          <a:xfrm>
            <a:off x="7223760" y="3200400"/>
            <a:ext cx="2148840" cy="438912"/>
          </a:xfrm>
          <a:prstGeom prst="rect">
            <a:avLst/>
          </a:prstGeom>
          <a:solidFill>
            <a:srgbClr val="152A3C"/>
          </a:solidFill>
          <a:ln w="1905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96912" y="3246120"/>
            <a:ext cx="2002536" cy="347472"/>
          </a:xfrm>
          <a:prstGeom prst="rect">
            <a:avLst/>
          </a:prstGeom>
          <a:noFill/>
        </p:spPr>
        <p:txBody>
          <a:bodyPr wrap="square">
            <a:spAutoFit/>
          </a:bodyPr>
          <a:lstStyle/>
          <a:p>
            <a:pPr algn="ctr"/>
            <a:r>
              <a:rPr sz="1100" b="1" i="0">
                <a:solidFill>
                  <a:srgbClr val="C2410C"/>
                </a:solidFill>
              </a:rPr>
              <a:t>PRISMA 2020 Output</a:t>
            </a:r>
          </a:p>
        </p:txBody>
      </p:sp>
      <p:sp>
        <p:nvSpPr>
          <p:cNvPr id="17" name="Rectangle 16"/>
          <p:cNvSpPr/>
          <p:nvPr/>
        </p:nvSpPr>
        <p:spPr>
          <a:xfrm>
            <a:off x="9509760" y="3200400"/>
            <a:ext cx="2148840" cy="438912"/>
          </a:xfrm>
          <a:prstGeom prst="rect">
            <a:avLst/>
          </a:prstGeom>
          <a:solidFill>
            <a:srgbClr val="152A3C"/>
          </a:solidFill>
          <a:ln w="1905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582912" y="3246120"/>
            <a:ext cx="2002536" cy="347472"/>
          </a:xfrm>
          <a:prstGeom prst="rect">
            <a:avLst/>
          </a:prstGeom>
          <a:noFill/>
        </p:spPr>
        <p:txBody>
          <a:bodyPr wrap="square">
            <a:spAutoFit/>
          </a:bodyPr>
          <a:lstStyle/>
          <a:p>
            <a:pPr algn="ctr"/>
            <a:r>
              <a:rPr sz="1100" b="1" i="0">
                <a:solidFill>
                  <a:srgbClr val="7C3AED"/>
                </a:solidFill>
              </a:rPr>
              <a:t>GRADE + RoB Assessment</a:t>
            </a:r>
          </a:p>
        </p:txBody>
      </p:sp>
      <p:sp>
        <p:nvSpPr>
          <p:cNvPr id="19" name="TextBox 18"/>
          <p:cNvSpPr txBox="1"/>
          <p:nvPr/>
        </p:nvSpPr>
        <p:spPr>
          <a:xfrm>
            <a:off x="274320" y="3950208"/>
            <a:ext cx="11612880" cy="475488"/>
          </a:xfrm>
          <a:prstGeom prst="rect">
            <a:avLst/>
          </a:prstGeom>
          <a:noFill/>
        </p:spPr>
        <p:txBody>
          <a:bodyPr wrap="square">
            <a:spAutoFit/>
          </a:bodyPr>
          <a:lstStyle/>
          <a:p>
            <a:pPr algn="ctr"/>
            <a:r>
              <a:rPr sz="1300" b="0" i="0">
                <a:solidFill>
                  <a:srgbClr val="CCD6E0"/>
                </a:solidFill>
              </a:rPr>
              <a:t>ReviewProtocol (PICO + criteria)  -&gt;  Search Agent  -&gt;  PubMed/bioRxiv Tools  -&gt;  Two-Stage Screening  -&gt;  Evidence/RoB/Data  -&gt;  Parallel Synthesis  -&gt;  PRISMA Report</a:t>
            </a:r>
          </a:p>
        </p:txBody>
      </p:sp>
      <p:sp>
        <p:nvSpPr>
          <p:cNvPr id="20" name="TextBox 19"/>
          <p:cNvSpPr txBox="1"/>
          <p:nvPr/>
        </p:nvSpPr>
        <p:spPr>
          <a:xfrm>
            <a:off x="274320" y="4617720"/>
            <a:ext cx="11612880" cy="384048"/>
          </a:xfrm>
          <a:prstGeom prst="rect">
            <a:avLst/>
          </a:prstGeom>
          <a:noFill/>
        </p:spPr>
        <p:txBody>
          <a:bodyPr wrap="square">
            <a:spAutoFit/>
          </a:bodyPr>
          <a:lstStyle/>
          <a:p>
            <a:pPr algn="ctr"/>
            <a:r>
              <a:rPr sz="1300" b="0" i="0">
                <a:solidFill>
                  <a:srgbClr val="7DD3FC"/>
                </a:solidFill>
              </a:rPr>
              <a:t>Domain-agnostic  |  11 RoB tools  |  GRADE certainty  |  Any OpenRouter model  |  SQLite cache</a:t>
            </a:r>
          </a:p>
        </p:txBody>
      </p:sp>
      <p:sp>
        <p:nvSpPr>
          <p:cNvPr id="21" name="Rectangle 20"/>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1</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10</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DATA COLLECTION TOOLS  (clients.py)</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HTTP clients called by pipeline  |  all results cached in SQLite (72h TTL)  |  no pydantic-ai @agent.tool</a:t>
            </a:r>
          </a:p>
        </p:txBody>
      </p:sp>
      <p:sp>
        <p:nvSpPr>
          <p:cNvPr id="7" name="Rectangle 6"/>
          <p:cNvSpPr/>
          <p:nvPr/>
        </p:nvSpPr>
        <p:spPr>
          <a:xfrm>
            <a:off x="182880" y="1097280"/>
            <a:ext cx="5833872" cy="2514600"/>
          </a:xfrm>
          <a:prstGeom prst="rect">
            <a:avLst/>
          </a:prstGeom>
          <a:solidFill>
            <a:srgbClr val="152A3C"/>
          </a:solidFill>
          <a:ln w="1651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1152144"/>
            <a:ext cx="5650992" cy="329184"/>
          </a:xfrm>
          <a:prstGeom prst="rect">
            <a:avLst/>
          </a:prstGeom>
          <a:noFill/>
        </p:spPr>
        <p:txBody>
          <a:bodyPr wrap="square">
            <a:spAutoFit/>
          </a:bodyPr>
          <a:lstStyle/>
          <a:p>
            <a:pPr algn="l"/>
            <a:r>
              <a:rPr sz="1300" b="1" i="0">
                <a:solidFill>
                  <a:srgbClr val="0369A1"/>
                </a:solidFill>
              </a:rPr>
              <a:t>PubMed Search Tool</a:t>
            </a:r>
          </a:p>
        </p:txBody>
      </p:sp>
      <p:sp>
        <p:nvSpPr>
          <p:cNvPr id="9" name="TextBox 8"/>
          <p:cNvSpPr txBox="1"/>
          <p:nvPr/>
        </p:nvSpPr>
        <p:spPr>
          <a:xfrm>
            <a:off x="274320" y="1554480"/>
            <a:ext cx="5650992" cy="1984248"/>
          </a:xfrm>
          <a:prstGeom prst="rect">
            <a:avLst/>
          </a:prstGeom>
          <a:noFill/>
        </p:spPr>
        <p:txBody>
          <a:bodyPr wrap="square">
            <a:spAutoFit/>
          </a:bodyPr>
          <a:lstStyle/>
          <a:p>
            <a:pPr algn="l"/>
            <a:r>
              <a:rPr sz="950" b="0" i="0">
                <a:solidFill>
                  <a:srgbClr val="CCD6E0"/>
                </a:solidFill>
              </a:rPr>
              <a:t>  API: NCBI E-utilities REST
  esearch.fcgi?db=pubmed -&gt; PMID list (JSON)
  efetch.fcgi?db=pubmed&amp;retmode=xml -&gt; PubMed XML
  Batch: 50 PMIDs per fetch call
  Parse: regex on &lt;ArticleTitle&gt; &lt;AbstractText&gt; &lt;Author&gt;
    &lt;ISOAbbreviation&gt; &lt;PubDate&gt; &lt;ArticleId&gt; &lt;MeshHeading&gt;
  Rate: 0.35s between calls (3 req/s; 10 with NCBI key)
  Cache: search namespace (PMID lists) + article namespace</a:t>
            </a:r>
          </a:p>
        </p:txBody>
      </p:sp>
      <p:sp>
        <p:nvSpPr>
          <p:cNvPr id="10" name="Rectangle 9"/>
          <p:cNvSpPr/>
          <p:nvPr/>
        </p:nvSpPr>
        <p:spPr>
          <a:xfrm>
            <a:off x="6172200" y="1097280"/>
            <a:ext cx="5833872" cy="2514600"/>
          </a:xfrm>
          <a:prstGeom prst="rect">
            <a:avLst/>
          </a:prstGeom>
          <a:solidFill>
            <a:srgbClr val="152A3C"/>
          </a:solidFill>
          <a:ln w="1651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263640" y="1152144"/>
            <a:ext cx="5650992" cy="329184"/>
          </a:xfrm>
          <a:prstGeom prst="rect">
            <a:avLst/>
          </a:prstGeom>
          <a:noFill/>
        </p:spPr>
        <p:txBody>
          <a:bodyPr wrap="square">
            <a:spAutoFit/>
          </a:bodyPr>
          <a:lstStyle/>
          <a:p>
            <a:pPr algn="l"/>
            <a:r>
              <a:rPr sz="1300" b="1" i="0">
                <a:solidFill>
                  <a:srgbClr val="16A34A"/>
                </a:solidFill>
              </a:rPr>
              <a:t>PMC Full-text Tool</a:t>
            </a:r>
          </a:p>
        </p:txBody>
      </p:sp>
      <p:sp>
        <p:nvSpPr>
          <p:cNvPr id="12" name="TextBox 11"/>
          <p:cNvSpPr txBox="1"/>
          <p:nvPr/>
        </p:nvSpPr>
        <p:spPr>
          <a:xfrm>
            <a:off x="6263640" y="1554480"/>
            <a:ext cx="5650992" cy="1984248"/>
          </a:xfrm>
          <a:prstGeom prst="rect">
            <a:avLst/>
          </a:prstGeom>
          <a:noFill/>
        </p:spPr>
        <p:txBody>
          <a:bodyPr wrap="square">
            <a:spAutoFit/>
          </a:bodyPr>
          <a:lstStyle/>
          <a:p>
            <a:pPr algn="l"/>
            <a:r>
              <a:rPr sz="950" b="0" i="0">
                <a:solidFill>
                  <a:srgbClr val="CCD6E0"/>
                </a:solidFill>
              </a:rPr>
              <a:t>  API: NCBI E-utilities (same client)
  efetch.fcgi?db=pmc&amp;id=&lt;pmc_id&gt;&amp;rettype=xml
  Extract &lt;body&gt; XML tag content
  Strip all HTML/XML tags (regex)
  Normalise whitespace, truncate to 12,000 chars
  Max 10 per call; only open-access articles
  Cache: fulltext namespace
  NO PDF — direct structured XML only</a:t>
            </a:r>
          </a:p>
        </p:txBody>
      </p:sp>
      <p:sp>
        <p:nvSpPr>
          <p:cNvPr id="13" name="Rectangle 12"/>
          <p:cNvSpPr/>
          <p:nvPr/>
        </p:nvSpPr>
        <p:spPr>
          <a:xfrm>
            <a:off x="182880" y="3794760"/>
            <a:ext cx="5833872" cy="2514600"/>
          </a:xfrm>
          <a:prstGeom prst="rect">
            <a:avLst/>
          </a:prstGeom>
          <a:solidFill>
            <a:srgbClr val="152A3C"/>
          </a:solidFill>
          <a:ln w="1651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274320" y="3849624"/>
            <a:ext cx="5650992" cy="329184"/>
          </a:xfrm>
          <a:prstGeom prst="rect">
            <a:avLst/>
          </a:prstGeom>
          <a:noFill/>
        </p:spPr>
        <p:txBody>
          <a:bodyPr wrap="square">
            <a:spAutoFit/>
          </a:bodyPr>
          <a:lstStyle/>
          <a:p>
            <a:pPr algn="l"/>
            <a:r>
              <a:rPr sz="1300" b="1" i="0">
                <a:solidFill>
                  <a:srgbClr val="CA8A04"/>
                </a:solidFill>
              </a:rPr>
              <a:t>bioRxiv Tool</a:t>
            </a:r>
          </a:p>
        </p:txBody>
      </p:sp>
      <p:sp>
        <p:nvSpPr>
          <p:cNvPr id="15" name="TextBox 14"/>
          <p:cNvSpPr txBox="1"/>
          <p:nvPr/>
        </p:nvSpPr>
        <p:spPr>
          <a:xfrm>
            <a:off x="274320" y="4251960"/>
            <a:ext cx="5650992" cy="1984248"/>
          </a:xfrm>
          <a:prstGeom prst="rect">
            <a:avLst/>
          </a:prstGeom>
          <a:noFill/>
        </p:spPr>
        <p:txBody>
          <a:bodyPr wrap="square">
            <a:spAutoFit/>
          </a:bodyPr>
          <a:lstStyle/>
          <a:p>
            <a:pPr algn="l"/>
            <a:r>
              <a:rPr sz="950" b="0" i="0">
                <a:solidFill>
                  <a:srgbClr val="CCD6E0"/>
                </a:solidFill>
              </a:rPr>
              <a:t>  API: bioRxiv REST API (JSON, not XML)
  https://api.biorxiv.org/details/biorxiv/{start}/{end}/{cursor}/30
  Default window: last 180 days (--biorxiv-days)
  Pagination: 30 per page, up to 4 pages (120 candidates)
  Filter: word-overlap &gt;= 2 non-trivial words
  Article.pmid = 'biorxiv_{doi_suffix}'
  Article.source = 'biorxiv'
  Cache: biorxiv namespace</a:t>
            </a:r>
          </a:p>
        </p:txBody>
      </p:sp>
      <p:sp>
        <p:nvSpPr>
          <p:cNvPr id="16" name="Rectangle 15"/>
          <p:cNvSpPr/>
          <p:nvPr/>
        </p:nvSpPr>
        <p:spPr>
          <a:xfrm>
            <a:off x="6172200" y="3794760"/>
            <a:ext cx="5833872" cy="2514600"/>
          </a:xfrm>
          <a:prstGeom prst="rect">
            <a:avLst/>
          </a:prstGeom>
          <a:solidFill>
            <a:srgbClr val="152A3C"/>
          </a:solidFill>
          <a:ln w="1651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6263640" y="3849624"/>
            <a:ext cx="5650992" cy="329184"/>
          </a:xfrm>
          <a:prstGeom prst="rect">
            <a:avLst/>
          </a:prstGeom>
          <a:noFill/>
        </p:spPr>
        <p:txBody>
          <a:bodyPr wrap="square">
            <a:spAutoFit/>
          </a:bodyPr>
          <a:lstStyle/>
          <a:p>
            <a:pPr algn="l"/>
            <a:r>
              <a:rPr sz="1300" b="1" i="0">
                <a:solidFill>
                  <a:srgbClr val="0D9488"/>
                </a:solidFill>
              </a:rPr>
              <a:t>Related Articles Tool</a:t>
            </a:r>
          </a:p>
        </p:txBody>
      </p:sp>
      <p:sp>
        <p:nvSpPr>
          <p:cNvPr id="18" name="TextBox 17"/>
          <p:cNvSpPr txBox="1"/>
          <p:nvPr/>
        </p:nvSpPr>
        <p:spPr>
          <a:xfrm>
            <a:off x="6263640" y="4251960"/>
            <a:ext cx="5650992" cy="1984248"/>
          </a:xfrm>
          <a:prstGeom prst="rect">
            <a:avLst/>
          </a:prstGeom>
          <a:noFill/>
        </p:spPr>
        <p:txBody>
          <a:bodyPr wrap="square">
            <a:spAutoFit/>
          </a:bodyPr>
          <a:lstStyle/>
          <a:p>
            <a:pPr algn="l"/>
            <a:r>
              <a:rPr sz="950" b="0" i="0">
                <a:solidFill>
                  <a:srgbClr val="CCD6E0"/>
                </a:solidFill>
              </a:rPr>
              <a:t>  API: NCBI elink.fcgi
  LinkName=pubmed_pubmed_related (neighbor_score)
  Seeds: top 8 PubMed PMIDs per depth level
  Max 15 related per call
  Depth: 1..related_depth (default: 1)
  Article.source = 'related_N' (depth number)
  Cache: related namespace</a:t>
            </a:r>
          </a:p>
        </p:txBody>
      </p:sp>
      <p:sp>
        <p:nvSpPr>
          <p:cNvPr id="19" name="Rectangle 18"/>
          <p:cNvSpPr/>
          <p:nvPr/>
        </p:nvSpPr>
        <p:spPr>
          <a:xfrm>
            <a:off x="182880" y="6492240"/>
            <a:ext cx="5833872" cy="2514600"/>
          </a:xfrm>
          <a:prstGeom prst="rect">
            <a:avLst/>
          </a:prstGeom>
          <a:solidFill>
            <a:srgbClr val="152A3C"/>
          </a:solidFill>
          <a:ln w="1651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274320" y="6547104"/>
            <a:ext cx="5650992" cy="329184"/>
          </a:xfrm>
          <a:prstGeom prst="rect">
            <a:avLst/>
          </a:prstGeom>
          <a:noFill/>
        </p:spPr>
        <p:txBody>
          <a:bodyPr wrap="square">
            <a:spAutoFit/>
          </a:bodyPr>
          <a:lstStyle/>
          <a:p>
            <a:pPr algn="l"/>
            <a:r>
              <a:rPr sz="1300" b="1" i="0">
                <a:solidFill>
                  <a:srgbClr val="C2410C"/>
                </a:solidFill>
              </a:rPr>
              <a:t>Citation Hops Tool</a:t>
            </a:r>
          </a:p>
        </p:txBody>
      </p:sp>
      <p:sp>
        <p:nvSpPr>
          <p:cNvPr id="21" name="TextBox 20"/>
          <p:cNvSpPr txBox="1"/>
          <p:nvPr/>
        </p:nvSpPr>
        <p:spPr>
          <a:xfrm>
            <a:off x="274320" y="6949440"/>
            <a:ext cx="5650992" cy="1984248"/>
          </a:xfrm>
          <a:prstGeom prst="rect">
            <a:avLst/>
          </a:prstGeom>
          <a:noFill/>
        </p:spPr>
        <p:txBody>
          <a:bodyPr wrap="square">
            <a:spAutoFit/>
          </a:bodyPr>
          <a:lstStyle/>
          <a:p>
            <a:pPr algn="l"/>
            <a:r>
              <a:rPr sz="950" b="0" i="0">
                <a:solidFill>
                  <a:srgbClr val="CCD6E0"/>
                </a:solidFill>
              </a:rPr>
              <a:t>  Backward: elink neighbor_score (same as Related)
  Forward: elink?LinkName=pubmed_pubmed_citedin
  Seeds: top 5 PubMed PMIDs
  Combine backward + forward unique PMIDs
  Article.hop_level + Article.parent_id set
  Article.source = 'hop_N'
  Max hops: --hops parameter (default: 1, max: 4)</a:t>
            </a:r>
          </a:p>
        </p:txBody>
      </p:sp>
      <p:sp>
        <p:nvSpPr>
          <p:cNvPr id="22" name="Rectangle 21"/>
          <p:cNvSpPr/>
          <p:nvPr/>
        </p:nvSpPr>
        <p:spPr>
          <a:xfrm>
            <a:off x="6217920" y="6492240"/>
            <a:ext cx="5806440" cy="2514600"/>
          </a:xfrm>
          <a:prstGeom prst="rect">
            <a:avLst/>
          </a:prstGeom>
          <a:solidFill>
            <a:srgbClr val="152A3C"/>
          </a:solidFill>
          <a:ln w="1651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6355080" y="6547104"/>
            <a:ext cx="5577840" cy="329184"/>
          </a:xfrm>
          <a:prstGeom prst="rect">
            <a:avLst/>
          </a:prstGeom>
          <a:noFill/>
        </p:spPr>
        <p:txBody>
          <a:bodyPr wrap="square">
            <a:spAutoFit/>
          </a:bodyPr>
          <a:lstStyle/>
          <a:p>
            <a:pPr algn="l"/>
            <a:r>
              <a:rPr sz="1300" b="1" i="0">
                <a:solidFill>
                  <a:srgbClr val="7C3AED"/>
                </a:solidFill>
              </a:rPr>
              <a:t>SQLite Cache  (cache.py)</a:t>
            </a:r>
          </a:p>
        </p:txBody>
      </p:sp>
      <p:sp>
        <p:nvSpPr>
          <p:cNvPr id="24" name="TextBox 23"/>
          <p:cNvSpPr txBox="1"/>
          <p:nvPr/>
        </p:nvSpPr>
        <p:spPr>
          <a:xfrm>
            <a:off x="6355080" y="6931152"/>
            <a:ext cx="5577840" cy="1920240"/>
          </a:xfrm>
          <a:prstGeom prst="rect">
            <a:avLst/>
          </a:prstGeom>
          <a:noFill/>
        </p:spPr>
        <p:txBody>
          <a:bodyPr wrap="square">
            <a:spAutoFit/>
          </a:bodyPr>
          <a:lstStyle/>
          <a:p>
            <a:pPr algn="l"/>
            <a:r>
              <a:rPr sz="950" b="0" i="0">
                <a:solidFill>
                  <a:srgbClr val="CCD6E0"/>
                </a:solidFill>
              </a:rPr>
              <a:t>  TTL: 72 hours  |  5 namespaces
  search: PubMed PMID lists
  article: individual Article records
  related: elink PMID lists
  fulltext: PMC body text
  biorxiv: bioRxiv results
  Key: SHA256(namespace:identifier)
  Lazy expiry: check on read, delete if expired</a:t>
            </a:r>
          </a:p>
        </p:txBody>
      </p:sp>
      <p:sp>
        <p:nvSpPr>
          <p:cNvPr id="25" name="Rectangle 24"/>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11</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DATA MODELS  (models.py — 15+ Pydantic v2 Classes)</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Runtime-validated typed schemas for every input, intermediate state, and output</a:t>
            </a:r>
          </a:p>
        </p:txBody>
      </p:sp>
      <p:sp>
        <p:nvSpPr>
          <p:cNvPr id="7" name="Rectangle 6"/>
          <p:cNvSpPr/>
          <p:nvPr/>
        </p:nvSpPr>
        <p:spPr>
          <a:xfrm>
            <a:off x="182880" y="1097280"/>
            <a:ext cx="2880360" cy="2542032"/>
          </a:xfrm>
          <a:prstGeom prst="rect">
            <a:avLst/>
          </a:prstGeom>
          <a:solidFill>
            <a:srgbClr val="152A3C"/>
          </a:solidFill>
          <a:ln w="1651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1152144"/>
            <a:ext cx="2651760" cy="292608"/>
          </a:xfrm>
          <a:prstGeom prst="rect">
            <a:avLst/>
          </a:prstGeom>
          <a:noFill/>
        </p:spPr>
        <p:txBody>
          <a:bodyPr wrap="square">
            <a:spAutoFit/>
          </a:bodyPr>
          <a:lstStyle/>
          <a:p>
            <a:pPr algn="l"/>
            <a:r>
              <a:rPr sz="1200" b="1" i="0">
                <a:solidFill>
                  <a:srgbClr val="CA8A04"/>
                </a:solidFill>
              </a:rPr>
              <a:t>INPUT</a:t>
            </a:r>
          </a:p>
        </p:txBody>
      </p:sp>
      <p:sp>
        <p:nvSpPr>
          <p:cNvPr id="9" name="TextBox 8"/>
          <p:cNvSpPr txBox="1"/>
          <p:nvPr/>
        </p:nvSpPr>
        <p:spPr>
          <a:xfrm>
            <a:off x="274320" y="1499616"/>
            <a:ext cx="2651760" cy="2075688"/>
          </a:xfrm>
          <a:prstGeom prst="rect">
            <a:avLst/>
          </a:prstGeom>
          <a:noFill/>
        </p:spPr>
        <p:txBody>
          <a:bodyPr wrap="square">
            <a:spAutoFit/>
          </a:bodyPr>
          <a:lstStyle/>
          <a:p>
            <a:pPr algn="l"/>
            <a:r>
              <a:rPr sz="850" b="0" i="0">
                <a:solidFill>
                  <a:srgbClr val="CCD6E0"/>
                </a:solidFill>
              </a:rPr>
              <a:t>ReviewProtocol
  title, objective
  pico_population/intervention/comparison/outcome
  inclusion_criteria, exclusion_criteria
  databases, rob_tool, date_range
  registration</a:t>
            </a:r>
          </a:p>
        </p:txBody>
      </p:sp>
      <p:sp>
        <p:nvSpPr>
          <p:cNvPr id="10" name="Rectangle 9"/>
          <p:cNvSpPr/>
          <p:nvPr/>
        </p:nvSpPr>
        <p:spPr>
          <a:xfrm>
            <a:off x="3182112" y="1097280"/>
            <a:ext cx="2880360" cy="2542032"/>
          </a:xfrm>
          <a:prstGeom prst="rect">
            <a:avLst/>
          </a:prstGeom>
          <a:solidFill>
            <a:srgbClr val="152A3C"/>
          </a:solidFill>
          <a:ln w="1651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3273552" y="1152144"/>
            <a:ext cx="2651760" cy="292608"/>
          </a:xfrm>
          <a:prstGeom prst="rect">
            <a:avLst/>
          </a:prstGeom>
          <a:noFill/>
        </p:spPr>
        <p:txBody>
          <a:bodyPr wrap="square">
            <a:spAutoFit/>
          </a:bodyPr>
          <a:lstStyle/>
          <a:p>
            <a:pPr algn="l"/>
            <a:r>
              <a:rPr sz="1200" b="1" i="0">
                <a:solidFill>
                  <a:srgbClr val="0369A1"/>
                </a:solidFill>
              </a:rPr>
              <a:t>SEARCH</a:t>
            </a:r>
          </a:p>
        </p:txBody>
      </p:sp>
      <p:sp>
        <p:nvSpPr>
          <p:cNvPr id="12" name="TextBox 11"/>
          <p:cNvSpPr txBox="1"/>
          <p:nvPr/>
        </p:nvSpPr>
        <p:spPr>
          <a:xfrm>
            <a:off x="3273552" y="1499616"/>
            <a:ext cx="2651760" cy="2075688"/>
          </a:xfrm>
          <a:prstGeom prst="rect">
            <a:avLst/>
          </a:prstGeom>
          <a:noFill/>
        </p:spPr>
        <p:txBody>
          <a:bodyPr wrap="square">
            <a:spAutoFit/>
          </a:bodyPr>
          <a:lstStyle/>
          <a:p>
            <a:pPr algn="l"/>
            <a:r>
              <a:rPr sz="850" b="0" i="0">
                <a:solidFill>
                  <a:srgbClr val="CCD6E0"/>
                </a:solidFill>
              </a:rPr>
              <a:t>SearchStrategy
  pubmed_queries: list[str]
  biorxiv_queries: list[str]
  mesh_terms: list[str]
  rationale: str</a:t>
            </a:r>
          </a:p>
        </p:txBody>
      </p:sp>
      <p:sp>
        <p:nvSpPr>
          <p:cNvPr id="13" name="Rectangle 12"/>
          <p:cNvSpPr/>
          <p:nvPr/>
        </p:nvSpPr>
        <p:spPr>
          <a:xfrm>
            <a:off x="6181344" y="1097280"/>
            <a:ext cx="2880360" cy="2542032"/>
          </a:xfrm>
          <a:prstGeom prst="rect">
            <a:avLst/>
          </a:prstGeom>
          <a:solidFill>
            <a:srgbClr val="152A3C"/>
          </a:solidFill>
          <a:ln w="1651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6272783" y="1152144"/>
            <a:ext cx="2651760" cy="292608"/>
          </a:xfrm>
          <a:prstGeom prst="rect">
            <a:avLst/>
          </a:prstGeom>
          <a:noFill/>
        </p:spPr>
        <p:txBody>
          <a:bodyPr wrap="square">
            <a:spAutoFit/>
          </a:bodyPr>
          <a:lstStyle/>
          <a:p>
            <a:pPr algn="l"/>
            <a:r>
              <a:rPr sz="1200" b="1" i="0">
                <a:solidFill>
                  <a:srgbClr val="16A34A"/>
                </a:solidFill>
              </a:rPr>
              <a:t>ARTICLE</a:t>
            </a:r>
          </a:p>
        </p:txBody>
      </p:sp>
      <p:sp>
        <p:nvSpPr>
          <p:cNvPr id="15" name="TextBox 14"/>
          <p:cNvSpPr txBox="1"/>
          <p:nvPr/>
        </p:nvSpPr>
        <p:spPr>
          <a:xfrm>
            <a:off x="6272783" y="1499616"/>
            <a:ext cx="2651760" cy="2075688"/>
          </a:xfrm>
          <a:prstGeom prst="rect">
            <a:avLst/>
          </a:prstGeom>
          <a:noFill/>
        </p:spPr>
        <p:txBody>
          <a:bodyPr wrap="square">
            <a:spAutoFit/>
          </a:bodyPr>
          <a:lstStyle/>
          <a:p>
            <a:pPr algn="l"/>
            <a:r>
              <a:rPr sz="850" b="0" i="0">
                <a:solidFill>
                  <a:srgbClr val="CCD6E0"/>
                </a:solidFill>
              </a:rPr>
              <a:t>Article
  pmid, title, abstract
  authors, journal, year
  doi, pmc_id, mesh_terms
  full_text (after PMC fetch)
  extracted_data: StudyDataExtraction
  risk_of_bias: RiskOfBiasResult
  inclusion_status: InclusionStatus
  source, hop_level, parent_id</a:t>
            </a:r>
          </a:p>
        </p:txBody>
      </p:sp>
      <p:sp>
        <p:nvSpPr>
          <p:cNvPr id="16" name="Rectangle 15"/>
          <p:cNvSpPr/>
          <p:nvPr/>
        </p:nvSpPr>
        <p:spPr>
          <a:xfrm>
            <a:off x="9180576" y="1097280"/>
            <a:ext cx="2880360" cy="2542032"/>
          </a:xfrm>
          <a:prstGeom prst="rect">
            <a:avLst/>
          </a:prstGeom>
          <a:solidFill>
            <a:srgbClr val="152A3C"/>
          </a:solidFill>
          <a:ln w="1651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9272015" y="1152144"/>
            <a:ext cx="2651760" cy="292608"/>
          </a:xfrm>
          <a:prstGeom prst="rect">
            <a:avLst/>
          </a:prstGeom>
          <a:noFill/>
        </p:spPr>
        <p:txBody>
          <a:bodyPr wrap="square">
            <a:spAutoFit/>
          </a:bodyPr>
          <a:lstStyle/>
          <a:p>
            <a:pPr algn="l"/>
            <a:r>
              <a:rPr sz="1200" b="1" i="0">
                <a:solidFill>
                  <a:srgbClr val="C2410C"/>
                </a:solidFill>
              </a:rPr>
              <a:t>SCREENING</a:t>
            </a:r>
          </a:p>
        </p:txBody>
      </p:sp>
      <p:sp>
        <p:nvSpPr>
          <p:cNvPr id="18" name="TextBox 17"/>
          <p:cNvSpPr txBox="1"/>
          <p:nvPr/>
        </p:nvSpPr>
        <p:spPr>
          <a:xfrm>
            <a:off x="9272015" y="1499616"/>
            <a:ext cx="2651760" cy="2075688"/>
          </a:xfrm>
          <a:prstGeom prst="rect">
            <a:avLst/>
          </a:prstGeom>
          <a:noFill/>
        </p:spPr>
        <p:txBody>
          <a:bodyPr wrap="square">
            <a:spAutoFit/>
          </a:bodyPr>
          <a:lstStyle/>
          <a:p>
            <a:pPr algn="l"/>
            <a:r>
              <a:rPr sz="850" b="0" i="0">
                <a:solidFill>
                  <a:srgbClr val="CCD6E0"/>
                </a:solidFill>
              </a:rPr>
              <a:t>ScreeningBatchResult
  decisions: list[ScreeningDecision]
ScreeningDecision:
  index, decision (INCLUDE/EXCLUDE)
  reason: str
  relevance_score: float
InclusionStatus (Enum):
  PENDING / INCLUDED / EXCLUDED</a:t>
            </a:r>
          </a:p>
        </p:txBody>
      </p:sp>
      <p:sp>
        <p:nvSpPr>
          <p:cNvPr id="19" name="Rectangle 18"/>
          <p:cNvSpPr/>
          <p:nvPr/>
        </p:nvSpPr>
        <p:spPr>
          <a:xfrm>
            <a:off x="182880" y="3794760"/>
            <a:ext cx="2880360" cy="2542032"/>
          </a:xfrm>
          <a:prstGeom prst="rect">
            <a:avLst/>
          </a:prstGeom>
          <a:solidFill>
            <a:srgbClr val="152A3C"/>
          </a:solidFill>
          <a:ln w="1651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274320" y="3849624"/>
            <a:ext cx="2651760" cy="292608"/>
          </a:xfrm>
          <a:prstGeom prst="rect">
            <a:avLst/>
          </a:prstGeom>
          <a:noFill/>
        </p:spPr>
        <p:txBody>
          <a:bodyPr wrap="square">
            <a:spAutoFit/>
          </a:bodyPr>
          <a:lstStyle/>
          <a:p>
            <a:pPr algn="l"/>
            <a:r>
              <a:rPr sz="1200" b="1" i="0">
                <a:solidFill>
                  <a:srgbClr val="0D9488"/>
                </a:solidFill>
              </a:rPr>
              <a:t>EVIDENCE</a:t>
            </a:r>
          </a:p>
        </p:txBody>
      </p:sp>
      <p:sp>
        <p:nvSpPr>
          <p:cNvPr id="21" name="TextBox 20"/>
          <p:cNvSpPr txBox="1"/>
          <p:nvPr/>
        </p:nvSpPr>
        <p:spPr>
          <a:xfrm>
            <a:off x="274320" y="4197096"/>
            <a:ext cx="2651760" cy="2075688"/>
          </a:xfrm>
          <a:prstGeom prst="rect">
            <a:avLst/>
          </a:prstGeom>
          <a:noFill/>
        </p:spPr>
        <p:txBody>
          <a:bodyPr wrap="square">
            <a:spAutoFit/>
          </a:bodyPr>
          <a:lstStyle/>
          <a:p>
            <a:pPr algn="l"/>
            <a:r>
              <a:rPr sz="850" b="0" i="0">
                <a:solidFill>
                  <a:srgbClr val="CCD6E0"/>
                </a:solidFill>
              </a:rPr>
              <a:t>EvidenceSpan
  text, paper_pmid, claim
  section, relevance_score
BatchEvidenceExtraction
  articles: list[ArticleEvidenceExtraction]
ExtractedEvidenceItem:
  quote, claim, section
  relevance (0-1), is_quantitative</a:t>
            </a:r>
          </a:p>
        </p:txBody>
      </p:sp>
      <p:sp>
        <p:nvSpPr>
          <p:cNvPr id="22" name="Rectangle 21"/>
          <p:cNvSpPr/>
          <p:nvPr/>
        </p:nvSpPr>
        <p:spPr>
          <a:xfrm>
            <a:off x="3182112" y="3794760"/>
            <a:ext cx="2880360" cy="2542032"/>
          </a:xfrm>
          <a:prstGeom prst="rect">
            <a:avLst/>
          </a:prstGeom>
          <a:solidFill>
            <a:srgbClr val="152A3C"/>
          </a:solidFill>
          <a:ln w="1651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3273552" y="3849624"/>
            <a:ext cx="2651760" cy="292608"/>
          </a:xfrm>
          <a:prstGeom prst="rect">
            <a:avLst/>
          </a:prstGeom>
          <a:noFill/>
        </p:spPr>
        <p:txBody>
          <a:bodyPr wrap="square">
            <a:spAutoFit/>
          </a:bodyPr>
          <a:lstStyle/>
          <a:p>
            <a:pPr algn="l"/>
            <a:r>
              <a:rPr sz="1200" b="1" i="0">
                <a:solidFill>
                  <a:srgbClr val="7C3AED"/>
                </a:solidFill>
              </a:rPr>
              <a:t>RoB + GRADE</a:t>
            </a:r>
          </a:p>
        </p:txBody>
      </p:sp>
      <p:sp>
        <p:nvSpPr>
          <p:cNvPr id="24" name="TextBox 23"/>
          <p:cNvSpPr txBox="1"/>
          <p:nvPr/>
        </p:nvSpPr>
        <p:spPr>
          <a:xfrm>
            <a:off x="3273552" y="4197096"/>
            <a:ext cx="2651760" cy="2075688"/>
          </a:xfrm>
          <a:prstGeom prst="rect">
            <a:avLst/>
          </a:prstGeom>
          <a:noFill/>
        </p:spPr>
        <p:txBody>
          <a:bodyPr wrap="square">
            <a:spAutoFit/>
          </a:bodyPr>
          <a:lstStyle/>
          <a:p>
            <a:pPr algn="l"/>
            <a:r>
              <a:rPr sz="850" b="0" i="0">
                <a:solidFill>
                  <a:srgbClr val="CCD6E0"/>
                </a:solidFill>
              </a:rPr>
              <a:t>RiskOfBiasResult
  assessments: list[RoBDomainAssessment]
  overall: RoBJudgment
  summary: str
GRADEAssessment
  outcome, domains{}
  overall_certainty: GRADECertainty
  summary: str</a:t>
            </a:r>
          </a:p>
        </p:txBody>
      </p:sp>
      <p:sp>
        <p:nvSpPr>
          <p:cNvPr id="25" name="Rectangle 24"/>
          <p:cNvSpPr/>
          <p:nvPr/>
        </p:nvSpPr>
        <p:spPr>
          <a:xfrm>
            <a:off x="6181344" y="3794760"/>
            <a:ext cx="2880360" cy="2542032"/>
          </a:xfrm>
          <a:prstGeom prst="rect">
            <a:avLst/>
          </a:prstGeom>
          <a:solidFill>
            <a:srgbClr val="152A3C"/>
          </a:solidFill>
          <a:ln w="16510">
            <a:solidFill>
              <a:srgbClr val="BE123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272783" y="3849624"/>
            <a:ext cx="2651760" cy="292608"/>
          </a:xfrm>
          <a:prstGeom prst="rect">
            <a:avLst/>
          </a:prstGeom>
          <a:noFill/>
        </p:spPr>
        <p:txBody>
          <a:bodyPr wrap="square">
            <a:spAutoFit/>
          </a:bodyPr>
          <a:lstStyle/>
          <a:p>
            <a:pPr algn="l"/>
            <a:r>
              <a:rPr sz="1200" b="1" i="0">
                <a:solidFill>
                  <a:srgbClr val="BE123C"/>
                </a:solidFill>
              </a:rPr>
              <a:t>DATA EXTRACT</a:t>
            </a:r>
          </a:p>
        </p:txBody>
      </p:sp>
      <p:sp>
        <p:nvSpPr>
          <p:cNvPr id="27" name="TextBox 26"/>
          <p:cNvSpPr txBox="1"/>
          <p:nvPr/>
        </p:nvSpPr>
        <p:spPr>
          <a:xfrm>
            <a:off x="6272783" y="4197096"/>
            <a:ext cx="2651760" cy="2075688"/>
          </a:xfrm>
          <a:prstGeom prst="rect">
            <a:avLst/>
          </a:prstGeom>
          <a:noFill/>
        </p:spPr>
        <p:txBody>
          <a:bodyPr wrap="square">
            <a:spAutoFit/>
          </a:bodyPr>
          <a:lstStyle/>
          <a:p>
            <a:pPr algn="l"/>
            <a:r>
              <a:rPr sz="850" b="0" i="0">
                <a:solidFill>
                  <a:srgbClr val="CCD6E0"/>
                </a:solidFill>
              </a:rPr>
              <a:t>StudyDataExtraction
  study_design, sample_size
  population, intervention
  outcomes, key_findings
  effect_measures (optional)</a:t>
            </a:r>
          </a:p>
        </p:txBody>
      </p:sp>
      <p:sp>
        <p:nvSpPr>
          <p:cNvPr id="28" name="Rectangle 27"/>
          <p:cNvSpPr/>
          <p:nvPr/>
        </p:nvSpPr>
        <p:spPr>
          <a:xfrm>
            <a:off x="9180576" y="3794760"/>
            <a:ext cx="2880360" cy="2542032"/>
          </a:xfrm>
          <a:prstGeom prst="rect">
            <a:avLst/>
          </a:prstGeom>
          <a:solidFill>
            <a:srgbClr val="152A3C"/>
          </a:solidFill>
          <a:ln w="1651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9272015" y="3849624"/>
            <a:ext cx="2651760" cy="292608"/>
          </a:xfrm>
          <a:prstGeom prst="rect">
            <a:avLst/>
          </a:prstGeom>
          <a:noFill/>
        </p:spPr>
        <p:txBody>
          <a:bodyPr wrap="square">
            <a:spAutoFit/>
          </a:bodyPr>
          <a:lstStyle/>
          <a:p>
            <a:pPr algn="l"/>
            <a:r>
              <a:rPr sz="1200" b="1" i="0">
                <a:solidFill>
                  <a:srgbClr val="0369A1"/>
                </a:solidFill>
              </a:rPr>
              <a:t>RESULT</a:t>
            </a:r>
          </a:p>
        </p:txBody>
      </p:sp>
      <p:sp>
        <p:nvSpPr>
          <p:cNvPr id="30" name="TextBox 29"/>
          <p:cNvSpPr txBox="1"/>
          <p:nvPr/>
        </p:nvSpPr>
        <p:spPr>
          <a:xfrm>
            <a:off x="9272015" y="4197096"/>
            <a:ext cx="2651760" cy="2075688"/>
          </a:xfrm>
          <a:prstGeom prst="rect">
            <a:avLst/>
          </a:prstGeom>
          <a:noFill/>
        </p:spPr>
        <p:txBody>
          <a:bodyPr wrap="square">
            <a:spAutoFit/>
          </a:bodyPr>
          <a:lstStyle/>
          <a:p>
            <a:pPr algn="l"/>
            <a:r>
              <a:rPr sz="850" b="0" i="0">
                <a:solidFill>
                  <a:srgbClr val="CCD6E0"/>
                </a:solidFill>
              </a:rPr>
              <a:t>PRISMAReviewResult
  protocol, flow, included_articles
  screening_log, evidence_spans
  synthesis_text, bias_assessment
  grade_assessments, limitations
  timestamp
PRISMAFlowCounts:
  all PRISMA flow diagram numbers</a:t>
            </a:r>
          </a:p>
        </p:txBody>
      </p:sp>
      <p:sp>
        <p:nvSpPr>
          <p:cNvPr id="31" name="Rectangle 30"/>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12</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PRISMA 2020 FLOW COUNTING  (PRISMAFlowCounts)</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Every article transition tracked throughout pipeline — renders as PRISMA flow diagram in output report</a:t>
            </a:r>
          </a:p>
        </p:txBody>
      </p:sp>
      <p:sp>
        <p:nvSpPr>
          <p:cNvPr id="7" name="Rectangle 6"/>
          <p:cNvSpPr/>
          <p:nvPr/>
        </p:nvSpPr>
        <p:spPr>
          <a:xfrm>
            <a:off x="182880" y="1097280"/>
            <a:ext cx="11841480" cy="420624"/>
          </a:xfrm>
          <a:prstGeom prst="rect">
            <a:avLst/>
          </a:prstGeom>
          <a:solidFill>
            <a:srgbClr val="152A3C"/>
          </a:solidFill>
          <a:ln w="1524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20040" y="1170432"/>
            <a:ext cx="11567160" cy="310896"/>
          </a:xfrm>
          <a:prstGeom prst="rect">
            <a:avLst/>
          </a:prstGeom>
          <a:noFill/>
        </p:spPr>
        <p:txBody>
          <a:bodyPr wrap="square">
            <a:spAutoFit/>
          </a:bodyPr>
          <a:lstStyle/>
          <a:p>
            <a:pPr algn="l"/>
            <a:r>
              <a:rPr sz="1100" b="1" i="0">
                <a:solidFill>
                  <a:srgbClr val="0369A1"/>
                </a:solidFill>
              </a:rPr>
              <a:t>Flow counters updated at each pipeline step  -&gt;  rendered as PRISMA 2020 flow table in Markdown output</a:t>
            </a:r>
          </a:p>
        </p:txBody>
      </p:sp>
      <p:sp>
        <p:nvSpPr>
          <p:cNvPr id="9" name="Rectangle 8"/>
          <p:cNvSpPr/>
          <p:nvPr/>
        </p:nvSpPr>
        <p:spPr>
          <a:xfrm>
            <a:off x="182880" y="1719072"/>
            <a:ext cx="5833872" cy="566928"/>
          </a:xfrm>
          <a:prstGeom prst="rect">
            <a:avLst/>
          </a:prstGeom>
          <a:solidFill>
            <a:srgbClr val="152A3C"/>
          </a:solidFill>
          <a:ln w="1016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274320" y="1773936"/>
            <a:ext cx="914400" cy="201168"/>
          </a:xfrm>
          <a:prstGeom prst="rect">
            <a:avLst/>
          </a:prstGeom>
          <a:noFill/>
        </p:spPr>
        <p:txBody>
          <a:bodyPr wrap="square">
            <a:spAutoFit/>
          </a:bodyPr>
          <a:lstStyle/>
          <a:p>
            <a:pPr algn="l"/>
            <a:r>
              <a:rPr sz="900" b="1" i="0">
                <a:solidFill>
                  <a:srgbClr val="CCD6E0"/>
                </a:solidFill>
              </a:rPr>
              <a:t>Step 3</a:t>
            </a:r>
          </a:p>
        </p:txBody>
      </p:sp>
      <p:sp>
        <p:nvSpPr>
          <p:cNvPr id="11" name="TextBox 10"/>
          <p:cNvSpPr txBox="1"/>
          <p:nvPr/>
        </p:nvSpPr>
        <p:spPr>
          <a:xfrm>
            <a:off x="1234439" y="1773936"/>
            <a:ext cx="2286000" cy="201168"/>
          </a:xfrm>
          <a:prstGeom prst="rect">
            <a:avLst/>
          </a:prstGeom>
          <a:noFill/>
        </p:spPr>
        <p:txBody>
          <a:bodyPr wrap="square">
            <a:spAutoFit/>
          </a:bodyPr>
          <a:lstStyle/>
          <a:p>
            <a:pPr algn="l"/>
            <a:r>
              <a:rPr sz="1000" b="1" i="0">
                <a:solidFill>
                  <a:srgbClr val="16A34A"/>
                </a:solidFill>
              </a:rPr>
              <a:t>db_pubmed</a:t>
            </a:r>
          </a:p>
        </p:txBody>
      </p:sp>
      <p:sp>
        <p:nvSpPr>
          <p:cNvPr id="12" name="TextBox 11"/>
          <p:cNvSpPr txBox="1"/>
          <p:nvPr/>
        </p:nvSpPr>
        <p:spPr>
          <a:xfrm>
            <a:off x="3566160" y="1773936"/>
            <a:ext cx="2377440" cy="201168"/>
          </a:xfrm>
          <a:prstGeom prst="rect">
            <a:avLst/>
          </a:prstGeom>
          <a:noFill/>
        </p:spPr>
        <p:txBody>
          <a:bodyPr wrap="square">
            <a:spAutoFit/>
          </a:bodyPr>
          <a:lstStyle/>
          <a:p>
            <a:pPr algn="l"/>
            <a:r>
              <a:rPr sz="950" b="0" i="0">
                <a:solidFill>
                  <a:srgbClr val="CCD6E0"/>
                </a:solidFill>
              </a:rPr>
              <a:t>Articles from PubMed searches</a:t>
            </a:r>
          </a:p>
        </p:txBody>
      </p:sp>
      <p:sp>
        <p:nvSpPr>
          <p:cNvPr id="13" name="Rectangle 12"/>
          <p:cNvSpPr/>
          <p:nvPr/>
        </p:nvSpPr>
        <p:spPr>
          <a:xfrm>
            <a:off x="6172200" y="1719072"/>
            <a:ext cx="5833872" cy="566928"/>
          </a:xfrm>
          <a:prstGeom prst="rect">
            <a:avLst/>
          </a:prstGeom>
          <a:solidFill>
            <a:srgbClr val="152A3C"/>
          </a:solidFill>
          <a:ln w="1016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6263640" y="1773936"/>
            <a:ext cx="914400" cy="201168"/>
          </a:xfrm>
          <a:prstGeom prst="rect">
            <a:avLst/>
          </a:prstGeom>
          <a:noFill/>
        </p:spPr>
        <p:txBody>
          <a:bodyPr wrap="square">
            <a:spAutoFit/>
          </a:bodyPr>
          <a:lstStyle/>
          <a:p>
            <a:pPr algn="l"/>
            <a:r>
              <a:rPr sz="900" b="1" i="0">
                <a:solidFill>
                  <a:srgbClr val="CCD6E0"/>
                </a:solidFill>
              </a:rPr>
              <a:t>Step 4</a:t>
            </a:r>
          </a:p>
        </p:txBody>
      </p:sp>
      <p:sp>
        <p:nvSpPr>
          <p:cNvPr id="15" name="TextBox 14"/>
          <p:cNvSpPr txBox="1"/>
          <p:nvPr/>
        </p:nvSpPr>
        <p:spPr>
          <a:xfrm>
            <a:off x="7223760" y="1773936"/>
            <a:ext cx="2286000" cy="201168"/>
          </a:xfrm>
          <a:prstGeom prst="rect">
            <a:avLst/>
          </a:prstGeom>
          <a:noFill/>
        </p:spPr>
        <p:txBody>
          <a:bodyPr wrap="square">
            <a:spAutoFit/>
          </a:bodyPr>
          <a:lstStyle/>
          <a:p>
            <a:pPr algn="l"/>
            <a:r>
              <a:rPr sz="1000" b="1" i="0">
                <a:solidFill>
                  <a:srgbClr val="16A34A"/>
                </a:solidFill>
              </a:rPr>
              <a:t>db_biorxiv</a:t>
            </a:r>
          </a:p>
        </p:txBody>
      </p:sp>
      <p:sp>
        <p:nvSpPr>
          <p:cNvPr id="16" name="TextBox 15"/>
          <p:cNvSpPr txBox="1"/>
          <p:nvPr/>
        </p:nvSpPr>
        <p:spPr>
          <a:xfrm>
            <a:off x="9555480" y="1773936"/>
            <a:ext cx="2377440" cy="201168"/>
          </a:xfrm>
          <a:prstGeom prst="rect">
            <a:avLst/>
          </a:prstGeom>
          <a:noFill/>
        </p:spPr>
        <p:txBody>
          <a:bodyPr wrap="square">
            <a:spAutoFit/>
          </a:bodyPr>
          <a:lstStyle/>
          <a:p>
            <a:pPr algn="l"/>
            <a:r>
              <a:rPr sz="950" b="0" i="0">
                <a:solidFill>
                  <a:srgbClr val="CCD6E0"/>
                </a:solidFill>
              </a:rPr>
              <a:t>Articles from bioRxiv searches</a:t>
            </a:r>
          </a:p>
        </p:txBody>
      </p:sp>
      <p:sp>
        <p:nvSpPr>
          <p:cNvPr id="17" name="Rectangle 16"/>
          <p:cNvSpPr/>
          <p:nvPr/>
        </p:nvSpPr>
        <p:spPr>
          <a:xfrm>
            <a:off x="182880" y="2359152"/>
            <a:ext cx="5833872" cy="566928"/>
          </a:xfrm>
          <a:prstGeom prst="rect">
            <a:avLst/>
          </a:prstGeom>
          <a:solidFill>
            <a:srgbClr val="152A3C"/>
          </a:solidFill>
          <a:ln w="1016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274320" y="2414016"/>
            <a:ext cx="914400" cy="201168"/>
          </a:xfrm>
          <a:prstGeom prst="rect">
            <a:avLst/>
          </a:prstGeom>
          <a:noFill/>
        </p:spPr>
        <p:txBody>
          <a:bodyPr wrap="square">
            <a:spAutoFit/>
          </a:bodyPr>
          <a:lstStyle/>
          <a:p>
            <a:pPr algn="l"/>
            <a:r>
              <a:rPr sz="900" b="1" i="0">
                <a:solidFill>
                  <a:srgbClr val="CCD6E0"/>
                </a:solidFill>
              </a:rPr>
              <a:t>Step 5</a:t>
            </a:r>
          </a:p>
        </p:txBody>
      </p:sp>
      <p:sp>
        <p:nvSpPr>
          <p:cNvPr id="19" name="TextBox 18"/>
          <p:cNvSpPr txBox="1"/>
          <p:nvPr/>
        </p:nvSpPr>
        <p:spPr>
          <a:xfrm>
            <a:off x="1234439" y="2414016"/>
            <a:ext cx="2286000" cy="201168"/>
          </a:xfrm>
          <a:prstGeom prst="rect">
            <a:avLst/>
          </a:prstGeom>
          <a:noFill/>
        </p:spPr>
        <p:txBody>
          <a:bodyPr wrap="square">
            <a:spAutoFit/>
          </a:bodyPr>
          <a:lstStyle/>
          <a:p>
            <a:pPr algn="l"/>
            <a:r>
              <a:rPr sz="1000" b="1" i="0">
                <a:solidFill>
                  <a:srgbClr val="0D9488"/>
                </a:solidFill>
              </a:rPr>
              <a:t>db_related</a:t>
            </a:r>
          </a:p>
        </p:txBody>
      </p:sp>
      <p:sp>
        <p:nvSpPr>
          <p:cNvPr id="20" name="TextBox 19"/>
          <p:cNvSpPr txBox="1"/>
          <p:nvPr/>
        </p:nvSpPr>
        <p:spPr>
          <a:xfrm>
            <a:off x="3566160" y="2414016"/>
            <a:ext cx="2377440" cy="201168"/>
          </a:xfrm>
          <a:prstGeom prst="rect">
            <a:avLst/>
          </a:prstGeom>
          <a:noFill/>
        </p:spPr>
        <p:txBody>
          <a:bodyPr wrap="square">
            <a:spAutoFit/>
          </a:bodyPr>
          <a:lstStyle/>
          <a:p>
            <a:pPr algn="l"/>
            <a:r>
              <a:rPr sz="950" b="0" i="0">
                <a:solidFill>
                  <a:srgbClr val="CCD6E0"/>
                </a:solidFill>
              </a:rPr>
              <a:t>Articles from related expansion</a:t>
            </a:r>
          </a:p>
        </p:txBody>
      </p:sp>
      <p:sp>
        <p:nvSpPr>
          <p:cNvPr id="21" name="Rectangle 20"/>
          <p:cNvSpPr/>
          <p:nvPr/>
        </p:nvSpPr>
        <p:spPr>
          <a:xfrm>
            <a:off x="6172200" y="2359152"/>
            <a:ext cx="5833872" cy="566928"/>
          </a:xfrm>
          <a:prstGeom prst="rect">
            <a:avLst/>
          </a:prstGeom>
          <a:solidFill>
            <a:srgbClr val="152A3C"/>
          </a:solidFill>
          <a:ln w="1016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63640" y="2414016"/>
            <a:ext cx="914400" cy="201168"/>
          </a:xfrm>
          <a:prstGeom prst="rect">
            <a:avLst/>
          </a:prstGeom>
          <a:noFill/>
        </p:spPr>
        <p:txBody>
          <a:bodyPr wrap="square">
            <a:spAutoFit/>
          </a:bodyPr>
          <a:lstStyle/>
          <a:p>
            <a:pPr algn="l"/>
            <a:r>
              <a:rPr sz="900" b="1" i="0">
                <a:solidFill>
                  <a:srgbClr val="CCD6E0"/>
                </a:solidFill>
              </a:rPr>
              <a:t>Step 6</a:t>
            </a:r>
          </a:p>
        </p:txBody>
      </p:sp>
      <p:sp>
        <p:nvSpPr>
          <p:cNvPr id="23" name="TextBox 22"/>
          <p:cNvSpPr txBox="1"/>
          <p:nvPr/>
        </p:nvSpPr>
        <p:spPr>
          <a:xfrm>
            <a:off x="7223760" y="2414016"/>
            <a:ext cx="2286000" cy="201168"/>
          </a:xfrm>
          <a:prstGeom prst="rect">
            <a:avLst/>
          </a:prstGeom>
          <a:noFill/>
        </p:spPr>
        <p:txBody>
          <a:bodyPr wrap="square">
            <a:spAutoFit/>
          </a:bodyPr>
          <a:lstStyle/>
          <a:p>
            <a:pPr algn="l"/>
            <a:r>
              <a:rPr sz="1000" b="1" i="0">
                <a:solidFill>
                  <a:srgbClr val="0D9488"/>
                </a:solidFill>
              </a:rPr>
              <a:t>db_hops</a:t>
            </a:r>
          </a:p>
        </p:txBody>
      </p:sp>
      <p:sp>
        <p:nvSpPr>
          <p:cNvPr id="24" name="TextBox 23"/>
          <p:cNvSpPr txBox="1"/>
          <p:nvPr/>
        </p:nvSpPr>
        <p:spPr>
          <a:xfrm>
            <a:off x="9555480" y="2414016"/>
            <a:ext cx="2377440" cy="201168"/>
          </a:xfrm>
          <a:prstGeom prst="rect">
            <a:avLst/>
          </a:prstGeom>
          <a:noFill/>
        </p:spPr>
        <p:txBody>
          <a:bodyPr wrap="square">
            <a:spAutoFit/>
          </a:bodyPr>
          <a:lstStyle/>
          <a:p>
            <a:pPr algn="l"/>
            <a:r>
              <a:rPr sz="950" b="0" i="0">
                <a:solidFill>
                  <a:srgbClr val="CCD6E0"/>
                </a:solidFill>
              </a:rPr>
              <a:t>Articles from citation hops</a:t>
            </a:r>
          </a:p>
        </p:txBody>
      </p:sp>
      <p:sp>
        <p:nvSpPr>
          <p:cNvPr id="25" name="Rectangle 24"/>
          <p:cNvSpPr/>
          <p:nvPr/>
        </p:nvSpPr>
        <p:spPr>
          <a:xfrm>
            <a:off x="182880" y="2999232"/>
            <a:ext cx="5833872" cy="566928"/>
          </a:xfrm>
          <a:prstGeom prst="rect">
            <a:avLst/>
          </a:prstGeom>
          <a:solidFill>
            <a:srgbClr val="152A3C"/>
          </a:solidFill>
          <a:ln w="1016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274320" y="3054096"/>
            <a:ext cx="914400" cy="201168"/>
          </a:xfrm>
          <a:prstGeom prst="rect">
            <a:avLst/>
          </a:prstGeom>
          <a:noFill/>
        </p:spPr>
        <p:txBody>
          <a:bodyPr wrap="square">
            <a:spAutoFit/>
          </a:bodyPr>
          <a:lstStyle/>
          <a:p>
            <a:pPr algn="l"/>
            <a:r>
              <a:rPr sz="900" b="1" i="0">
                <a:solidFill>
                  <a:srgbClr val="CCD6E0"/>
                </a:solidFill>
              </a:rPr>
              <a:t>Steps 3-6</a:t>
            </a:r>
          </a:p>
        </p:txBody>
      </p:sp>
      <p:sp>
        <p:nvSpPr>
          <p:cNvPr id="27" name="TextBox 26"/>
          <p:cNvSpPr txBox="1"/>
          <p:nvPr/>
        </p:nvSpPr>
        <p:spPr>
          <a:xfrm>
            <a:off x="1234439" y="3054096"/>
            <a:ext cx="2286000" cy="201168"/>
          </a:xfrm>
          <a:prstGeom prst="rect">
            <a:avLst/>
          </a:prstGeom>
          <a:noFill/>
        </p:spPr>
        <p:txBody>
          <a:bodyPr wrap="square">
            <a:spAutoFit/>
          </a:bodyPr>
          <a:lstStyle/>
          <a:p>
            <a:pPr algn="l"/>
            <a:r>
              <a:rPr sz="1000" b="1" i="0">
                <a:solidFill>
                  <a:srgbClr val="0369A1"/>
                </a:solidFill>
              </a:rPr>
              <a:t>total_identified</a:t>
            </a:r>
          </a:p>
        </p:txBody>
      </p:sp>
      <p:sp>
        <p:nvSpPr>
          <p:cNvPr id="28" name="TextBox 27"/>
          <p:cNvSpPr txBox="1"/>
          <p:nvPr/>
        </p:nvSpPr>
        <p:spPr>
          <a:xfrm>
            <a:off x="3566160" y="3054096"/>
            <a:ext cx="2377440" cy="201168"/>
          </a:xfrm>
          <a:prstGeom prst="rect">
            <a:avLst/>
          </a:prstGeom>
          <a:noFill/>
        </p:spPr>
        <p:txBody>
          <a:bodyPr wrap="square">
            <a:spAutoFit/>
          </a:bodyPr>
          <a:lstStyle/>
          <a:p>
            <a:pPr algn="l"/>
            <a:r>
              <a:rPr sz="950" b="0" i="0">
                <a:solidFill>
                  <a:srgbClr val="CCD6E0"/>
                </a:solidFill>
              </a:rPr>
              <a:t>Sum of all above (before dedup)</a:t>
            </a:r>
          </a:p>
        </p:txBody>
      </p:sp>
      <p:sp>
        <p:nvSpPr>
          <p:cNvPr id="29" name="Rectangle 28"/>
          <p:cNvSpPr/>
          <p:nvPr/>
        </p:nvSpPr>
        <p:spPr>
          <a:xfrm>
            <a:off x="6172200" y="2999232"/>
            <a:ext cx="5833872" cy="566928"/>
          </a:xfrm>
          <a:prstGeom prst="rect">
            <a:avLst/>
          </a:prstGeom>
          <a:solidFill>
            <a:srgbClr val="152A3C"/>
          </a:solidFill>
          <a:ln w="1016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6263640" y="3054096"/>
            <a:ext cx="914400" cy="201168"/>
          </a:xfrm>
          <a:prstGeom prst="rect">
            <a:avLst/>
          </a:prstGeom>
          <a:noFill/>
        </p:spPr>
        <p:txBody>
          <a:bodyPr wrap="square">
            <a:spAutoFit/>
          </a:bodyPr>
          <a:lstStyle/>
          <a:p>
            <a:pPr algn="l"/>
            <a:r>
              <a:rPr sz="900" b="1" i="0">
                <a:solidFill>
                  <a:srgbClr val="CCD6E0"/>
                </a:solidFill>
              </a:rPr>
              <a:t>Step 7</a:t>
            </a:r>
          </a:p>
        </p:txBody>
      </p:sp>
      <p:sp>
        <p:nvSpPr>
          <p:cNvPr id="31" name="TextBox 30"/>
          <p:cNvSpPr txBox="1"/>
          <p:nvPr/>
        </p:nvSpPr>
        <p:spPr>
          <a:xfrm>
            <a:off x="7223760" y="3054096"/>
            <a:ext cx="2286000" cy="201168"/>
          </a:xfrm>
          <a:prstGeom prst="rect">
            <a:avLst/>
          </a:prstGeom>
          <a:noFill/>
        </p:spPr>
        <p:txBody>
          <a:bodyPr wrap="square">
            <a:spAutoFit/>
          </a:bodyPr>
          <a:lstStyle/>
          <a:p>
            <a:pPr algn="l"/>
            <a:r>
              <a:rPr sz="1000" b="1" i="0">
                <a:solidFill>
                  <a:srgbClr val="C2410C"/>
                </a:solidFill>
              </a:rPr>
              <a:t>duplicates_removed</a:t>
            </a:r>
          </a:p>
        </p:txBody>
      </p:sp>
      <p:sp>
        <p:nvSpPr>
          <p:cNvPr id="32" name="TextBox 31"/>
          <p:cNvSpPr txBox="1"/>
          <p:nvPr/>
        </p:nvSpPr>
        <p:spPr>
          <a:xfrm>
            <a:off x="9555480" y="3054096"/>
            <a:ext cx="2377440" cy="201168"/>
          </a:xfrm>
          <a:prstGeom prst="rect">
            <a:avLst/>
          </a:prstGeom>
          <a:noFill/>
        </p:spPr>
        <p:txBody>
          <a:bodyPr wrap="square">
            <a:spAutoFit/>
          </a:bodyPr>
          <a:lstStyle/>
          <a:p>
            <a:pPr algn="l"/>
            <a:r>
              <a:rPr sz="950" b="0" i="0">
                <a:solidFill>
                  <a:srgbClr val="CCD6E0"/>
                </a:solidFill>
              </a:rPr>
              <a:t>Removed by DOI/PMID deduplication</a:t>
            </a:r>
          </a:p>
        </p:txBody>
      </p:sp>
      <p:sp>
        <p:nvSpPr>
          <p:cNvPr id="33" name="Rectangle 32"/>
          <p:cNvSpPr/>
          <p:nvPr/>
        </p:nvSpPr>
        <p:spPr>
          <a:xfrm>
            <a:off x="182880" y="3639311"/>
            <a:ext cx="5833872" cy="566928"/>
          </a:xfrm>
          <a:prstGeom prst="rect">
            <a:avLst/>
          </a:prstGeom>
          <a:solidFill>
            <a:srgbClr val="152A3C"/>
          </a:solidFill>
          <a:ln w="1016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nvSpPr>
        <p:spPr>
          <a:xfrm>
            <a:off x="274320" y="3694175"/>
            <a:ext cx="914400" cy="201168"/>
          </a:xfrm>
          <a:prstGeom prst="rect">
            <a:avLst/>
          </a:prstGeom>
          <a:noFill/>
        </p:spPr>
        <p:txBody>
          <a:bodyPr wrap="square">
            <a:spAutoFit/>
          </a:bodyPr>
          <a:lstStyle/>
          <a:p>
            <a:pPr algn="l"/>
            <a:r>
              <a:rPr sz="900" b="1" i="0">
                <a:solidFill>
                  <a:srgbClr val="CCD6E0"/>
                </a:solidFill>
              </a:rPr>
              <a:t>Step 7</a:t>
            </a:r>
          </a:p>
        </p:txBody>
      </p:sp>
      <p:sp>
        <p:nvSpPr>
          <p:cNvPr id="35" name="TextBox 34"/>
          <p:cNvSpPr txBox="1"/>
          <p:nvPr/>
        </p:nvSpPr>
        <p:spPr>
          <a:xfrm>
            <a:off x="1234439" y="3694175"/>
            <a:ext cx="2286000" cy="201168"/>
          </a:xfrm>
          <a:prstGeom prst="rect">
            <a:avLst/>
          </a:prstGeom>
          <a:noFill/>
        </p:spPr>
        <p:txBody>
          <a:bodyPr wrap="square">
            <a:spAutoFit/>
          </a:bodyPr>
          <a:lstStyle/>
          <a:p>
            <a:pPr algn="l"/>
            <a:r>
              <a:rPr sz="1000" b="1" i="0">
                <a:solidFill>
                  <a:srgbClr val="0369A1"/>
                </a:solidFill>
              </a:rPr>
              <a:t>after_dedup</a:t>
            </a:r>
          </a:p>
        </p:txBody>
      </p:sp>
      <p:sp>
        <p:nvSpPr>
          <p:cNvPr id="36" name="TextBox 35"/>
          <p:cNvSpPr txBox="1"/>
          <p:nvPr/>
        </p:nvSpPr>
        <p:spPr>
          <a:xfrm>
            <a:off x="3566160" y="3694175"/>
            <a:ext cx="2377440" cy="201168"/>
          </a:xfrm>
          <a:prstGeom prst="rect">
            <a:avLst/>
          </a:prstGeom>
          <a:noFill/>
        </p:spPr>
        <p:txBody>
          <a:bodyPr wrap="square">
            <a:spAutoFit/>
          </a:bodyPr>
          <a:lstStyle/>
          <a:p>
            <a:pPr algn="l"/>
            <a:r>
              <a:rPr sz="950" b="0" i="0">
                <a:solidFill>
                  <a:srgbClr val="CCD6E0"/>
                </a:solidFill>
              </a:rPr>
              <a:t>Articles entering screening</a:t>
            </a:r>
          </a:p>
        </p:txBody>
      </p:sp>
      <p:sp>
        <p:nvSpPr>
          <p:cNvPr id="37" name="Rectangle 36"/>
          <p:cNvSpPr/>
          <p:nvPr/>
        </p:nvSpPr>
        <p:spPr>
          <a:xfrm>
            <a:off x="6172200" y="3639311"/>
            <a:ext cx="5833872" cy="566928"/>
          </a:xfrm>
          <a:prstGeom prst="rect">
            <a:avLst/>
          </a:prstGeom>
          <a:solidFill>
            <a:srgbClr val="152A3C"/>
          </a:solidFill>
          <a:ln w="1016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TextBox 37"/>
          <p:cNvSpPr txBox="1"/>
          <p:nvPr/>
        </p:nvSpPr>
        <p:spPr>
          <a:xfrm>
            <a:off x="6263640" y="3694175"/>
            <a:ext cx="914400" cy="201168"/>
          </a:xfrm>
          <a:prstGeom prst="rect">
            <a:avLst/>
          </a:prstGeom>
          <a:noFill/>
        </p:spPr>
        <p:txBody>
          <a:bodyPr wrap="square">
            <a:spAutoFit/>
          </a:bodyPr>
          <a:lstStyle/>
          <a:p>
            <a:pPr algn="l"/>
            <a:r>
              <a:rPr sz="900" b="1" i="0">
                <a:solidFill>
                  <a:srgbClr val="CCD6E0"/>
                </a:solidFill>
              </a:rPr>
              <a:t>Step 8</a:t>
            </a:r>
          </a:p>
        </p:txBody>
      </p:sp>
      <p:sp>
        <p:nvSpPr>
          <p:cNvPr id="39" name="TextBox 38"/>
          <p:cNvSpPr txBox="1"/>
          <p:nvPr/>
        </p:nvSpPr>
        <p:spPr>
          <a:xfrm>
            <a:off x="7223760" y="3694175"/>
            <a:ext cx="2286000" cy="201168"/>
          </a:xfrm>
          <a:prstGeom prst="rect">
            <a:avLst/>
          </a:prstGeom>
          <a:noFill/>
        </p:spPr>
        <p:txBody>
          <a:bodyPr wrap="square">
            <a:spAutoFit/>
          </a:bodyPr>
          <a:lstStyle/>
          <a:p>
            <a:pPr algn="l"/>
            <a:r>
              <a:rPr sz="1000" b="1" i="0">
                <a:solidFill>
                  <a:srgbClr val="0369A1"/>
                </a:solidFill>
              </a:rPr>
              <a:t>screened_title_abstract</a:t>
            </a:r>
          </a:p>
        </p:txBody>
      </p:sp>
      <p:sp>
        <p:nvSpPr>
          <p:cNvPr id="40" name="TextBox 39"/>
          <p:cNvSpPr txBox="1"/>
          <p:nvPr/>
        </p:nvSpPr>
        <p:spPr>
          <a:xfrm>
            <a:off x="9555480" y="3694175"/>
            <a:ext cx="2377440" cy="201168"/>
          </a:xfrm>
          <a:prstGeom prst="rect">
            <a:avLst/>
          </a:prstGeom>
          <a:noFill/>
        </p:spPr>
        <p:txBody>
          <a:bodyPr wrap="square">
            <a:spAutoFit/>
          </a:bodyPr>
          <a:lstStyle/>
          <a:p>
            <a:pPr algn="l"/>
            <a:r>
              <a:rPr sz="950" b="0" i="0">
                <a:solidFill>
                  <a:srgbClr val="CCD6E0"/>
                </a:solidFill>
              </a:rPr>
              <a:t>= after_dedup (all screened)</a:t>
            </a:r>
          </a:p>
        </p:txBody>
      </p:sp>
      <p:sp>
        <p:nvSpPr>
          <p:cNvPr id="41" name="Rectangle 40"/>
          <p:cNvSpPr/>
          <p:nvPr/>
        </p:nvSpPr>
        <p:spPr>
          <a:xfrm>
            <a:off x="182880" y="4279392"/>
            <a:ext cx="5833872" cy="566928"/>
          </a:xfrm>
          <a:prstGeom prst="rect">
            <a:avLst/>
          </a:prstGeom>
          <a:solidFill>
            <a:srgbClr val="152A3C"/>
          </a:solidFill>
          <a:ln w="10160">
            <a:solidFill>
              <a:srgbClr val="BE123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2" name="TextBox 41"/>
          <p:cNvSpPr txBox="1"/>
          <p:nvPr/>
        </p:nvSpPr>
        <p:spPr>
          <a:xfrm>
            <a:off x="274320" y="4334255"/>
            <a:ext cx="914400" cy="201168"/>
          </a:xfrm>
          <a:prstGeom prst="rect">
            <a:avLst/>
          </a:prstGeom>
          <a:noFill/>
        </p:spPr>
        <p:txBody>
          <a:bodyPr wrap="square">
            <a:spAutoFit/>
          </a:bodyPr>
          <a:lstStyle/>
          <a:p>
            <a:pPr algn="l"/>
            <a:r>
              <a:rPr sz="900" b="1" i="0">
                <a:solidFill>
                  <a:srgbClr val="CCD6E0"/>
                </a:solidFill>
              </a:rPr>
              <a:t>Step 8</a:t>
            </a:r>
          </a:p>
        </p:txBody>
      </p:sp>
      <p:sp>
        <p:nvSpPr>
          <p:cNvPr id="43" name="TextBox 42"/>
          <p:cNvSpPr txBox="1"/>
          <p:nvPr/>
        </p:nvSpPr>
        <p:spPr>
          <a:xfrm>
            <a:off x="1234439" y="4334255"/>
            <a:ext cx="2286000" cy="201168"/>
          </a:xfrm>
          <a:prstGeom prst="rect">
            <a:avLst/>
          </a:prstGeom>
          <a:noFill/>
        </p:spPr>
        <p:txBody>
          <a:bodyPr wrap="square">
            <a:spAutoFit/>
          </a:bodyPr>
          <a:lstStyle/>
          <a:p>
            <a:pPr algn="l"/>
            <a:r>
              <a:rPr sz="1000" b="1" i="0">
                <a:solidFill>
                  <a:srgbClr val="BE123C"/>
                </a:solidFill>
              </a:rPr>
              <a:t>excluded_title_abstract</a:t>
            </a:r>
          </a:p>
        </p:txBody>
      </p:sp>
      <p:sp>
        <p:nvSpPr>
          <p:cNvPr id="44" name="TextBox 43"/>
          <p:cNvSpPr txBox="1"/>
          <p:nvPr/>
        </p:nvSpPr>
        <p:spPr>
          <a:xfrm>
            <a:off x="3566160" y="4334255"/>
            <a:ext cx="2377440" cy="201168"/>
          </a:xfrm>
          <a:prstGeom prst="rect">
            <a:avLst/>
          </a:prstGeom>
          <a:noFill/>
        </p:spPr>
        <p:txBody>
          <a:bodyPr wrap="square">
            <a:spAutoFit/>
          </a:bodyPr>
          <a:lstStyle/>
          <a:p>
            <a:pPr algn="l"/>
            <a:r>
              <a:rPr sz="950" b="0" i="0">
                <a:solidFill>
                  <a:srgbClr val="CCD6E0"/>
                </a:solidFill>
              </a:rPr>
              <a:t>Excluded at T/A stage</a:t>
            </a:r>
          </a:p>
        </p:txBody>
      </p:sp>
      <p:sp>
        <p:nvSpPr>
          <p:cNvPr id="45" name="Rectangle 44"/>
          <p:cNvSpPr/>
          <p:nvPr/>
        </p:nvSpPr>
        <p:spPr>
          <a:xfrm>
            <a:off x="6172200" y="4279392"/>
            <a:ext cx="5833872" cy="566928"/>
          </a:xfrm>
          <a:prstGeom prst="rect">
            <a:avLst/>
          </a:prstGeom>
          <a:solidFill>
            <a:srgbClr val="152A3C"/>
          </a:solidFill>
          <a:ln w="1016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TextBox 45"/>
          <p:cNvSpPr txBox="1"/>
          <p:nvPr/>
        </p:nvSpPr>
        <p:spPr>
          <a:xfrm>
            <a:off x="6263640" y="4334255"/>
            <a:ext cx="914400" cy="201168"/>
          </a:xfrm>
          <a:prstGeom prst="rect">
            <a:avLst/>
          </a:prstGeom>
          <a:noFill/>
        </p:spPr>
        <p:txBody>
          <a:bodyPr wrap="square">
            <a:spAutoFit/>
          </a:bodyPr>
          <a:lstStyle/>
          <a:p>
            <a:pPr algn="l"/>
            <a:r>
              <a:rPr sz="900" b="1" i="0">
                <a:solidFill>
                  <a:srgbClr val="CCD6E0"/>
                </a:solidFill>
              </a:rPr>
              <a:t>Steps 8-9</a:t>
            </a:r>
          </a:p>
        </p:txBody>
      </p:sp>
      <p:sp>
        <p:nvSpPr>
          <p:cNvPr id="47" name="TextBox 46"/>
          <p:cNvSpPr txBox="1"/>
          <p:nvPr/>
        </p:nvSpPr>
        <p:spPr>
          <a:xfrm>
            <a:off x="7223760" y="4334255"/>
            <a:ext cx="2286000" cy="201168"/>
          </a:xfrm>
          <a:prstGeom prst="rect">
            <a:avLst/>
          </a:prstGeom>
          <a:noFill/>
        </p:spPr>
        <p:txBody>
          <a:bodyPr wrap="square">
            <a:spAutoFit/>
          </a:bodyPr>
          <a:lstStyle/>
          <a:p>
            <a:pPr algn="l"/>
            <a:r>
              <a:rPr sz="1000" b="1" i="0">
                <a:solidFill>
                  <a:srgbClr val="0369A1"/>
                </a:solidFill>
              </a:rPr>
              <a:t>sought_fulltext</a:t>
            </a:r>
          </a:p>
        </p:txBody>
      </p:sp>
      <p:sp>
        <p:nvSpPr>
          <p:cNvPr id="48" name="TextBox 47"/>
          <p:cNvSpPr txBox="1"/>
          <p:nvPr/>
        </p:nvSpPr>
        <p:spPr>
          <a:xfrm>
            <a:off x="9555480" y="4334255"/>
            <a:ext cx="2377440" cy="201168"/>
          </a:xfrm>
          <a:prstGeom prst="rect">
            <a:avLst/>
          </a:prstGeom>
          <a:noFill/>
        </p:spPr>
        <p:txBody>
          <a:bodyPr wrap="square">
            <a:spAutoFit/>
          </a:bodyPr>
          <a:lstStyle/>
          <a:p>
            <a:pPr algn="l"/>
            <a:r>
              <a:rPr sz="950" b="0" i="0">
                <a:solidFill>
                  <a:srgbClr val="CCD6E0"/>
                </a:solidFill>
              </a:rPr>
              <a:t>Passed T/A -&gt; sought full text</a:t>
            </a:r>
          </a:p>
        </p:txBody>
      </p:sp>
      <p:sp>
        <p:nvSpPr>
          <p:cNvPr id="49" name="Rectangle 48"/>
          <p:cNvSpPr/>
          <p:nvPr/>
        </p:nvSpPr>
        <p:spPr>
          <a:xfrm>
            <a:off x="182880" y="4919472"/>
            <a:ext cx="5833872" cy="566928"/>
          </a:xfrm>
          <a:prstGeom prst="rect">
            <a:avLst/>
          </a:prstGeom>
          <a:solidFill>
            <a:srgbClr val="152A3C"/>
          </a:solidFill>
          <a:ln w="1016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TextBox 49"/>
          <p:cNvSpPr txBox="1"/>
          <p:nvPr/>
        </p:nvSpPr>
        <p:spPr>
          <a:xfrm>
            <a:off x="274320" y="4974336"/>
            <a:ext cx="914400" cy="201168"/>
          </a:xfrm>
          <a:prstGeom prst="rect">
            <a:avLst/>
          </a:prstGeom>
          <a:noFill/>
        </p:spPr>
        <p:txBody>
          <a:bodyPr wrap="square">
            <a:spAutoFit/>
          </a:bodyPr>
          <a:lstStyle/>
          <a:p>
            <a:pPr algn="l"/>
            <a:r>
              <a:rPr sz="900" b="1" i="0">
                <a:solidFill>
                  <a:srgbClr val="CCD6E0"/>
                </a:solidFill>
              </a:rPr>
              <a:t>Step 9</a:t>
            </a:r>
          </a:p>
        </p:txBody>
      </p:sp>
      <p:sp>
        <p:nvSpPr>
          <p:cNvPr id="51" name="TextBox 50"/>
          <p:cNvSpPr txBox="1"/>
          <p:nvPr/>
        </p:nvSpPr>
        <p:spPr>
          <a:xfrm>
            <a:off x="1234439" y="4974336"/>
            <a:ext cx="2286000" cy="201168"/>
          </a:xfrm>
          <a:prstGeom prst="rect">
            <a:avLst/>
          </a:prstGeom>
          <a:noFill/>
        </p:spPr>
        <p:txBody>
          <a:bodyPr wrap="square">
            <a:spAutoFit/>
          </a:bodyPr>
          <a:lstStyle/>
          <a:p>
            <a:pPr algn="l"/>
            <a:r>
              <a:rPr sz="1000" b="1" i="0">
                <a:solidFill>
                  <a:srgbClr val="C2410C"/>
                </a:solidFill>
              </a:rPr>
              <a:t>not_retrieved</a:t>
            </a:r>
          </a:p>
        </p:txBody>
      </p:sp>
      <p:sp>
        <p:nvSpPr>
          <p:cNvPr id="52" name="TextBox 51"/>
          <p:cNvSpPr txBox="1"/>
          <p:nvPr/>
        </p:nvSpPr>
        <p:spPr>
          <a:xfrm>
            <a:off x="3566160" y="4974336"/>
            <a:ext cx="2377440" cy="201168"/>
          </a:xfrm>
          <a:prstGeom prst="rect">
            <a:avLst/>
          </a:prstGeom>
          <a:noFill/>
        </p:spPr>
        <p:txBody>
          <a:bodyPr wrap="square">
            <a:spAutoFit/>
          </a:bodyPr>
          <a:lstStyle/>
          <a:p>
            <a:pPr algn="l"/>
            <a:r>
              <a:rPr sz="950" b="0" i="0">
                <a:solidFill>
                  <a:srgbClr val="CCD6E0"/>
                </a:solidFill>
              </a:rPr>
              <a:t>No PMC ID or retrieval failed</a:t>
            </a:r>
          </a:p>
        </p:txBody>
      </p:sp>
      <p:sp>
        <p:nvSpPr>
          <p:cNvPr id="53" name="Rectangle 52"/>
          <p:cNvSpPr/>
          <p:nvPr/>
        </p:nvSpPr>
        <p:spPr>
          <a:xfrm>
            <a:off x="6172200" y="4919472"/>
            <a:ext cx="5833872" cy="566928"/>
          </a:xfrm>
          <a:prstGeom prst="rect">
            <a:avLst/>
          </a:prstGeom>
          <a:solidFill>
            <a:srgbClr val="152A3C"/>
          </a:solidFill>
          <a:ln w="1016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TextBox 53"/>
          <p:cNvSpPr txBox="1"/>
          <p:nvPr/>
        </p:nvSpPr>
        <p:spPr>
          <a:xfrm>
            <a:off x="6263640" y="4974336"/>
            <a:ext cx="914400" cy="201168"/>
          </a:xfrm>
          <a:prstGeom prst="rect">
            <a:avLst/>
          </a:prstGeom>
          <a:noFill/>
        </p:spPr>
        <p:txBody>
          <a:bodyPr wrap="square">
            <a:spAutoFit/>
          </a:bodyPr>
          <a:lstStyle/>
          <a:p>
            <a:pPr algn="l"/>
            <a:r>
              <a:rPr sz="900" b="1" i="0">
                <a:solidFill>
                  <a:srgbClr val="CCD6E0"/>
                </a:solidFill>
              </a:rPr>
              <a:t>Step 10</a:t>
            </a:r>
          </a:p>
        </p:txBody>
      </p:sp>
      <p:sp>
        <p:nvSpPr>
          <p:cNvPr id="55" name="TextBox 54"/>
          <p:cNvSpPr txBox="1"/>
          <p:nvPr/>
        </p:nvSpPr>
        <p:spPr>
          <a:xfrm>
            <a:off x="7223760" y="4974336"/>
            <a:ext cx="2286000" cy="201168"/>
          </a:xfrm>
          <a:prstGeom prst="rect">
            <a:avLst/>
          </a:prstGeom>
          <a:noFill/>
        </p:spPr>
        <p:txBody>
          <a:bodyPr wrap="square">
            <a:spAutoFit/>
          </a:bodyPr>
          <a:lstStyle/>
          <a:p>
            <a:pPr algn="l"/>
            <a:r>
              <a:rPr sz="1000" b="1" i="0">
                <a:solidFill>
                  <a:srgbClr val="0369A1"/>
                </a:solidFill>
              </a:rPr>
              <a:t>assessed_eligibility</a:t>
            </a:r>
          </a:p>
        </p:txBody>
      </p:sp>
      <p:sp>
        <p:nvSpPr>
          <p:cNvPr id="56" name="TextBox 55"/>
          <p:cNvSpPr txBox="1"/>
          <p:nvPr/>
        </p:nvSpPr>
        <p:spPr>
          <a:xfrm>
            <a:off x="9555480" y="4974336"/>
            <a:ext cx="2377440" cy="201168"/>
          </a:xfrm>
          <a:prstGeom prst="rect">
            <a:avLst/>
          </a:prstGeom>
          <a:noFill/>
        </p:spPr>
        <p:txBody>
          <a:bodyPr wrap="square">
            <a:spAutoFit/>
          </a:bodyPr>
          <a:lstStyle/>
          <a:p>
            <a:pPr algn="l"/>
            <a:r>
              <a:rPr sz="950" b="0" i="0">
                <a:solidFill>
                  <a:srgbClr val="CCD6E0"/>
                </a:solidFill>
              </a:rPr>
              <a:t>= sought_fulltext</a:t>
            </a:r>
          </a:p>
        </p:txBody>
      </p:sp>
      <p:sp>
        <p:nvSpPr>
          <p:cNvPr id="57" name="Rectangle 56"/>
          <p:cNvSpPr/>
          <p:nvPr/>
        </p:nvSpPr>
        <p:spPr>
          <a:xfrm>
            <a:off x="182880" y="5559551"/>
            <a:ext cx="5833872" cy="566928"/>
          </a:xfrm>
          <a:prstGeom prst="rect">
            <a:avLst/>
          </a:prstGeom>
          <a:solidFill>
            <a:srgbClr val="152A3C"/>
          </a:solidFill>
          <a:ln w="10160">
            <a:solidFill>
              <a:srgbClr val="BE123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TextBox 57"/>
          <p:cNvSpPr txBox="1"/>
          <p:nvPr/>
        </p:nvSpPr>
        <p:spPr>
          <a:xfrm>
            <a:off x="274320" y="5614415"/>
            <a:ext cx="914400" cy="201168"/>
          </a:xfrm>
          <a:prstGeom prst="rect">
            <a:avLst/>
          </a:prstGeom>
          <a:noFill/>
        </p:spPr>
        <p:txBody>
          <a:bodyPr wrap="square">
            <a:spAutoFit/>
          </a:bodyPr>
          <a:lstStyle/>
          <a:p>
            <a:pPr algn="l"/>
            <a:r>
              <a:rPr sz="900" b="1" i="0">
                <a:solidFill>
                  <a:srgbClr val="CCD6E0"/>
                </a:solidFill>
              </a:rPr>
              <a:t>Step 10</a:t>
            </a:r>
          </a:p>
        </p:txBody>
      </p:sp>
      <p:sp>
        <p:nvSpPr>
          <p:cNvPr id="59" name="TextBox 58"/>
          <p:cNvSpPr txBox="1"/>
          <p:nvPr/>
        </p:nvSpPr>
        <p:spPr>
          <a:xfrm>
            <a:off x="1234439" y="5614415"/>
            <a:ext cx="2286000" cy="201168"/>
          </a:xfrm>
          <a:prstGeom prst="rect">
            <a:avLst/>
          </a:prstGeom>
          <a:noFill/>
        </p:spPr>
        <p:txBody>
          <a:bodyPr wrap="square">
            <a:spAutoFit/>
          </a:bodyPr>
          <a:lstStyle/>
          <a:p>
            <a:pPr algn="l"/>
            <a:r>
              <a:rPr sz="1000" b="1" i="0">
                <a:solidFill>
                  <a:srgbClr val="BE123C"/>
                </a:solidFill>
              </a:rPr>
              <a:t>excluded_eligibility</a:t>
            </a:r>
          </a:p>
        </p:txBody>
      </p:sp>
      <p:sp>
        <p:nvSpPr>
          <p:cNvPr id="60" name="TextBox 59"/>
          <p:cNvSpPr txBox="1"/>
          <p:nvPr/>
        </p:nvSpPr>
        <p:spPr>
          <a:xfrm>
            <a:off x="3566160" y="5614415"/>
            <a:ext cx="2377440" cy="201168"/>
          </a:xfrm>
          <a:prstGeom prst="rect">
            <a:avLst/>
          </a:prstGeom>
          <a:noFill/>
        </p:spPr>
        <p:txBody>
          <a:bodyPr wrap="square">
            <a:spAutoFit/>
          </a:bodyPr>
          <a:lstStyle/>
          <a:p>
            <a:pPr algn="l"/>
            <a:r>
              <a:rPr sz="950" b="0" i="0">
                <a:solidFill>
                  <a:srgbClr val="CCD6E0"/>
                </a:solidFill>
              </a:rPr>
              <a:t>Excluded at full-text stage</a:t>
            </a:r>
          </a:p>
        </p:txBody>
      </p:sp>
      <p:sp>
        <p:nvSpPr>
          <p:cNvPr id="61" name="Rectangle 60"/>
          <p:cNvSpPr/>
          <p:nvPr/>
        </p:nvSpPr>
        <p:spPr>
          <a:xfrm>
            <a:off x="6172200" y="5559551"/>
            <a:ext cx="5833872" cy="566928"/>
          </a:xfrm>
          <a:prstGeom prst="rect">
            <a:avLst/>
          </a:prstGeom>
          <a:solidFill>
            <a:srgbClr val="152A3C"/>
          </a:solidFill>
          <a:ln w="1016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TextBox 61"/>
          <p:cNvSpPr txBox="1"/>
          <p:nvPr/>
        </p:nvSpPr>
        <p:spPr>
          <a:xfrm>
            <a:off x="6263640" y="5614415"/>
            <a:ext cx="914400" cy="201168"/>
          </a:xfrm>
          <a:prstGeom prst="rect">
            <a:avLst/>
          </a:prstGeom>
          <a:noFill/>
        </p:spPr>
        <p:txBody>
          <a:bodyPr wrap="square">
            <a:spAutoFit/>
          </a:bodyPr>
          <a:lstStyle/>
          <a:p>
            <a:pPr algn="l"/>
            <a:r>
              <a:rPr sz="900" b="1" i="0">
                <a:solidFill>
                  <a:srgbClr val="CCD6E0"/>
                </a:solidFill>
              </a:rPr>
              <a:t>Step 10</a:t>
            </a:r>
          </a:p>
        </p:txBody>
      </p:sp>
      <p:sp>
        <p:nvSpPr>
          <p:cNvPr id="63" name="TextBox 62"/>
          <p:cNvSpPr txBox="1"/>
          <p:nvPr/>
        </p:nvSpPr>
        <p:spPr>
          <a:xfrm>
            <a:off x="7223760" y="5614415"/>
            <a:ext cx="2286000" cy="201168"/>
          </a:xfrm>
          <a:prstGeom prst="rect">
            <a:avLst/>
          </a:prstGeom>
          <a:noFill/>
        </p:spPr>
        <p:txBody>
          <a:bodyPr wrap="square">
            <a:spAutoFit/>
          </a:bodyPr>
          <a:lstStyle/>
          <a:p>
            <a:pPr algn="l"/>
            <a:r>
              <a:rPr sz="1000" b="1" i="0">
                <a:solidFill>
                  <a:srgbClr val="C2410C"/>
                </a:solidFill>
              </a:rPr>
              <a:t>excluded_reasons</a:t>
            </a:r>
          </a:p>
        </p:txBody>
      </p:sp>
      <p:sp>
        <p:nvSpPr>
          <p:cNvPr id="64" name="TextBox 63"/>
          <p:cNvSpPr txBox="1"/>
          <p:nvPr/>
        </p:nvSpPr>
        <p:spPr>
          <a:xfrm>
            <a:off x="9555480" y="5614415"/>
            <a:ext cx="2377440" cy="201168"/>
          </a:xfrm>
          <a:prstGeom prst="rect">
            <a:avLst/>
          </a:prstGeom>
          <a:noFill/>
        </p:spPr>
        <p:txBody>
          <a:bodyPr wrap="square">
            <a:spAutoFit/>
          </a:bodyPr>
          <a:lstStyle/>
          <a:p>
            <a:pPr algn="l"/>
            <a:r>
              <a:rPr sz="950" b="0" i="0">
                <a:solidFill>
                  <a:srgbClr val="CCD6E0"/>
                </a:solidFill>
              </a:rPr>
              <a:t>Dict: reason -&gt; count (top 8)</a:t>
            </a:r>
          </a:p>
        </p:txBody>
      </p:sp>
      <p:sp>
        <p:nvSpPr>
          <p:cNvPr id="65" name="Rectangle 64"/>
          <p:cNvSpPr/>
          <p:nvPr/>
        </p:nvSpPr>
        <p:spPr>
          <a:xfrm>
            <a:off x="182880" y="6199631"/>
            <a:ext cx="5833872" cy="566928"/>
          </a:xfrm>
          <a:prstGeom prst="rect">
            <a:avLst/>
          </a:prstGeom>
          <a:solidFill>
            <a:srgbClr val="152A3C"/>
          </a:solidFill>
          <a:ln w="1016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TextBox 65"/>
          <p:cNvSpPr txBox="1"/>
          <p:nvPr/>
        </p:nvSpPr>
        <p:spPr>
          <a:xfrm>
            <a:off x="274320" y="6254495"/>
            <a:ext cx="914400" cy="201168"/>
          </a:xfrm>
          <a:prstGeom prst="rect">
            <a:avLst/>
          </a:prstGeom>
          <a:noFill/>
        </p:spPr>
        <p:txBody>
          <a:bodyPr wrap="square">
            <a:spAutoFit/>
          </a:bodyPr>
          <a:lstStyle/>
          <a:p>
            <a:pPr algn="l"/>
            <a:r>
              <a:rPr sz="900" b="1" i="0">
                <a:solidFill>
                  <a:srgbClr val="CCD6E0"/>
                </a:solidFill>
              </a:rPr>
              <a:t>Step 10</a:t>
            </a:r>
          </a:p>
        </p:txBody>
      </p:sp>
      <p:sp>
        <p:nvSpPr>
          <p:cNvPr id="67" name="TextBox 66"/>
          <p:cNvSpPr txBox="1"/>
          <p:nvPr/>
        </p:nvSpPr>
        <p:spPr>
          <a:xfrm>
            <a:off x="1234439" y="6254495"/>
            <a:ext cx="2286000" cy="201168"/>
          </a:xfrm>
          <a:prstGeom prst="rect">
            <a:avLst/>
          </a:prstGeom>
          <a:noFill/>
        </p:spPr>
        <p:txBody>
          <a:bodyPr wrap="square">
            <a:spAutoFit/>
          </a:bodyPr>
          <a:lstStyle/>
          <a:p>
            <a:pPr algn="l"/>
            <a:r>
              <a:rPr sz="1000" b="1" i="0">
                <a:solidFill>
                  <a:srgbClr val="16A34A"/>
                </a:solidFill>
              </a:rPr>
              <a:t>included_synthesis</a:t>
            </a:r>
          </a:p>
        </p:txBody>
      </p:sp>
      <p:sp>
        <p:nvSpPr>
          <p:cNvPr id="68" name="TextBox 67"/>
          <p:cNvSpPr txBox="1"/>
          <p:nvPr/>
        </p:nvSpPr>
        <p:spPr>
          <a:xfrm>
            <a:off x="3566160" y="6254495"/>
            <a:ext cx="2377440" cy="201168"/>
          </a:xfrm>
          <a:prstGeom prst="rect">
            <a:avLst/>
          </a:prstGeom>
          <a:noFill/>
        </p:spPr>
        <p:txBody>
          <a:bodyPr wrap="square">
            <a:spAutoFit/>
          </a:bodyPr>
          <a:lstStyle/>
          <a:p>
            <a:pPr algn="l"/>
            <a:r>
              <a:rPr sz="950" b="0" i="0">
                <a:solidFill>
                  <a:srgbClr val="CCD6E0"/>
                </a:solidFill>
              </a:rPr>
              <a:t>Final included articles</a:t>
            </a:r>
          </a:p>
        </p:txBody>
      </p:sp>
      <p:sp>
        <p:nvSpPr>
          <p:cNvPr id="69" name="Rectangle 68"/>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13</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EXPORT FORMATS &amp; CLI  (export.py + main.py)</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Three PRISMA-structured formats + full CLI control over every pipeline parameter</a:t>
            </a:r>
          </a:p>
        </p:txBody>
      </p:sp>
      <p:sp>
        <p:nvSpPr>
          <p:cNvPr id="7" name="Rectangle 6"/>
          <p:cNvSpPr/>
          <p:nvPr/>
        </p:nvSpPr>
        <p:spPr>
          <a:xfrm>
            <a:off x="182880" y="1097280"/>
            <a:ext cx="3840480" cy="3200400"/>
          </a:xfrm>
          <a:prstGeom prst="rect">
            <a:avLst/>
          </a:prstGeom>
          <a:solidFill>
            <a:srgbClr val="152A3C"/>
          </a:solidFill>
          <a:ln w="1905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1161288"/>
            <a:ext cx="3657600" cy="347472"/>
          </a:xfrm>
          <a:prstGeom prst="rect">
            <a:avLst/>
          </a:prstGeom>
          <a:noFill/>
        </p:spPr>
        <p:txBody>
          <a:bodyPr wrap="square">
            <a:spAutoFit/>
          </a:bodyPr>
          <a:lstStyle/>
          <a:p>
            <a:pPr algn="l"/>
            <a:r>
              <a:rPr sz="1500" b="1" i="0">
                <a:solidFill>
                  <a:srgbClr val="0369A1"/>
                </a:solidFill>
              </a:rPr>
              <a:t>Markdown</a:t>
            </a:r>
          </a:p>
        </p:txBody>
      </p:sp>
      <p:sp>
        <p:nvSpPr>
          <p:cNvPr id="9" name="TextBox 8"/>
          <p:cNvSpPr txBox="1"/>
          <p:nvPr/>
        </p:nvSpPr>
        <p:spPr>
          <a:xfrm>
            <a:off x="274320" y="1554480"/>
            <a:ext cx="3657600" cy="237744"/>
          </a:xfrm>
          <a:prstGeom prst="rect">
            <a:avLst/>
          </a:prstGeom>
          <a:noFill/>
        </p:spPr>
        <p:txBody>
          <a:bodyPr wrap="square">
            <a:spAutoFit/>
          </a:bodyPr>
          <a:lstStyle/>
          <a:p>
            <a:pPr algn="l"/>
            <a:r>
              <a:rPr sz="1000" b="0" i="0">
                <a:solidFill>
                  <a:srgbClr val="7DD3FC"/>
                </a:solidFill>
              </a:rPr>
              <a:t>Use: PRISMA 2020 report, journal submission</a:t>
            </a:r>
          </a:p>
        </p:txBody>
      </p:sp>
      <p:sp>
        <p:nvSpPr>
          <p:cNvPr id="10" name="TextBox 9"/>
          <p:cNvSpPr txBox="1"/>
          <p:nvPr/>
        </p:nvSpPr>
        <p:spPr>
          <a:xfrm>
            <a:off x="274320" y="1828800"/>
            <a:ext cx="3657600" cy="2331720"/>
          </a:xfrm>
          <a:prstGeom prst="rect">
            <a:avLst/>
          </a:prstGeom>
          <a:noFill/>
        </p:spPr>
        <p:txBody>
          <a:bodyPr wrap="square">
            <a:spAutoFit/>
          </a:bodyPr>
          <a:lstStyle/>
          <a:p>
            <a:pPr algn="l"/>
            <a:r>
              <a:rPr sz="950" b="0" i="0">
                <a:solidFill>
                  <a:srgbClr val="CCD6E0"/>
                </a:solidFill>
              </a:rPr>
              <a:t>  Abstract (structured summary)
  Introduction (rationale + PICO)
  Methods (criteria, queries, databases, RoB tool)
  Results 3.1: PRISMA Flow table
  Results 3.2: Study Characteristics table
  Results 3.3: Narrative Synthesis
  Results 3.4: Risk of Bias Summary
  Results 3.5: GRADE Certainty table
  Discussion: Limitations</a:t>
            </a:r>
          </a:p>
        </p:txBody>
      </p:sp>
      <p:sp>
        <p:nvSpPr>
          <p:cNvPr id="11" name="Rectangle 10"/>
          <p:cNvSpPr/>
          <p:nvPr/>
        </p:nvSpPr>
        <p:spPr>
          <a:xfrm>
            <a:off x="4160520" y="1097280"/>
            <a:ext cx="3840480" cy="3200400"/>
          </a:xfrm>
          <a:prstGeom prst="rect">
            <a:avLst/>
          </a:prstGeom>
          <a:solidFill>
            <a:srgbClr val="152A3C"/>
          </a:solidFill>
          <a:ln w="1905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4251959" y="1161288"/>
            <a:ext cx="3657600" cy="347472"/>
          </a:xfrm>
          <a:prstGeom prst="rect">
            <a:avLst/>
          </a:prstGeom>
          <a:noFill/>
        </p:spPr>
        <p:txBody>
          <a:bodyPr wrap="square">
            <a:spAutoFit/>
          </a:bodyPr>
          <a:lstStyle/>
          <a:p>
            <a:pPr algn="l"/>
            <a:r>
              <a:rPr sz="1500" b="1" i="0">
                <a:solidFill>
                  <a:srgbClr val="CA8A04"/>
                </a:solidFill>
              </a:rPr>
              <a:t>JSON</a:t>
            </a:r>
          </a:p>
        </p:txBody>
      </p:sp>
      <p:sp>
        <p:nvSpPr>
          <p:cNvPr id="13" name="TextBox 12"/>
          <p:cNvSpPr txBox="1"/>
          <p:nvPr/>
        </p:nvSpPr>
        <p:spPr>
          <a:xfrm>
            <a:off x="4251959" y="1554480"/>
            <a:ext cx="3657600" cy="237744"/>
          </a:xfrm>
          <a:prstGeom prst="rect">
            <a:avLst/>
          </a:prstGeom>
          <a:noFill/>
        </p:spPr>
        <p:txBody>
          <a:bodyPr wrap="square">
            <a:spAutoFit/>
          </a:bodyPr>
          <a:lstStyle/>
          <a:p>
            <a:pPr algn="l"/>
            <a:r>
              <a:rPr sz="1000" b="0" i="0">
                <a:solidFill>
                  <a:srgbClr val="7DD3FC"/>
                </a:solidFill>
              </a:rPr>
              <a:t>Use: Programmatic use, REST APIs, databases</a:t>
            </a:r>
          </a:p>
        </p:txBody>
      </p:sp>
      <p:sp>
        <p:nvSpPr>
          <p:cNvPr id="14" name="TextBox 13"/>
          <p:cNvSpPr txBox="1"/>
          <p:nvPr/>
        </p:nvSpPr>
        <p:spPr>
          <a:xfrm>
            <a:off x="4251959" y="1828800"/>
            <a:ext cx="3657600" cy="2331720"/>
          </a:xfrm>
          <a:prstGeom prst="rect">
            <a:avLst/>
          </a:prstGeom>
          <a:noFill/>
        </p:spPr>
        <p:txBody>
          <a:bodyPr wrap="square">
            <a:spAutoFit/>
          </a:bodyPr>
          <a:lstStyle/>
          <a:p>
            <a:pPr algn="l"/>
            <a:r>
              <a:rPr sz="950" b="0" i="0">
                <a:solidFill>
                  <a:srgbClr val="CCD6E0"/>
                </a:solidFill>
              </a:rPr>
              <a:t>  Full PRISMAReviewResult via model_dump_json()
  All nested Pydantic objects included
  Protocol, flow, articles, screening_log
  evidence_spans, synthesis_text
  bias_assessment, grade_assessments
  limitations, timestamp</a:t>
            </a:r>
          </a:p>
        </p:txBody>
      </p:sp>
      <p:sp>
        <p:nvSpPr>
          <p:cNvPr id="15" name="Rectangle 14"/>
          <p:cNvSpPr/>
          <p:nvPr/>
        </p:nvSpPr>
        <p:spPr>
          <a:xfrm>
            <a:off x="8138159" y="1097280"/>
            <a:ext cx="3840480" cy="3200400"/>
          </a:xfrm>
          <a:prstGeom prst="rect">
            <a:avLst/>
          </a:prstGeom>
          <a:solidFill>
            <a:srgbClr val="152A3C"/>
          </a:solidFill>
          <a:ln w="1905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229599" y="1161288"/>
            <a:ext cx="3657600" cy="347472"/>
          </a:xfrm>
          <a:prstGeom prst="rect">
            <a:avLst/>
          </a:prstGeom>
          <a:noFill/>
        </p:spPr>
        <p:txBody>
          <a:bodyPr wrap="square">
            <a:spAutoFit/>
          </a:bodyPr>
          <a:lstStyle/>
          <a:p>
            <a:pPr algn="l"/>
            <a:r>
              <a:rPr sz="1500" b="1" i="0">
                <a:solidFill>
                  <a:srgbClr val="16A34A"/>
                </a:solidFill>
              </a:rPr>
              <a:t>BibTeX</a:t>
            </a:r>
          </a:p>
        </p:txBody>
      </p:sp>
      <p:sp>
        <p:nvSpPr>
          <p:cNvPr id="17" name="TextBox 16"/>
          <p:cNvSpPr txBox="1"/>
          <p:nvPr/>
        </p:nvSpPr>
        <p:spPr>
          <a:xfrm>
            <a:off x="8229599" y="1554480"/>
            <a:ext cx="3657600" cy="237744"/>
          </a:xfrm>
          <a:prstGeom prst="rect">
            <a:avLst/>
          </a:prstGeom>
          <a:noFill/>
        </p:spPr>
        <p:txBody>
          <a:bodyPr wrap="square">
            <a:spAutoFit/>
          </a:bodyPr>
          <a:lstStyle/>
          <a:p>
            <a:pPr algn="l"/>
            <a:r>
              <a:rPr sz="1000" b="0" i="0">
                <a:solidFill>
                  <a:srgbClr val="7DD3FC"/>
                </a:solidFill>
              </a:rPr>
              <a:t>Use: Zotero, Mendeley, LaTeX reference managers</a:t>
            </a:r>
          </a:p>
        </p:txBody>
      </p:sp>
      <p:sp>
        <p:nvSpPr>
          <p:cNvPr id="18" name="TextBox 17"/>
          <p:cNvSpPr txBox="1"/>
          <p:nvPr/>
        </p:nvSpPr>
        <p:spPr>
          <a:xfrm>
            <a:off x="8229599" y="1828800"/>
            <a:ext cx="3657600" cy="2331720"/>
          </a:xfrm>
          <a:prstGeom prst="rect">
            <a:avLst/>
          </a:prstGeom>
          <a:noFill/>
        </p:spPr>
        <p:txBody>
          <a:bodyPr wrap="square">
            <a:spAutoFit/>
          </a:bodyPr>
          <a:lstStyle/>
          <a:p>
            <a:pPr algn="l"/>
            <a:r>
              <a:rPr sz="950" b="0" i="0">
                <a:solidFill>
                  <a:srgbClr val="CCD6E0"/>
                </a:solidFill>
              </a:rPr>
              <a:t>  @article entries for each included study
  Fields: title, author, journal, year, doi, pmid
  Files saved to prisma_results/{slug}_{timestamp}.bib</a:t>
            </a:r>
          </a:p>
        </p:txBody>
      </p:sp>
      <p:sp>
        <p:nvSpPr>
          <p:cNvPr id="19" name="Rectangle 18"/>
          <p:cNvSpPr/>
          <p:nvPr/>
        </p:nvSpPr>
        <p:spPr>
          <a:xfrm>
            <a:off x="182880" y="4480560"/>
            <a:ext cx="11841480" cy="2212848"/>
          </a:xfrm>
          <a:prstGeom prst="rect">
            <a:avLst/>
          </a:prstGeom>
          <a:solidFill>
            <a:srgbClr val="152A3C"/>
          </a:solidFill>
          <a:ln w="1905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320040" y="4553712"/>
            <a:ext cx="11567160" cy="320040"/>
          </a:xfrm>
          <a:prstGeom prst="rect">
            <a:avLst/>
          </a:prstGeom>
          <a:noFill/>
        </p:spPr>
        <p:txBody>
          <a:bodyPr wrap="square">
            <a:spAutoFit/>
          </a:bodyPr>
          <a:lstStyle/>
          <a:p>
            <a:pPr algn="l"/>
            <a:r>
              <a:rPr sz="1300" b="1" i="0">
                <a:solidFill>
                  <a:srgbClr val="0369A1"/>
                </a:solidFill>
              </a:rPr>
              <a:t>CLI  (prisma-review entry point)</a:t>
            </a:r>
          </a:p>
        </p:txBody>
      </p:sp>
      <p:sp>
        <p:nvSpPr>
          <p:cNvPr id="21" name="TextBox 20"/>
          <p:cNvSpPr txBox="1"/>
          <p:nvPr/>
        </p:nvSpPr>
        <p:spPr>
          <a:xfrm>
            <a:off x="320040" y="4882896"/>
            <a:ext cx="11567160" cy="1755648"/>
          </a:xfrm>
          <a:prstGeom prst="rect">
            <a:avLst/>
          </a:prstGeom>
          <a:noFill/>
        </p:spPr>
        <p:txBody>
          <a:bodyPr wrap="square">
            <a:spAutoFit/>
          </a:bodyPr>
          <a:lstStyle/>
          <a:p>
            <a:pPr algn="l"/>
            <a:r>
              <a:rPr sz="1000" b="0" i="0">
                <a:solidFill>
                  <a:srgbClr val="16A34A"/>
                </a:solidFill>
              </a:rPr>
              <a:t>prisma-review \
  --title "Effects of BDNF on hippocampal plasticity in major depression" \
  --population "Adults with MDD" --intervention "BDNF-targeted therapy" \
  --comparison "Placebo or standard care" --outcome "Depressive symptom reduction" \
  --inclusion "RCTs and cohort studies, adults, English" \
  --exclusion "Animal studies, review articles, case reports" \
  --rob-tool "RoB 2"  --model anthropic/claude-sonnet-4 \
  --max-results 25  --related-depth 2  --hops 2  --biorxiv-days 365 \
  --extract-data  --export md json bib  # or --interactive for guided setup</a:t>
            </a:r>
          </a:p>
        </p:txBody>
      </p:sp>
      <p:sp>
        <p:nvSpPr>
          <p:cNvPr id="22" name="Rectangle 21"/>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14</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KEY DESIGN DECISIONS &amp; RATIONALE</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Every architectural choice reflects PRISMA methodology or engineering constraint</a:t>
            </a:r>
          </a:p>
        </p:txBody>
      </p:sp>
      <p:sp>
        <p:nvSpPr>
          <p:cNvPr id="7" name="Rectangle 6"/>
          <p:cNvSpPr/>
          <p:nvPr/>
        </p:nvSpPr>
        <p:spPr>
          <a:xfrm>
            <a:off x="182880" y="1097280"/>
            <a:ext cx="5833872" cy="896112"/>
          </a:xfrm>
          <a:prstGeom prst="rect">
            <a:avLst/>
          </a:prstGeom>
          <a:solidFill>
            <a:srgbClr val="152A3C"/>
          </a:solidFill>
          <a:ln w="1524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1152144"/>
            <a:ext cx="2743200" cy="329184"/>
          </a:xfrm>
          <a:prstGeom prst="rect">
            <a:avLst/>
          </a:prstGeom>
          <a:noFill/>
        </p:spPr>
        <p:txBody>
          <a:bodyPr wrap="square">
            <a:spAutoFit/>
          </a:bodyPr>
          <a:lstStyle/>
          <a:p>
            <a:pPr algn="l"/>
            <a:r>
              <a:rPr sz="1100" b="1" i="0">
                <a:solidFill>
                  <a:srgbClr val="0369A1"/>
                </a:solidFill>
              </a:rPr>
              <a:t>Agent-per-PRISMA-task
(not a mega-agent)</a:t>
            </a:r>
          </a:p>
        </p:txBody>
      </p:sp>
      <p:sp>
        <p:nvSpPr>
          <p:cNvPr id="9" name="TextBox 8"/>
          <p:cNvSpPr txBox="1"/>
          <p:nvPr/>
        </p:nvSpPr>
        <p:spPr>
          <a:xfrm>
            <a:off x="274320" y="1554480"/>
            <a:ext cx="5577840" cy="402336"/>
          </a:xfrm>
          <a:prstGeom prst="rect">
            <a:avLst/>
          </a:prstGeom>
          <a:noFill/>
        </p:spPr>
        <p:txBody>
          <a:bodyPr wrap="square">
            <a:spAutoFit/>
          </a:bodyPr>
          <a:lstStyle/>
          <a:p>
            <a:pPr algn="l"/>
            <a:r>
              <a:rPr sz="900" b="0" i="0">
                <a:solidFill>
                  <a:srgbClr val="CCD6E0"/>
                </a:solidFill>
              </a:rPr>
              <a:t>Each PRISMA step gets its own agent: independent prompt tuning, isolated retry logic, typed output. Changing the screening bias policy only touches the screening agent. Adding GRADE for a new outcome adds one agent call.</a:t>
            </a:r>
          </a:p>
        </p:txBody>
      </p:sp>
      <p:sp>
        <p:nvSpPr>
          <p:cNvPr id="10" name="Rectangle 9"/>
          <p:cNvSpPr/>
          <p:nvPr/>
        </p:nvSpPr>
        <p:spPr>
          <a:xfrm>
            <a:off x="6172200" y="1097280"/>
            <a:ext cx="5833872" cy="896112"/>
          </a:xfrm>
          <a:prstGeom prst="rect">
            <a:avLst/>
          </a:prstGeom>
          <a:solidFill>
            <a:srgbClr val="152A3C"/>
          </a:solidFill>
          <a:ln w="1524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263640" y="1152144"/>
            <a:ext cx="2743200" cy="329184"/>
          </a:xfrm>
          <a:prstGeom prst="rect">
            <a:avLst/>
          </a:prstGeom>
          <a:noFill/>
        </p:spPr>
        <p:txBody>
          <a:bodyPr wrap="square">
            <a:spAutoFit/>
          </a:bodyPr>
          <a:lstStyle/>
          <a:p>
            <a:pPr algn="l"/>
            <a:r>
              <a:rPr sz="1100" b="1" i="0">
                <a:solidFill>
                  <a:srgbClr val="16A34A"/>
                </a:solidFill>
              </a:rPr>
              <a:t>Two-stage screening,
opposite bias policies</a:t>
            </a:r>
          </a:p>
        </p:txBody>
      </p:sp>
      <p:sp>
        <p:nvSpPr>
          <p:cNvPr id="12" name="TextBox 11"/>
          <p:cNvSpPr txBox="1"/>
          <p:nvPr/>
        </p:nvSpPr>
        <p:spPr>
          <a:xfrm>
            <a:off x="6263640" y="1554480"/>
            <a:ext cx="5577840" cy="402336"/>
          </a:xfrm>
          <a:prstGeom prst="rect">
            <a:avLst/>
          </a:prstGeom>
          <a:noFill/>
        </p:spPr>
        <p:txBody>
          <a:bodyPr wrap="square">
            <a:spAutoFit/>
          </a:bodyPr>
          <a:lstStyle/>
          <a:p>
            <a:pPr algn="l"/>
            <a:r>
              <a:rPr sz="900" b="0" i="0">
                <a:solidFill>
                  <a:srgbClr val="CCD6E0"/>
                </a:solidFill>
              </a:rPr>
              <a:t>PRISMA methodology requires recall-first, precision-second screening. Inclusive T/A ensures no relevant study is missed. Strict FT ensures only eligible studies enter synthesis. Same agent, different instruction from pipeline stage parameter.</a:t>
            </a:r>
          </a:p>
        </p:txBody>
      </p:sp>
      <p:sp>
        <p:nvSpPr>
          <p:cNvPr id="13" name="Rectangle 12"/>
          <p:cNvSpPr/>
          <p:nvPr/>
        </p:nvSpPr>
        <p:spPr>
          <a:xfrm>
            <a:off x="182880" y="2057400"/>
            <a:ext cx="5833872" cy="896112"/>
          </a:xfrm>
          <a:prstGeom prst="rect">
            <a:avLst/>
          </a:prstGeom>
          <a:solidFill>
            <a:srgbClr val="152A3C"/>
          </a:solidFill>
          <a:ln w="1524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274320" y="2112264"/>
            <a:ext cx="2743200" cy="329184"/>
          </a:xfrm>
          <a:prstGeom prst="rect">
            <a:avLst/>
          </a:prstGeom>
          <a:noFill/>
        </p:spPr>
        <p:txBody>
          <a:bodyPr wrap="square">
            <a:spAutoFit/>
          </a:bodyPr>
          <a:lstStyle/>
          <a:p>
            <a:pPr algn="l"/>
            <a:r>
              <a:rPr sz="1100" b="1" i="0">
                <a:solidFill>
                  <a:srgbClr val="CA8A04"/>
                </a:solidFill>
              </a:rPr>
              <a:t>defer_model_check=True
on all agents</a:t>
            </a:r>
          </a:p>
        </p:txBody>
      </p:sp>
      <p:sp>
        <p:nvSpPr>
          <p:cNvPr id="15" name="TextBox 14"/>
          <p:cNvSpPr txBox="1"/>
          <p:nvPr/>
        </p:nvSpPr>
        <p:spPr>
          <a:xfrm>
            <a:off x="274320" y="2514600"/>
            <a:ext cx="5577840" cy="402336"/>
          </a:xfrm>
          <a:prstGeom prst="rect">
            <a:avLst/>
          </a:prstGeom>
          <a:noFill/>
        </p:spPr>
        <p:txBody>
          <a:bodyPr wrap="square">
            <a:spAutoFit/>
          </a:bodyPr>
          <a:lstStyle/>
          <a:p>
            <a:pPr algn="l"/>
            <a:r>
              <a:rPr sz="900" b="0" i="0">
                <a:solidFill>
                  <a:srgbClr val="CCD6E0"/>
                </a:solidFill>
              </a:rPr>
              <a:t>Model injected at runtime via build_model(). Researcher can use claude-haiku for screening (fast/cheap), claude-sonnet for synthesis (quality). Same agents work with any of 100+ OpenRouter models.</a:t>
            </a:r>
          </a:p>
        </p:txBody>
      </p:sp>
      <p:sp>
        <p:nvSpPr>
          <p:cNvPr id="16" name="Rectangle 15"/>
          <p:cNvSpPr/>
          <p:nvPr/>
        </p:nvSpPr>
        <p:spPr>
          <a:xfrm>
            <a:off x="6172200" y="2057400"/>
            <a:ext cx="5833872" cy="896112"/>
          </a:xfrm>
          <a:prstGeom prst="rect">
            <a:avLst/>
          </a:prstGeom>
          <a:solidFill>
            <a:srgbClr val="152A3C"/>
          </a:solidFill>
          <a:ln w="1524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6263640" y="2112264"/>
            <a:ext cx="2743200" cy="329184"/>
          </a:xfrm>
          <a:prstGeom prst="rect">
            <a:avLst/>
          </a:prstGeom>
          <a:noFill/>
        </p:spPr>
        <p:txBody>
          <a:bodyPr wrap="square">
            <a:spAutoFit/>
          </a:bodyPr>
          <a:lstStyle/>
          <a:p>
            <a:pPr algn="l"/>
            <a:r>
              <a:rPr sz="1100" b="1" i="0">
                <a:solidFill>
                  <a:srgbClr val="0D9488"/>
                </a:solidFill>
              </a:rPr>
              <a:t>asyncio.gather() for
Step 14 only</a:t>
            </a:r>
          </a:p>
        </p:txBody>
      </p:sp>
      <p:sp>
        <p:nvSpPr>
          <p:cNvPr id="18" name="TextBox 17"/>
          <p:cNvSpPr txBox="1"/>
          <p:nvPr/>
        </p:nvSpPr>
        <p:spPr>
          <a:xfrm>
            <a:off x="6263640" y="2514600"/>
            <a:ext cx="5577840" cy="402336"/>
          </a:xfrm>
          <a:prstGeom prst="rect">
            <a:avLst/>
          </a:prstGeom>
          <a:noFill/>
        </p:spPr>
        <p:txBody>
          <a:bodyPr wrap="square">
            <a:spAutoFit/>
          </a:bodyPr>
          <a:lstStyle/>
          <a:p>
            <a:pPr algn="l"/>
            <a:r>
              <a:rPr sz="900" b="0" i="0">
                <a:solidFill>
                  <a:srgbClr val="CCD6E0"/>
                </a:solidFill>
              </a:rPr>
              <a:t>Synthesis, bias summary, GRADE, and limitations are independent tasks with no shared mutable state. Parallelising them with asyncio.gather saves time proportional to the slowest task instead of their sum.</a:t>
            </a:r>
          </a:p>
        </p:txBody>
      </p:sp>
      <p:sp>
        <p:nvSpPr>
          <p:cNvPr id="19" name="Rectangle 18"/>
          <p:cNvSpPr/>
          <p:nvPr/>
        </p:nvSpPr>
        <p:spPr>
          <a:xfrm>
            <a:off x="182880" y="3017520"/>
            <a:ext cx="5833872" cy="896112"/>
          </a:xfrm>
          <a:prstGeom prst="rect">
            <a:avLst/>
          </a:prstGeom>
          <a:solidFill>
            <a:srgbClr val="152A3C"/>
          </a:solidFill>
          <a:ln w="1524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274320" y="3072384"/>
            <a:ext cx="2743200" cy="329184"/>
          </a:xfrm>
          <a:prstGeom prst="rect">
            <a:avLst/>
          </a:prstGeom>
          <a:noFill/>
        </p:spPr>
        <p:txBody>
          <a:bodyPr wrap="square">
            <a:spAutoFit/>
          </a:bodyPr>
          <a:lstStyle/>
          <a:p>
            <a:pPr algn="l"/>
            <a:r>
              <a:rPr sz="1100" b="1" i="0">
                <a:solidFill>
                  <a:srgbClr val="C2410C"/>
                </a:solidFill>
              </a:rPr>
              <a:t>SQLite cache, 72h TTL</a:t>
            </a:r>
          </a:p>
        </p:txBody>
      </p:sp>
      <p:sp>
        <p:nvSpPr>
          <p:cNvPr id="21" name="TextBox 20"/>
          <p:cNvSpPr txBox="1"/>
          <p:nvPr/>
        </p:nvSpPr>
        <p:spPr>
          <a:xfrm>
            <a:off x="274320" y="3474720"/>
            <a:ext cx="5577840" cy="402336"/>
          </a:xfrm>
          <a:prstGeom prst="rect">
            <a:avLst/>
          </a:prstGeom>
          <a:noFill/>
        </p:spPr>
        <p:txBody>
          <a:bodyPr wrap="square">
            <a:spAutoFit/>
          </a:bodyPr>
          <a:lstStyle/>
          <a:p>
            <a:pPr algn="l"/>
            <a:r>
              <a:rPr sz="900" b="0" i="0">
                <a:solidFill>
                  <a:srgbClr val="CCD6E0"/>
                </a:solidFill>
              </a:rPr>
              <a:t>Researcher re-runs with different screening criteria or model. All 500 article fetches come from cache in milliseconds. 72h (vs 48h in BioSynth) because PRISMA searches are longer sessions and article metadata changes infrequently.</a:t>
            </a:r>
          </a:p>
        </p:txBody>
      </p:sp>
      <p:sp>
        <p:nvSpPr>
          <p:cNvPr id="22" name="Rectangle 21"/>
          <p:cNvSpPr/>
          <p:nvPr/>
        </p:nvSpPr>
        <p:spPr>
          <a:xfrm>
            <a:off x="6172200" y="3017520"/>
            <a:ext cx="5833872" cy="896112"/>
          </a:xfrm>
          <a:prstGeom prst="rect">
            <a:avLst/>
          </a:prstGeom>
          <a:solidFill>
            <a:srgbClr val="152A3C"/>
          </a:solidFill>
          <a:ln w="1524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6263640" y="3072384"/>
            <a:ext cx="2743200" cy="329184"/>
          </a:xfrm>
          <a:prstGeom prst="rect">
            <a:avLst/>
          </a:prstGeom>
          <a:noFill/>
        </p:spPr>
        <p:txBody>
          <a:bodyPr wrap="square">
            <a:spAutoFit/>
          </a:bodyPr>
          <a:lstStyle/>
          <a:p>
            <a:pPr algn="l"/>
            <a:r>
              <a:rPr sz="1100" b="1" i="0">
                <a:solidFill>
                  <a:srgbClr val="7C3AED"/>
                </a:solidFill>
              </a:rPr>
              <a:t>Domain-agnostic by design</a:t>
            </a:r>
          </a:p>
        </p:txBody>
      </p:sp>
      <p:sp>
        <p:nvSpPr>
          <p:cNvPr id="24" name="TextBox 23"/>
          <p:cNvSpPr txBox="1"/>
          <p:nvPr/>
        </p:nvSpPr>
        <p:spPr>
          <a:xfrm>
            <a:off x="6263640" y="3474720"/>
            <a:ext cx="5577840" cy="402336"/>
          </a:xfrm>
          <a:prstGeom prst="rect">
            <a:avLst/>
          </a:prstGeom>
          <a:noFill/>
        </p:spPr>
        <p:txBody>
          <a:bodyPr wrap="square">
            <a:spAutoFit/>
          </a:bodyPr>
          <a:lstStyle/>
          <a:p>
            <a:pPr algn="l"/>
            <a:r>
              <a:rPr sz="900" b="0" i="0">
                <a:solidFill>
                  <a:srgbClr val="CCD6E0"/>
                </a:solidFill>
              </a:rPr>
              <a:t>All domain knowledge in ReviewProtocol. No hardcoded medical terminology, RoB domain lists, or outcome definitions. Injected as @agent.system_prompt context. Same binary, any medical/social/environmental domain.</a:t>
            </a:r>
          </a:p>
        </p:txBody>
      </p:sp>
      <p:sp>
        <p:nvSpPr>
          <p:cNvPr id="25" name="Rectangle 24"/>
          <p:cNvSpPr/>
          <p:nvPr/>
        </p:nvSpPr>
        <p:spPr>
          <a:xfrm>
            <a:off x="182880" y="3977639"/>
            <a:ext cx="5833872" cy="896112"/>
          </a:xfrm>
          <a:prstGeom prst="rect">
            <a:avLst/>
          </a:prstGeom>
          <a:solidFill>
            <a:srgbClr val="152A3C"/>
          </a:solidFill>
          <a:ln w="15240">
            <a:solidFill>
              <a:srgbClr val="BE123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274320" y="4032503"/>
            <a:ext cx="2743200" cy="329184"/>
          </a:xfrm>
          <a:prstGeom prst="rect">
            <a:avLst/>
          </a:prstGeom>
          <a:noFill/>
        </p:spPr>
        <p:txBody>
          <a:bodyPr wrap="square">
            <a:spAutoFit/>
          </a:bodyPr>
          <a:lstStyle/>
          <a:p>
            <a:pPr algn="l"/>
            <a:r>
              <a:rPr sz="1100" b="1" i="0">
                <a:solidFill>
                  <a:srgbClr val="BE123C"/>
                </a:solidFill>
              </a:rPr>
              <a:t>Auto-include on
agent failure</a:t>
            </a:r>
          </a:p>
        </p:txBody>
      </p:sp>
      <p:sp>
        <p:nvSpPr>
          <p:cNvPr id="27" name="TextBox 26"/>
          <p:cNvSpPr txBox="1"/>
          <p:nvPr/>
        </p:nvSpPr>
        <p:spPr>
          <a:xfrm>
            <a:off x="274320" y="4434840"/>
            <a:ext cx="5577840" cy="402336"/>
          </a:xfrm>
          <a:prstGeom prst="rect">
            <a:avLst/>
          </a:prstGeom>
          <a:noFill/>
        </p:spPr>
        <p:txBody>
          <a:bodyPr wrap="square">
            <a:spAutoFit/>
          </a:bodyPr>
          <a:lstStyle/>
          <a:p>
            <a:pPr algn="l"/>
            <a:r>
              <a:rPr sz="900" b="0" i="0">
                <a:solidFill>
                  <a:srgbClr val="CCD6E0"/>
                </a:solidFill>
              </a:rPr>
              <a:t>Pipeline must always produce a result. If screening batch fails, auto-include entire batch. Losing an article to a transient API error is a validity threat; over-inclusion is recoverable by human review.</a:t>
            </a:r>
          </a:p>
        </p:txBody>
      </p:sp>
      <p:sp>
        <p:nvSpPr>
          <p:cNvPr id="28" name="Rectangle 27"/>
          <p:cNvSpPr/>
          <p:nvPr/>
        </p:nvSpPr>
        <p:spPr>
          <a:xfrm>
            <a:off x="6172200" y="3977639"/>
            <a:ext cx="5833872" cy="896112"/>
          </a:xfrm>
          <a:prstGeom prst="rect">
            <a:avLst/>
          </a:prstGeom>
          <a:solidFill>
            <a:srgbClr val="152A3C"/>
          </a:solidFill>
          <a:ln w="1524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263640" y="4032503"/>
            <a:ext cx="2743200" cy="329184"/>
          </a:xfrm>
          <a:prstGeom prst="rect">
            <a:avLst/>
          </a:prstGeom>
          <a:noFill/>
        </p:spPr>
        <p:txBody>
          <a:bodyPr wrap="square">
            <a:spAutoFit/>
          </a:bodyPr>
          <a:lstStyle/>
          <a:p>
            <a:pPr algn="l"/>
            <a:r>
              <a:rPr sz="1100" b="1" i="0">
                <a:solidFill>
                  <a:srgbClr val="0D9488"/>
                </a:solidFill>
              </a:rPr>
              <a:t>Evidence dedup:
Jaccard &gt;= 0.70</a:t>
            </a:r>
          </a:p>
        </p:txBody>
      </p:sp>
      <p:sp>
        <p:nvSpPr>
          <p:cNvPr id="30" name="TextBox 29"/>
          <p:cNvSpPr txBox="1"/>
          <p:nvPr/>
        </p:nvSpPr>
        <p:spPr>
          <a:xfrm>
            <a:off x="6263640" y="4434840"/>
            <a:ext cx="5577840" cy="402336"/>
          </a:xfrm>
          <a:prstGeom prst="rect">
            <a:avLst/>
          </a:prstGeom>
          <a:noFill/>
        </p:spPr>
        <p:txBody>
          <a:bodyPr wrap="square">
            <a:spAutoFit/>
          </a:bodyPr>
          <a:lstStyle/>
          <a:p>
            <a:pPr algn="l"/>
            <a:r>
              <a:rPr sz="900" b="0" i="0">
                <a:solidFill>
                  <a:srgbClr val="CCD6E0"/>
                </a:solidFill>
              </a:rPr>
              <a:t>Same threshold as BioSynth. Removes paraphrased near-duplicates from the 30-span evidence set. Prevents the synthesis agent from seeing the same finding quoted five times and over-weighting it.</a:t>
            </a:r>
          </a:p>
        </p:txBody>
      </p:sp>
      <p:sp>
        <p:nvSpPr>
          <p:cNvPr id="31" name="Rectangle 30"/>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15</a:t>
            </a:r>
          </a:p>
        </p:txBody>
      </p:sp>
      <p:sp>
        <p:nvSpPr>
          <p:cNvPr id="4" name="Rectangle 3"/>
          <p:cNvSpPr/>
          <p:nvPr/>
        </p:nvSpPr>
        <p:spPr>
          <a:xfrm>
            <a:off x="0" y="0"/>
            <a:ext cx="12188952" cy="621792"/>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91440"/>
            <a:ext cx="11612880" cy="475488"/>
          </a:xfrm>
          <a:prstGeom prst="rect">
            <a:avLst/>
          </a:prstGeom>
          <a:noFill/>
        </p:spPr>
        <p:txBody>
          <a:bodyPr wrap="square">
            <a:spAutoFit/>
          </a:bodyPr>
          <a:lstStyle/>
          <a:p>
            <a:pPr algn="ctr"/>
            <a:r>
              <a:rPr sz="2200" b="1" i="0">
                <a:solidFill>
                  <a:srgbClr val="0D1B2A"/>
                </a:solidFill>
              </a:rPr>
              <a:t>PRISMA Review Agent — Architecture Summary</a:t>
            </a:r>
          </a:p>
        </p:txBody>
      </p:sp>
      <p:sp>
        <p:nvSpPr>
          <p:cNvPr id="6" name="Rectangle 5"/>
          <p:cNvSpPr/>
          <p:nvPr/>
        </p:nvSpPr>
        <p:spPr>
          <a:xfrm>
            <a:off x="182880" y="777240"/>
            <a:ext cx="3840480" cy="2029968"/>
          </a:xfrm>
          <a:prstGeom prst="rect">
            <a:avLst/>
          </a:prstGeom>
          <a:solidFill>
            <a:srgbClr val="152A3C"/>
          </a:solidFill>
          <a:ln w="2540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182880" y="777240"/>
            <a:ext cx="3840480" cy="45720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841247"/>
            <a:ext cx="3657600" cy="347472"/>
          </a:xfrm>
          <a:prstGeom prst="rect">
            <a:avLst/>
          </a:prstGeom>
          <a:noFill/>
        </p:spPr>
        <p:txBody>
          <a:bodyPr wrap="square">
            <a:spAutoFit/>
          </a:bodyPr>
          <a:lstStyle/>
          <a:p>
            <a:pPr algn="l"/>
            <a:r>
              <a:rPr sz="1300" b="1" i="0">
                <a:solidFill>
                  <a:srgbClr val="0D1B2A"/>
                </a:solidFill>
              </a:rPr>
              <a:t>15-Step Pipeline</a:t>
            </a:r>
          </a:p>
        </p:txBody>
      </p:sp>
      <p:sp>
        <p:nvSpPr>
          <p:cNvPr id="9" name="TextBox 8"/>
          <p:cNvSpPr txBox="1"/>
          <p:nvPr/>
        </p:nvSpPr>
        <p:spPr>
          <a:xfrm>
            <a:off x="274320" y="1344168"/>
            <a:ext cx="3657600" cy="1353312"/>
          </a:xfrm>
          <a:prstGeom prst="rect">
            <a:avLst/>
          </a:prstGeom>
          <a:noFill/>
        </p:spPr>
        <p:txBody>
          <a:bodyPr wrap="square">
            <a:spAutoFit/>
          </a:bodyPr>
          <a:lstStyle/>
          <a:p>
            <a:pPr algn="l"/>
            <a:r>
              <a:rPr sz="1150" b="0" i="0">
                <a:solidFill>
                  <a:srgbClr val="CCD6E0"/>
                </a:solidFill>
              </a:rPr>
              <a:t>PRISMAReviewPipeline orchestrates everything. Calls tools, manages state, tracks PRISMA flow counts, assembles result.</a:t>
            </a:r>
          </a:p>
        </p:txBody>
      </p:sp>
      <p:sp>
        <p:nvSpPr>
          <p:cNvPr id="10" name="Rectangle 9"/>
          <p:cNvSpPr/>
          <p:nvPr/>
        </p:nvSpPr>
        <p:spPr>
          <a:xfrm>
            <a:off x="4160520" y="777240"/>
            <a:ext cx="3840480" cy="2029968"/>
          </a:xfrm>
          <a:prstGeom prst="rect">
            <a:avLst/>
          </a:prstGeom>
          <a:solidFill>
            <a:srgbClr val="152A3C"/>
          </a:solidFill>
          <a:ln w="2540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ectangle 10"/>
          <p:cNvSpPr/>
          <p:nvPr/>
        </p:nvSpPr>
        <p:spPr>
          <a:xfrm>
            <a:off x="4160520" y="777240"/>
            <a:ext cx="3840480" cy="457200"/>
          </a:xfrm>
          <a:prstGeom prst="rect">
            <a:avLst/>
          </a:prstGeom>
          <a:solidFill>
            <a:srgbClr val="16A34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4251959" y="841247"/>
            <a:ext cx="3657600" cy="347472"/>
          </a:xfrm>
          <a:prstGeom prst="rect">
            <a:avLst/>
          </a:prstGeom>
          <a:noFill/>
        </p:spPr>
        <p:txBody>
          <a:bodyPr wrap="square">
            <a:spAutoFit/>
          </a:bodyPr>
          <a:lstStyle/>
          <a:p>
            <a:pPr algn="l"/>
            <a:r>
              <a:rPr sz="1300" b="1" i="0">
                <a:solidFill>
                  <a:srgbClr val="0D1B2A"/>
                </a:solidFill>
              </a:rPr>
              <a:t>9 Specialised LLM Agents</a:t>
            </a:r>
          </a:p>
        </p:txBody>
      </p:sp>
      <p:sp>
        <p:nvSpPr>
          <p:cNvPr id="13" name="TextBox 12"/>
          <p:cNvSpPr txBox="1"/>
          <p:nvPr/>
        </p:nvSpPr>
        <p:spPr>
          <a:xfrm>
            <a:off x="4251959" y="1344168"/>
            <a:ext cx="3657600" cy="1353312"/>
          </a:xfrm>
          <a:prstGeom prst="rect">
            <a:avLst/>
          </a:prstGeom>
          <a:noFill/>
        </p:spPr>
        <p:txBody>
          <a:bodyPr wrap="square">
            <a:spAutoFit/>
          </a:bodyPr>
          <a:lstStyle/>
          <a:p>
            <a:pPr algn="l"/>
            <a:r>
              <a:rPr sz="1150" b="0" i="0">
                <a:solidFill>
                  <a:srgbClr val="CCD6E0"/>
                </a:solidFill>
              </a:rPr>
              <a:t>One agent per PRISMA step. All use pydantic-ai typed outputs + defer_model_check=True for any OpenRouter model.</a:t>
            </a:r>
          </a:p>
        </p:txBody>
      </p:sp>
      <p:sp>
        <p:nvSpPr>
          <p:cNvPr id="14" name="Rectangle 13"/>
          <p:cNvSpPr/>
          <p:nvPr/>
        </p:nvSpPr>
        <p:spPr>
          <a:xfrm>
            <a:off x="8138159" y="777240"/>
            <a:ext cx="3840480" cy="2029968"/>
          </a:xfrm>
          <a:prstGeom prst="rect">
            <a:avLst/>
          </a:prstGeom>
          <a:solidFill>
            <a:srgbClr val="152A3C"/>
          </a:solidFill>
          <a:ln w="2540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ectangle 14"/>
          <p:cNvSpPr/>
          <p:nvPr/>
        </p:nvSpPr>
        <p:spPr>
          <a:xfrm>
            <a:off x="8138159" y="777240"/>
            <a:ext cx="3840480" cy="457200"/>
          </a:xfrm>
          <a:prstGeom prst="rect">
            <a:avLst/>
          </a:prstGeom>
          <a:solidFill>
            <a:srgbClr val="CA8A0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229599" y="841247"/>
            <a:ext cx="3657600" cy="347472"/>
          </a:xfrm>
          <a:prstGeom prst="rect">
            <a:avLst/>
          </a:prstGeom>
          <a:noFill/>
        </p:spPr>
        <p:txBody>
          <a:bodyPr wrap="square">
            <a:spAutoFit/>
          </a:bodyPr>
          <a:lstStyle/>
          <a:p>
            <a:pPr algn="l"/>
            <a:r>
              <a:rPr sz="1300" b="1" i="0">
                <a:solidFill>
                  <a:srgbClr val="0D1B2A"/>
                </a:solidFill>
              </a:rPr>
              <a:t>Two-Stage Screening</a:t>
            </a:r>
          </a:p>
        </p:txBody>
      </p:sp>
      <p:sp>
        <p:nvSpPr>
          <p:cNvPr id="17" name="TextBox 16"/>
          <p:cNvSpPr txBox="1"/>
          <p:nvPr/>
        </p:nvSpPr>
        <p:spPr>
          <a:xfrm>
            <a:off x="8229599" y="1344168"/>
            <a:ext cx="3657600" cy="1353312"/>
          </a:xfrm>
          <a:prstGeom prst="rect">
            <a:avLst/>
          </a:prstGeom>
          <a:noFill/>
        </p:spPr>
        <p:txBody>
          <a:bodyPr wrap="square">
            <a:spAutoFit/>
          </a:bodyPr>
          <a:lstStyle/>
          <a:p>
            <a:pPr algn="l"/>
            <a:r>
              <a:rPr sz="1150" b="0" i="0">
                <a:solidFill>
                  <a:srgbClr val="CCD6E0"/>
                </a:solidFill>
              </a:rPr>
              <a:t>Agent 2 runs twice: INCLUSIVE T/A screening (batch 15) then STRICT FT screening (batch 10). PRISMA best practice.</a:t>
            </a:r>
          </a:p>
        </p:txBody>
      </p:sp>
      <p:sp>
        <p:nvSpPr>
          <p:cNvPr id="18" name="Rectangle 17"/>
          <p:cNvSpPr/>
          <p:nvPr/>
        </p:nvSpPr>
        <p:spPr>
          <a:xfrm>
            <a:off x="182880" y="2926080"/>
            <a:ext cx="3840480" cy="2029968"/>
          </a:xfrm>
          <a:prstGeom prst="rect">
            <a:avLst/>
          </a:prstGeom>
          <a:solidFill>
            <a:srgbClr val="152A3C"/>
          </a:solidFill>
          <a:ln w="2540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182880" y="2926080"/>
            <a:ext cx="3840480" cy="457200"/>
          </a:xfrm>
          <a:prstGeom prst="rect">
            <a:avLst/>
          </a:prstGeom>
          <a:solidFill>
            <a:srgbClr val="C2410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274320" y="2990088"/>
            <a:ext cx="3657600" cy="347472"/>
          </a:xfrm>
          <a:prstGeom prst="rect">
            <a:avLst/>
          </a:prstGeom>
          <a:noFill/>
        </p:spPr>
        <p:txBody>
          <a:bodyPr wrap="square">
            <a:spAutoFit/>
          </a:bodyPr>
          <a:lstStyle/>
          <a:p>
            <a:pPr algn="l"/>
            <a:r>
              <a:rPr sz="1300" b="1" i="0">
                <a:solidFill>
                  <a:srgbClr val="0D1B2A"/>
                </a:solidFill>
              </a:rPr>
              <a:t>Domain-Agnostic Design</a:t>
            </a:r>
          </a:p>
        </p:txBody>
      </p:sp>
      <p:sp>
        <p:nvSpPr>
          <p:cNvPr id="21" name="TextBox 20"/>
          <p:cNvSpPr txBox="1"/>
          <p:nvPr/>
        </p:nvSpPr>
        <p:spPr>
          <a:xfrm>
            <a:off x="274320" y="3493008"/>
            <a:ext cx="3657600" cy="1353312"/>
          </a:xfrm>
          <a:prstGeom prst="rect">
            <a:avLst/>
          </a:prstGeom>
          <a:noFill/>
        </p:spPr>
        <p:txBody>
          <a:bodyPr wrap="square">
            <a:spAutoFit/>
          </a:bodyPr>
          <a:lstStyle/>
          <a:p>
            <a:pPr algn="l"/>
            <a:r>
              <a:rPr sz="1150" b="0" i="0">
                <a:solidFill>
                  <a:srgbClr val="CCD6E0"/>
                </a:solidFill>
              </a:rPr>
              <a:t>All clinical knowledge in ReviewProtocol. 11 RoB tools, any PICO, any outcome — zero code changes between reviews.</a:t>
            </a:r>
          </a:p>
        </p:txBody>
      </p:sp>
      <p:sp>
        <p:nvSpPr>
          <p:cNvPr id="22" name="Rectangle 21"/>
          <p:cNvSpPr/>
          <p:nvPr/>
        </p:nvSpPr>
        <p:spPr>
          <a:xfrm>
            <a:off x="4160520" y="2926080"/>
            <a:ext cx="3840480" cy="2029968"/>
          </a:xfrm>
          <a:prstGeom prst="rect">
            <a:avLst/>
          </a:prstGeom>
          <a:solidFill>
            <a:srgbClr val="152A3C"/>
          </a:solidFill>
          <a:ln w="2540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ectangle 22"/>
          <p:cNvSpPr/>
          <p:nvPr/>
        </p:nvSpPr>
        <p:spPr>
          <a:xfrm>
            <a:off x="4160520" y="2926080"/>
            <a:ext cx="3840480"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4251959" y="2990088"/>
            <a:ext cx="3657600" cy="347472"/>
          </a:xfrm>
          <a:prstGeom prst="rect">
            <a:avLst/>
          </a:prstGeom>
          <a:noFill/>
        </p:spPr>
        <p:txBody>
          <a:bodyPr wrap="square">
            <a:spAutoFit/>
          </a:bodyPr>
          <a:lstStyle/>
          <a:p>
            <a:pPr algn="l"/>
            <a:r>
              <a:rPr sz="1300" b="1" i="0">
                <a:solidFill>
                  <a:srgbClr val="0D1B2A"/>
                </a:solidFill>
              </a:rPr>
              <a:t>GRADE + RoB</a:t>
            </a:r>
          </a:p>
        </p:txBody>
      </p:sp>
      <p:sp>
        <p:nvSpPr>
          <p:cNvPr id="25" name="TextBox 24"/>
          <p:cNvSpPr txBox="1"/>
          <p:nvPr/>
        </p:nvSpPr>
        <p:spPr>
          <a:xfrm>
            <a:off x="4251959" y="3493008"/>
            <a:ext cx="3657600" cy="1353312"/>
          </a:xfrm>
          <a:prstGeom prst="rect">
            <a:avLst/>
          </a:prstGeom>
          <a:noFill/>
        </p:spPr>
        <p:txBody>
          <a:bodyPr wrap="square">
            <a:spAutoFit/>
          </a:bodyPr>
          <a:lstStyle/>
          <a:p>
            <a:pPr algn="l"/>
            <a:r>
              <a:rPr sz="1150" b="0" i="0">
                <a:solidFill>
                  <a:srgbClr val="CCD6E0"/>
                </a:solidFill>
              </a:rPr>
              <a:t>Agent 3 assesses RoB per study (11 tools). Agent 6 produces GRADE certainty per outcome. Both in final report.</a:t>
            </a:r>
          </a:p>
        </p:txBody>
      </p:sp>
      <p:sp>
        <p:nvSpPr>
          <p:cNvPr id="26" name="Rectangle 25"/>
          <p:cNvSpPr/>
          <p:nvPr/>
        </p:nvSpPr>
        <p:spPr>
          <a:xfrm>
            <a:off x="8138159" y="2926080"/>
            <a:ext cx="3840480" cy="2029968"/>
          </a:xfrm>
          <a:prstGeom prst="rect">
            <a:avLst/>
          </a:prstGeom>
          <a:solidFill>
            <a:srgbClr val="152A3C"/>
          </a:solidFill>
          <a:ln w="2540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ectangle 26"/>
          <p:cNvSpPr/>
          <p:nvPr/>
        </p:nvSpPr>
        <p:spPr>
          <a:xfrm>
            <a:off x="8138159" y="2926080"/>
            <a:ext cx="3840480" cy="457200"/>
          </a:xfrm>
          <a:prstGeom prst="rect">
            <a:avLst/>
          </a:prstGeom>
          <a:solidFill>
            <a:srgbClr val="0D94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8229599" y="2990088"/>
            <a:ext cx="3657600" cy="347472"/>
          </a:xfrm>
          <a:prstGeom prst="rect">
            <a:avLst/>
          </a:prstGeom>
          <a:noFill/>
        </p:spPr>
        <p:txBody>
          <a:bodyPr wrap="square">
            <a:spAutoFit/>
          </a:bodyPr>
          <a:lstStyle/>
          <a:p>
            <a:pPr algn="l"/>
            <a:r>
              <a:rPr sz="1300" b="1" i="0">
                <a:solidFill>
                  <a:srgbClr val="0D1B2A"/>
                </a:solidFill>
              </a:rPr>
              <a:t>Parallel Synthesis</a:t>
            </a:r>
          </a:p>
        </p:txBody>
      </p:sp>
      <p:sp>
        <p:nvSpPr>
          <p:cNvPr id="29" name="TextBox 28"/>
          <p:cNvSpPr txBox="1"/>
          <p:nvPr/>
        </p:nvSpPr>
        <p:spPr>
          <a:xfrm>
            <a:off x="8229599" y="3493008"/>
            <a:ext cx="3657600" cy="1353312"/>
          </a:xfrm>
          <a:prstGeom prst="rect">
            <a:avLst/>
          </a:prstGeom>
          <a:noFill/>
        </p:spPr>
        <p:txBody>
          <a:bodyPr wrap="square">
            <a:spAutoFit/>
          </a:bodyPr>
          <a:lstStyle/>
          <a:p>
            <a:pPr algn="l"/>
            <a:r>
              <a:rPr sz="1150" b="0" i="0">
                <a:solidFill>
                  <a:srgbClr val="CCD6E0"/>
                </a:solidFill>
              </a:rPr>
              <a:t>asyncio.gather(): narrative + bias summary + GRADE x3 + limitations simultaneously. Report complete in one pass.</a:t>
            </a:r>
          </a:p>
        </p:txBody>
      </p:sp>
      <p:sp>
        <p:nvSpPr>
          <p:cNvPr id="30" name="Rectangle 29"/>
          <p:cNvSpPr/>
          <p:nvPr/>
        </p:nvSpPr>
        <p:spPr>
          <a:xfrm>
            <a:off x="182880" y="5074920"/>
            <a:ext cx="11841480" cy="731520"/>
          </a:xfrm>
          <a:prstGeom prst="rect">
            <a:avLst/>
          </a:prstGeom>
          <a:solidFill>
            <a:srgbClr val="152A3C"/>
          </a:solidFill>
          <a:ln w="1524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320040" y="5138928"/>
            <a:ext cx="11567160" cy="621792"/>
          </a:xfrm>
          <a:prstGeom prst="rect">
            <a:avLst/>
          </a:prstGeom>
          <a:noFill/>
        </p:spPr>
        <p:txBody>
          <a:bodyPr wrap="square">
            <a:spAutoFit/>
          </a:bodyPr>
          <a:lstStyle/>
          <a:p>
            <a:pPr algn="ctr"/>
            <a:r>
              <a:rPr sz="1050" b="0" i="0">
                <a:solidFill>
                  <a:srgbClr val="FFFFFF"/>
                </a:solidFill>
              </a:rPr>
              <a:t>ReviewProtocol  -&gt;  Agent 1 (search queries)  -&gt;  PubMed + bioRxiv Tools  -&gt;  Dedup  -&gt;  Agent 2 T/A Screening (inclusive)  -&gt;  PMC Full-text  -&gt;  Agent 2 FT Screening (strict)  -&gt;  Agents 9/4/3 per article  -&gt;  asyncio.gather Agents 5/7/6/8  -&gt;  PRISMAReviewResult  -&gt;  PRISMA 2020 Report</a:t>
            </a:r>
          </a:p>
        </p:txBody>
      </p:sp>
      <p:sp>
        <p:nvSpPr>
          <p:cNvPr id="32" name="TextBox 31"/>
          <p:cNvSpPr txBox="1"/>
          <p:nvPr/>
        </p:nvSpPr>
        <p:spPr>
          <a:xfrm>
            <a:off x="274320" y="6035040"/>
            <a:ext cx="11612880" cy="347472"/>
          </a:xfrm>
          <a:prstGeom prst="rect">
            <a:avLst/>
          </a:prstGeom>
          <a:noFill/>
        </p:spPr>
        <p:txBody>
          <a:bodyPr wrap="square">
            <a:spAutoFit/>
          </a:bodyPr>
          <a:lstStyle/>
          <a:p>
            <a:pPr algn="ctr"/>
            <a:r>
              <a:rPr sz="1200" b="0" i="0">
                <a:solidFill>
                  <a:srgbClr val="7DD3FC"/>
                </a:solidFill>
              </a:rPr>
              <a:t>PRISMA Review Agent v1.0.0   |   Tek Raj Chhetri   |   Apache 2.0   |   2026   |   pip install prisma-review-agent</a:t>
            </a:r>
          </a:p>
        </p:txBody>
      </p:sp>
      <p:sp>
        <p:nvSpPr>
          <p:cNvPr id="33" name="Rectangle 32"/>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F0F4F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2</a:t>
            </a:r>
          </a:p>
        </p:txBody>
      </p:sp>
      <p:sp>
        <p:nvSpPr>
          <p:cNvPr id="4" name="Rectangle 3"/>
          <p:cNvSpPr/>
          <p:nvPr/>
        </p:nvSpPr>
        <p:spPr>
          <a:xfrm>
            <a:off x="0" y="0"/>
            <a:ext cx="12188952" cy="530352"/>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02336"/>
          </a:xfrm>
          <a:prstGeom prst="rect">
            <a:avLst/>
          </a:prstGeom>
          <a:noFill/>
        </p:spPr>
        <p:txBody>
          <a:bodyPr wrap="square">
            <a:spAutoFit/>
          </a:bodyPr>
          <a:lstStyle/>
          <a:p>
            <a:pPr algn="ctr"/>
            <a:r>
              <a:rPr sz="2000" b="1" i="0">
                <a:solidFill>
                  <a:srgbClr val="FFFFFF"/>
                </a:solidFill>
              </a:rPr>
              <a:t>SYSTEM ARCHITECTURE DIAGRAM</a:t>
            </a:r>
          </a:p>
        </p:txBody>
      </p:sp>
      <p:pic>
        <p:nvPicPr>
          <p:cNvPr id="6" name="Picture 5" descr="PRISMA_Agent_Architecture.png"/>
          <p:cNvPicPr>
            <a:picLocks noChangeAspect="1"/>
          </p:cNvPicPr>
          <p:nvPr/>
        </p:nvPicPr>
        <p:blipFill>
          <a:blip r:embed="rId2"/>
          <a:stretch>
            <a:fillRect/>
          </a:stretch>
        </p:blipFill>
        <p:spPr>
          <a:xfrm>
            <a:off x="73152" y="594360"/>
            <a:ext cx="12051792" cy="6172200"/>
          </a:xfrm>
          <a:prstGeom prst="rect">
            <a:avLst/>
          </a:prstGeom>
        </p:spPr>
      </p:pic>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3</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REVIEW PROTOCOL — The System's Input</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All domain knowledge injected at runtime — system is fully domain-agnostic</a:t>
            </a:r>
          </a:p>
        </p:txBody>
      </p:sp>
      <p:sp>
        <p:nvSpPr>
          <p:cNvPr id="7" name="Rectangle 6"/>
          <p:cNvSpPr/>
          <p:nvPr/>
        </p:nvSpPr>
        <p:spPr>
          <a:xfrm>
            <a:off x="182880" y="1097280"/>
            <a:ext cx="5577840" cy="5303520"/>
          </a:xfrm>
          <a:prstGeom prst="rect">
            <a:avLst/>
          </a:prstGeom>
          <a:solidFill>
            <a:srgbClr val="152A3C"/>
          </a:solidFill>
          <a:ln w="2540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20040" y="1170432"/>
            <a:ext cx="5303520" cy="347472"/>
          </a:xfrm>
          <a:prstGeom prst="rect">
            <a:avLst/>
          </a:prstGeom>
          <a:noFill/>
        </p:spPr>
        <p:txBody>
          <a:bodyPr wrap="square">
            <a:spAutoFit/>
          </a:bodyPr>
          <a:lstStyle/>
          <a:p>
            <a:pPr algn="l"/>
            <a:r>
              <a:rPr sz="1400" b="1" i="0">
                <a:solidFill>
                  <a:srgbClr val="7C3AED"/>
                </a:solidFill>
              </a:rPr>
              <a:t>ReviewProtocol  (models.py)</a:t>
            </a:r>
          </a:p>
        </p:txBody>
      </p:sp>
      <p:sp>
        <p:nvSpPr>
          <p:cNvPr id="9" name="Rectangle 8"/>
          <p:cNvSpPr/>
          <p:nvPr/>
        </p:nvSpPr>
        <p:spPr>
          <a:xfrm>
            <a:off x="274320" y="162763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384048" y="1664208"/>
            <a:ext cx="2011680" cy="256032"/>
          </a:xfrm>
          <a:prstGeom prst="rect">
            <a:avLst/>
          </a:prstGeom>
          <a:noFill/>
        </p:spPr>
        <p:txBody>
          <a:bodyPr wrap="square">
            <a:spAutoFit/>
          </a:bodyPr>
          <a:lstStyle/>
          <a:p>
            <a:pPr algn="l"/>
            <a:r>
              <a:rPr sz="1000" b="1" i="0">
                <a:solidFill>
                  <a:srgbClr val="7C3AED"/>
                </a:solidFill>
              </a:rPr>
              <a:t>title</a:t>
            </a:r>
          </a:p>
        </p:txBody>
      </p:sp>
      <p:sp>
        <p:nvSpPr>
          <p:cNvPr id="11" name="TextBox 10"/>
          <p:cNvSpPr txBox="1"/>
          <p:nvPr/>
        </p:nvSpPr>
        <p:spPr>
          <a:xfrm>
            <a:off x="2423160" y="1664208"/>
            <a:ext cx="3200400" cy="256032"/>
          </a:xfrm>
          <a:prstGeom prst="rect">
            <a:avLst/>
          </a:prstGeom>
          <a:noFill/>
        </p:spPr>
        <p:txBody>
          <a:bodyPr wrap="square">
            <a:spAutoFit/>
          </a:bodyPr>
          <a:lstStyle/>
          <a:p>
            <a:pPr algn="l"/>
            <a:r>
              <a:rPr sz="1000" b="0" i="0">
                <a:solidFill>
                  <a:srgbClr val="CCD6E0"/>
                </a:solidFill>
              </a:rPr>
              <a:t>Research question / review title</a:t>
            </a:r>
          </a:p>
        </p:txBody>
      </p:sp>
      <p:sp>
        <p:nvSpPr>
          <p:cNvPr id="12" name="Rectangle 11"/>
          <p:cNvSpPr/>
          <p:nvPr/>
        </p:nvSpPr>
        <p:spPr>
          <a:xfrm>
            <a:off x="274320" y="199339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384048" y="2029968"/>
            <a:ext cx="2011680" cy="256032"/>
          </a:xfrm>
          <a:prstGeom prst="rect">
            <a:avLst/>
          </a:prstGeom>
          <a:noFill/>
        </p:spPr>
        <p:txBody>
          <a:bodyPr wrap="square">
            <a:spAutoFit/>
          </a:bodyPr>
          <a:lstStyle/>
          <a:p>
            <a:pPr algn="l"/>
            <a:r>
              <a:rPr sz="1000" b="1" i="0">
                <a:solidFill>
                  <a:srgbClr val="7C3AED"/>
                </a:solidFill>
              </a:rPr>
              <a:t>objective</a:t>
            </a:r>
          </a:p>
        </p:txBody>
      </p:sp>
      <p:sp>
        <p:nvSpPr>
          <p:cNvPr id="14" name="TextBox 13"/>
          <p:cNvSpPr txBox="1"/>
          <p:nvPr/>
        </p:nvSpPr>
        <p:spPr>
          <a:xfrm>
            <a:off x="2423160" y="2029968"/>
            <a:ext cx="3200400" cy="256032"/>
          </a:xfrm>
          <a:prstGeom prst="rect">
            <a:avLst/>
          </a:prstGeom>
          <a:noFill/>
        </p:spPr>
        <p:txBody>
          <a:bodyPr wrap="square">
            <a:spAutoFit/>
          </a:bodyPr>
          <a:lstStyle/>
          <a:p>
            <a:pPr algn="l"/>
            <a:r>
              <a:rPr sz="1000" b="0" i="0">
                <a:solidFill>
                  <a:srgbClr val="CCD6E0"/>
                </a:solidFill>
              </a:rPr>
              <a:t>Detailed objective statement</a:t>
            </a:r>
          </a:p>
        </p:txBody>
      </p:sp>
      <p:sp>
        <p:nvSpPr>
          <p:cNvPr id="15" name="Rectangle 14"/>
          <p:cNvSpPr/>
          <p:nvPr/>
        </p:nvSpPr>
        <p:spPr>
          <a:xfrm>
            <a:off x="274320" y="235915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384048" y="2395728"/>
            <a:ext cx="2011680" cy="256032"/>
          </a:xfrm>
          <a:prstGeom prst="rect">
            <a:avLst/>
          </a:prstGeom>
          <a:noFill/>
        </p:spPr>
        <p:txBody>
          <a:bodyPr wrap="square">
            <a:spAutoFit/>
          </a:bodyPr>
          <a:lstStyle/>
          <a:p>
            <a:pPr algn="l"/>
            <a:r>
              <a:rPr sz="1000" b="1" i="0">
                <a:solidFill>
                  <a:srgbClr val="7C3AED"/>
                </a:solidFill>
              </a:rPr>
              <a:t>pico_population</a:t>
            </a:r>
          </a:p>
        </p:txBody>
      </p:sp>
      <p:sp>
        <p:nvSpPr>
          <p:cNvPr id="17" name="TextBox 16"/>
          <p:cNvSpPr txBox="1"/>
          <p:nvPr/>
        </p:nvSpPr>
        <p:spPr>
          <a:xfrm>
            <a:off x="2423160" y="2395728"/>
            <a:ext cx="3200400" cy="256032"/>
          </a:xfrm>
          <a:prstGeom prst="rect">
            <a:avLst/>
          </a:prstGeom>
          <a:noFill/>
        </p:spPr>
        <p:txBody>
          <a:bodyPr wrap="square">
            <a:spAutoFit/>
          </a:bodyPr>
          <a:lstStyle/>
          <a:p>
            <a:pPr algn="l"/>
            <a:r>
              <a:rPr sz="1000" b="0" i="0">
                <a:solidFill>
                  <a:srgbClr val="CCD6E0"/>
                </a:solidFill>
              </a:rPr>
              <a:t>Who — target population</a:t>
            </a:r>
          </a:p>
        </p:txBody>
      </p:sp>
      <p:sp>
        <p:nvSpPr>
          <p:cNvPr id="18" name="Rectangle 17"/>
          <p:cNvSpPr/>
          <p:nvPr/>
        </p:nvSpPr>
        <p:spPr>
          <a:xfrm>
            <a:off x="274320" y="272491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384048" y="2761488"/>
            <a:ext cx="2011680" cy="256032"/>
          </a:xfrm>
          <a:prstGeom prst="rect">
            <a:avLst/>
          </a:prstGeom>
          <a:noFill/>
        </p:spPr>
        <p:txBody>
          <a:bodyPr wrap="square">
            <a:spAutoFit/>
          </a:bodyPr>
          <a:lstStyle/>
          <a:p>
            <a:pPr algn="l"/>
            <a:r>
              <a:rPr sz="1000" b="1" i="0">
                <a:solidFill>
                  <a:srgbClr val="7C3AED"/>
                </a:solidFill>
              </a:rPr>
              <a:t>pico_intervention</a:t>
            </a:r>
          </a:p>
        </p:txBody>
      </p:sp>
      <p:sp>
        <p:nvSpPr>
          <p:cNvPr id="20" name="TextBox 19"/>
          <p:cNvSpPr txBox="1"/>
          <p:nvPr/>
        </p:nvSpPr>
        <p:spPr>
          <a:xfrm>
            <a:off x="2423160" y="2761488"/>
            <a:ext cx="3200400" cy="256032"/>
          </a:xfrm>
          <a:prstGeom prst="rect">
            <a:avLst/>
          </a:prstGeom>
          <a:noFill/>
        </p:spPr>
        <p:txBody>
          <a:bodyPr wrap="square">
            <a:spAutoFit/>
          </a:bodyPr>
          <a:lstStyle/>
          <a:p>
            <a:pPr algn="l"/>
            <a:r>
              <a:rPr sz="1000" b="0" i="0">
                <a:solidFill>
                  <a:srgbClr val="CCD6E0"/>
                </a:solidFill>
              </a:rPr>
              <a:t>What — intervention being studied</a:t>
            </a:r>
          </a:p>
        </p:txBody>
      </p:sp>
      <p:sp>
        <p:nvSpPr>
          <p:cNvPr id="21" name="Rectangle 20"/>
          <p:cNvSpPr/>
          <p:nvPr/>
        </p:nvSpPr>
        <p:spPr>
          <a:xfrm>
            <a:off x="274320" y="309067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384048" y="3127248"/>
            <a:ext cx="2011680" cy="256032"/>
          </a:xfrm>
          <a:prstGeom prst="rect">
            <a:avLst/>
          </a:prstGeom>
          <a:noFill/>
        </p:spPr>
        <p:txBody>
          <a:bodyPr wrap="square">
            <a:spAutoFit/>
          </a:bodyPr>
          <a:lstStyle/>
          <a:p>
            <a:pPr algn="l"/>
            <a:r>
              <a:rPr sz="1000" b="1" i="0">
                <a:solidFill>
                  <a:srgbClr val="7C3AED"/>
                </a:solidFill>
              </a:rPr>
              <a:t>pico_comparison</a:t>
            </a:r>
          </a:p>
        </p:txBody>
      </p:sp>
      <p:sp>
        <p:nvSpPr>
          <p:cNvPr id="23" name="TextBox 22"/>
          <p:cNvSpPr txBox="1"/>
          <p:nvPr/>
        </p:nvSpPr>
        <p:spPr>
          <a:xfrm>
            <a:off x="2423160" y="3127248"/>
            <a:ext cx="3200400" cy="256032"/>
          </a:xfrm>
          <a:prstGeom prst="rect">
            <a:avLst/>
          </a:prstGeom>
          <a:noFill/>
        </p:spPr>
        <p:txBody>
          <a:bodyPr wrap="square">
            <a:spAutoFit/>
          </a:bodyPr>
          <a:lstStyle/>
          <a:p>
            <a:pPr algn="l"/>
            <a:r>
              <a:rPr sz="1000" b="0" i="0">
                <a:solidFill>
                  <a:srgbClr val="CCD6E0"/>
                </a:solidFill>
              </a:rPr>
              <a:t>Comparator — control or alternative</a:t>
            </a:r>
          </a:p>
        </p:txBody>
      </p:sp>
      <p:sp>
        <p:nvSpPr>
          <p:cNvPr id="24" name="Rectangle 23"/>
          <p:cNvSpPr/>
          <p:nvPr/>
        </p:nvSpPr>
        <p:spPr>
          <a:xfrm>
            <a:off x="274320" y="345643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384048" y="3493008"/>
            <a:ext cx="2011680" cy="256032"/>
          </a:xfrm>
          <a:prstGeom prst="rect">
            <a:avLst/>
          </a:prstGeom>
          <a:noFill/>
        </p:spPr>
        <p:txBody>
          <a:bodyPr wrap="square">
            <a:spAutoFit/>
          </a:bodyPr>
          <a:lstStyle/>
          <a:p>
            <a:pPr algn="l"/>
            <a:r>
              <a:rPr sz="1000" b="1" i="0">
                <a:solidFill>
                  <a:srgbClr val="7C3AED"/>
                </a:solidFill>
              </a:rPr>
              <a:t>pico_outcome</a:t>
            </a:r>
          </a:p>
        </p:txBody>
      </p:sp>
      <p:sp>
        <p:nvSpPr>
          <p:cNvPr id="26" name="TextBox 25"/>
          <p:cNvSpPr txBox="1"/>
          <p:nvPr/>
        </p:nvSpPr>
        <p:spPr>
          <a:xfrm>
            <a:off x="2423160" y="3493008"/>
            <a:ext cx="3200400" cy="256032"/>
          </a:xfrm>
          <a:prstGeom prst="rect">
            <a:avLst/>
          </a:prstGeom>
          <a:noFill/>
        </p:spPr>
        <p:txBody>
          <a:bodyPr wrap="square">
            <a:spAutoFit/>
          </a:bodyPr>
          <a:lstStyle/>
          <a:p>
            <a:pPr algn="l"/>
            <a:r>
              <a:rPr sz="1000" b="0" i="0">
                <a:solidFill>
                  <a:srgbClr val="CCD6E0"/>
                </a:solidFill>
              </a:rPr>
              <a:t>What is measured — primary outcome</a:t>
            </a:r>
          </a:p>
        </p:txBody>
      </p:sp>
      <p:sp>
        <p:nvSpPr>
          <p:cNvPr id="27" name="Rectangle 26"/>
          <p:cNvSpPr/>
          <p:nvPr/>
        </p:nvSpPr>
        <p:spPr>
          <a:xfrm>
            <a:off x="274320" y="382219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384048" y="3858768"/>
            <a:ext cx="2011680" cy="256032"/>
          </a:xfrm>
          <a:prstGeom prst="rect">
            <a:avLst/>
          </a:prstGeom>
          <a:noFill/>
        </p:spPr>
        <p:txBody>
          <a:bodyPr wrap="square">
            <a:spAutoFit/>
          </a:bodyPr>
          <a:lstStyle/>
          <a:p>
            <a:pPr algn="l"/>
            <a:r>
              <a:rPr sz="1000" b="1" i="0">
                <a:solidFill>
                  <a:srgbClr val="7C3AED"/>
                </a:solidFill>
              </a:rPr>
              <a:t>inclusion_criteria</a:t>
            </a:r>
          </a:p>
        </p:txBody>
      </p:sp>
      <p:sp>
        <p:nvSpPr>
          <p:cNvPr id="29" name="TextBox 28"/>
          <p:cNvSpPr txBox="1"/>
          <p:nvPr/>
        </p:nvSpPr>
        <p:spPr>
          <a:xfrm>
            <a:off x="2423160" y="3858768"/>
            <a:ext cx="3200400" cy="256032"/>
          </a:xfrm>
          <a:prstGeom prst="rect">
            <a:avLst/>
          </a:prstGeom>
          <a:noFill/>
        </p:spPr>
        <p:txBody>
          <a:bodyPr wrap="square">
            <a:spAutoFit/>
          </a:bodyPr>
          <a:lstStyle/>
          <a:p>
            <a:pPr algn="l"/>
            <a:r>
              <a:rPr sz="1000" b="0" i="0">
                <a:solidFill>
                  <a:srgbClr val="CCD6E0"/>
                </a:solidFill>
              </a:rPr>
              <a:t>Full inclusion rules (free text)</a:t>
            </a:r>
          </a:p>
        </p:txBody>
      </p:sp>
      <p:sp>
        <p:nvSpPr>
          <p:cNvPr id="30" name="Rectangle 29"/>
          <p:cNvSpPr/>
          <p:nvPr/>
        </p:nvSpPr>
        <p:spPr>
          <a:xfrm>
            <a:off x="274320" y="418795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384048" y="4224528"/>
            <a:ext cx="2011680" cy="256032"/>
          </a:xfrm>
          <a:prstGeom prst="rect">
            <a:avLst/>
          </a:prstGeom>
          <a:noFill/>
        </p:spPr>
        <p:txBody>
          <a:bodyPr wrap="square">
            <a:spAutoFit/>
          </a:bodyPr>
          <a:lstStyle/>
          <a:p>
            <a:pPr algn="l"/>
            <a:r>
              <a:rPr sz="1000" b="1" i="0">
                <a:solidFill>
                  <a:srgbClr val="7C3AED"/>
                </a:solidFill>
              </a:rPr>
              <a:t>exclusion_criteria</a:t>
            </a:r>
          </a:p>
        </p:txBody>
      </p:sp>
      <p:sp>
        <p:nvSpPr>
          <p:cNvPr id="32" name="TextBox 31"/>
          <p:cNvSpPr txBox="1"/>
          <p:nvPr/>
        </p:nvSpPr>
        <p:spPr>
          <a:xfrm>
            <a:off x="2423160" y="4224528"/>
            <a:ext cx="3200400" cy="256032"/>
          </a:xfrm>
          <a:prstGeom prst="rect">
            <a:avLst/>
          </a:prstGeom>
          <a:noFill/>
        </p:spPr>
        <p:txBody>
          <a:bodyPr wrap="square">
            <a:spAutoFit/>
          </a:bodyPr>
          <a:lstStyle/>
          <a:p>
            <a:pPr algn="l"/>
            <a:r>
              <a:rPr sz="1000" b="0" i="0">
                <a:solidFill>
                  <a:srgbClr val="CCD6E0"/>
                </a:solidFill>
              </a:rPr>
              <a:t>Full exclusion rules (free text)</a:t>
            </a:r>
          </a:p>
        </p:txBody>
      </p:sp>
      <p:sp>
        <p:nvSpPr>
          <p:cNvPr id="33" name="Rectangle 32"/>
          <p:cNvSpPr/>
          <p:nvPr/>
        </p:nvSpPr>
        <p:spPr>
          <a:xfrm>
            <a:off x="274320" y="455371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nvSpPr>
        <p:spPr>
          <a:xfrm>
            <a:off x="384048" y="4590288"/>
            <a:ext cx="2011680" cy="256032"/>
          </a:xfrm>
          <a:prstGeom prst="rect">
            <a:avLst/>
          </a:prstGeom>
          <a:noFill/>
        </p:spPr>
        <p:txBody>
          <a:bodyPr wrap="square">
            <a:spAutoFit/>
          </a:bodyPr>
          <a:lstStyle/>
          <a:p>
            <a:pPr algn="l"/>
            <a:r>
              <a:rPr sz="1000" b="1" i="0">
                <a:solidFill>
                  <a:srgbClr val="7C3AED"/>
                </a:solidFill>
              </a:rPr>
              <a:t>databases</a:t>
            </a:r>
          </a:p>
        </p:txBody>
      </p:sp>
      <p:sp>
        <p:nvSpPr>
          <p:cNvPr id="35" name="TextBox 34"/>
          <p:cNvSpPr txBox="1"/>
          <p:nvPr/>
        </p:nvSpPr>
        <p:spPr>
          <a:xfrm>
            <a:off x="2423160" y="4590288"/>
            <a:ext cx="3200400" cy="256032"/>
          </a:xfrm>
          <a:prstGeom prst="rect">
            <a:avLst/>
          </a:prstGeom>
          <a:noFill/>
        </p:spPr>
        <p:txBody>
          <a:bodyPr wrap="square">
            <a:spAutoFit/>
          </a:bodyPr>
          <a:lstStyle/>
          <a:p>
            <a:pPr algn="l"/>
            <a:r>
              <a:rPr sz="1000" b="0" i="0">
                <a:solidFill>
                  <a:srgbClr val="CCD6E0"/>
                </a:solidFill>
              </a:rPr>
              <a:t>PubMed, bioRxiv (extensible)</a:t>
            </a:r>
          </a:p>
        </p:txBody>
      </p:sp>
      <p:sp>
        <p:nvSpPr>
          <p:cNvPr id="36" name="Rectangle 35"/>
          <p:cNvSpPr/>
          <p:nvPr/>
        </p:nvSpPr>
        <p:spPr>
          <a:xfrm>
            <a:off x="274320" y="491947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TextBox 36"/>
          <p:cNvSpPr txBox="1"/>
          <p:nvPr/>
        </p:nvSpPr>
        <p:spPr>
          <a:xfrm>
            <a:off x="384048" y="4956048"/>
            <a:ext cx="2011680" cy="256032"/>
          </a:xfrm>
          <a:prstGeom prst="rect">
            <a:avLst/>
          </a:prstGeom>
          <a:noFill/>
        </p:spPr>
        <p:txBody>
          <a:bodyPr wrap="square">
            <a:spAutoFit/>
          </a:bodyPr>
          <a:lstStyle/>
          <a:p>
            <a:pPr algn="l"/>
            <a:r>
              <a:rPr sz="1000" b="1" i="0">
                <a:solidFill>
                  <a:srgbClr val="7C3AED"/>
                </a:solidFill>
              </a:rPr>
              <a:t>rob_tool</a:t>
            </a:r>
          </a:p>
        </p:txBody>
      </p:sp>
      <p:sp>
        <p:nvSpPr>
          <p:cNvPr id="38" name="TextBox 37"/>
          <p:cNvSpPr txBox="1"/>
          <p:nvPr/>
        </p:nvSpPr>
        <p:spPr>
          <a:xfrm>
            <a:off x="2423160" y="4956048"/>
            <a:ext cx="3200400" cy="256032"/>
          </a:xfrm>
          <a:prstGeom prst="rect">
            <a:avLst/>
          </a:prstGeom>
          <a:noFill/>
        </p:spPr>
        <p:txBody>
          <a:bodyPr wrap="square">
            <a:spAutoFit/>
          </a:bodyPr>
          <a:lstStyle/>
          <a:p>
            <a:pPr algn="l"/>
            <a:r>
              <a:rPr sz="1000" b="0" i="0">
                <a:solidFill>
                  <a:srgbClr val="CCD6E0"/>
                </a:solidFill>
              </a:rPr>
              <a:t>1 of 11 RoB tools: RoB 2, ROBINS-I, NOS...</a:t>
            </a:r>
          </a:p>
        </p:txBody>
      </p:sp>
      <p:sp>
        <p:nvSpPr>
          <p:cNvPr id="39" name="Rectangle 38"/>
          <p:cNvSpPr/>
          <p:nvPr/>
        </p:nvSpPr>
        <p:spPr>
          <a:xfrm>
            <a:off x="274320" y="528523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0" name="TextBox 39"/>
          <p:cNvSpPr txBox="1"/>
          <p:nvPr/>
        </p:nvSpPr>
        <p:spPr>
          <a:xfrm>
            <a:off x="384048" y="5321808"/>
            <a:ext cx="2011680" cy="256032"/>
          </a:xfrm>
          <a:prstGeom prst="rect">
            <a:avLst/>
          </a:prstGeom>
          <a:noFill/>
        </p:spPr>
        <p:txBody>
          <a:bodyPr wrap="square">
            <a:spAutoFit/>
          </a:bodyPr>
          <a:lstStyle/>
          <a:p>
            <a:pPr algn="l"/>
            <a:r>
              <a:rPr sz="1000" b="1" i="0">
                <a:solidFill>
                  <a:srgbClr val="7C3AED"/>
                </a:solidFill>
              </a:rPr>
              <a:t>date_range_start/end</a:t>
            </a:r>
          </a:p>
        </p:txBody>
      </p:sp>
      <p:sp>
        <p:nvSpPr>
          <p:cNvPr id="41" name="TextBox 40"/>
          <p:cNvSpPr txBox="1"/>
          <p:nvPr/>
        </p:nvSpPr>
        <p:spPr>
          <a:xfrm>
            <a:off x="2423160" y="5321808"/>
            <a:ext cx="3200400" cy="256032"/>
          </a:xfrm>
          <a:prstGeom prst="rect">
            <a:avLst/>
          </a:prstGeom>
          <a:noFill/>
        </p:spPr>
        <p:txBody>
          <a:bodyPr wrap="square">
            <a:spAutoFit/>
          </a:bodyPr>
          <a:lstStyle/>
          <a:p>
            <a:pPr algn="l"/>
            <a:r>
              <a:rPr sz="1000" b="0" i="0">
                <a:solidFill>
                  <a:srgbClr val="CCD6E0"/>
                </a:solidFill>
              </a:rPr>
              <a:t>Optional date restriction</a:t>
            </a:r>
          </a:p>
        </p:txBody>
      </p:sp>
      <p:sp>
        <p:nvSpPr>
          <p:cNvPr id="42" name="Rectangle 41"/>
          <p:cNvSpPr/>
          <p:nvPr/>
        </p:nvSpPr>
        <p:spPr>
          <a:xfrm>
            <a:off x="274320" y="5650992"/>
            <a:ext cx="5394960" cy="329184"/>
          </a:xfrm>
          <a:prstGeom prst="rect">
            <a:avLst/>
          </a:prstGeom>
          <a:solidFill>
            <a:srgbClr val="0D1B2A"/>
          </a:solidFill>
          <a:ln w="762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TextBox 42"/>
          <p:cNvSpPr txBox="1"/>
          <p:nvPr/>
        </p:nvSpPr>
        <p:spPr>
          <a:xfrm>
            <a:off x="384048" y="5687568"/>
            <a:ext cx="2011680" cy="256032"/>
          </a:xfrm>
          <a:prstGeom prst="rect">
            <a:avLst/>
          </a:prstGeom>
          <a:noFill/>
        </p:spPr>
        <p:txBody>
          <a:bodyPr wrap="square">
            <a:spAutoFit/>
          </a:bodyPr>
          <a:lstStyle/>
          <a:p>
            <a:pPr algn="l"/>
            <a:r>
              <a:rPr sz="1000" b="1" i="0">
                <a:solidFill>
                  <a:srgbClr val="7C3AED"/>
                </a:solidFill>
              </a:rPr>
              <a:t>registration</a:t>
            </a:r>
          </a:p>
        </p:txBody>
      </p:sp>
      <p:sp>
        <p:nvSpPr>
          <p:cNvPr id="44" name="TextBox 43"/>
          <p:cNvSpPr txBox="1"/>
          <p:nvPr/>
        </p:nvSpPr>
        <p:spPr>
          <a:xfrm>
            <a:off x="2423160" y="5687568"/>
            <a:ext cx="3200400" cy="256032"/>
          </a:xfrm>
          <a:prstGeom prst="rect">
            <a:avLst/>
          </a:prstGeom>
          <a:noFill/>
        </p:spPr>
        <p:txBody>
          <a:bodyPr wrap="square">
            <a:spAutoFit/>
          </a:bodyPr>
          <a:lstStyle/>
          <a:p>
            <a:pPr algn="l"/>
            <a:r>
              <a:rPr sz="1000" b="0" i="0">
                <a:solidFill>
                  <a:srgbClr val="CCD6E0"/>
                </a:solidFill>
              </a:rPr>
              <a:t>PROSPERO or other registry number</a:t>
            </a:r>
          </a:p>
        </p:txBody>
      </p:sp>
      <p:sp>
        <p:nvSpPr>
          <p:cNvPr id="45" name="Rectangle 44"/>
          <p:cNvSpPr/>
          <p:nvPr/>
        </p:nvSpPr>
        <p:spPr>
          <a:xfrm>
            <a:off x="5943600" y="1097280"/>
            <a:ext cx="6035040" cy="5303520"/>
          </a:xfrm>
          <a:prstGeom prst="rect">
            <a:avLst/>
          </a:prstGeom>
          <a:solidFill>
            <a:srgbClr val="152A3C"/>
          </a:solidFill>
          <a:ln w="2540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TextBox 45"/>
          <p:cNvSpPr txBox="1"/>
          <p:nvPr/>
        </p:nvSpPr>
        <p:spPr>
          <a:xfrm>
            <a:off x="6080760" y="1170432"/>
            <a:ext cx="5760720" cy="347472"/>
          </a:xfrm>
          <a:prstGeom prst="rect">
            <a:avLst/>
          </a:prstGeom>
          <a:noFill/>
        </p:spPr>
        <p:txBody>
          <a:bodyPr wrap="square">
            <a:spAutoFit/>
          </a:bodyPr>
          <a:lstStyle/>
          <a:p>
            <a:pPr algn="l"/>
            <a:r>
              <a:rPr sz="1400" b="1" i="0">
                <a:solidFill>
                  <a:srgbClr val="0369A1"/>
                </a:solidFill>
              </a:rPr>
              <a:t>Why domain-agnostic design?</a:t>
            </a:r>
          </a:p>
        </p:txBody>
      </p:sp>
      <p:sp>
        <p:nvSpPr>
          <p:cNvPr id="47" name="TextBox 46"/>
          <p:cNvSpPr txBox="1"/>
          <p:nvPr/>
        </p:nvSpPr>
        <p:spPr>
          <a:xfrm>
            <a:off x="6080760" y="1600200"/>
            <a:ext cx="5760720" cy="237744"/>
          </a:xfrm>
          <a:prstGeom prst="rect">
            <a:avLst/>
          </a:prstGeom>
          <a:noFill/>
        </p:spPr>
        <p:txBody>
          <a:bodyPr wrap="square">
            <a:spAutoFit/>
          </a:bodyPr>
          <a:lstStyle/>
          <a:p>
            <a:pPr algn="l"/>
            <a:r>
              <a:rPr sz="900" b="0" i="0">
                <a:solidFill>
                  <a:srgbClr val="CCD6E0"/>
                </a:solidFill>
              </a:rPr>
              <a:t>No hardcoded medical knowledge anywhere</a:t>
            </a:r>
          </a:p>
        </p:txBody>
      </p:sp>
      <p:sp>
        <p:nvSpPr>
          <p:cNvPr id="48" name="TextBox 47"/>
          <p:cNvSpPr txBox="1"/>
          <p:nvPr/>
        </p:nvSpPr>
        <p:spPr>
          <a:xfrm>
            <a:off x="6080760" y="1856232"/>
            <a:ext cx="5760720" cy="237744"/>
          </a:xfrm>
          <a:prstGeom prst="rect">
            <a:avLst/>
          </a:prstGeom>
          <a:noFill/>
        </p:spPr>
        <p:txBody>
          <a:bodyPr wrap="square">
            <a:spAutoFit/>
          </a:bodyPr>
          <a:lstStyle/>
          <a:p>
            <a:pPr algn="l"/>
            <a:r>
              <a:rPr sz="900" b="0" i="0">
                <a:solidFill>
                  <a:srgbClr val="CCD6E0"/>
                </a:solidFill>
              </a:rPr>
              <a:t>Same codebase conducts RCT reviews in cardiology,</a:t>
            </a:r>
          </a:p>
        </p:txBody>
      </p:sp>
      <p:sp>
        <p:nvSpPr>
          <p:cNvPr id="49" name="TextBox 48"/>
          <p:cNvSpPr txBox="1"/>
          <p:nvPr/>
        </p:nvSpPr>
        <p:spPr>
          <a:xfrm>
            <a:off x="6080760" y="2112264"/>
            <a:ext cx="5760720" cy="237744"/>
          </a:xfrm>
          <a:prstGeom prst="rect">
            <a:avLst/>
          </a:prstGeom>
          <a:noFill/>
        </p:spPr>
        <p:txBody>
          <a:bodyPr wrap="square">
            <a:spAutoFit/>
          </a:bodyPr>
          <a:lstStyle/>
          <a:p>
            <a:pPr algn="l"/>
            <a:r>
              <a:rPr sz="900" b="0" i="0">
                <a:solidFill>
                  <a:srgbClr val="CCD6E0"/>
                </a:solidFill>
              </a:rPr>
              <a:t>  cohort studies in neuroscience, qualitative studies</a:t>
            </a:r>
          </a:p>
        </p:txBody>
      </p:sp>
      <p:sp>
        <p:nvSpPr>
          <p:cNvPr id="50" name="TextBox 49"/>
          <p:cNvSpPr txBox="1"/>
          <p:nvPr/>
        </p:nvSpPr>
        <p:spPr>
          <a:xfrm>
            <a:off x="6080760" y="2368296"/>
            <a:ext cx="5760720" cy="237744"/>
          </a:xfrm>
          <a:prstGeom prst="rect">
            <a:avLst/>
          </a:prstGeom>
          <a:noFill/>
        </p:spPr>
        <p:txBody>
          <a:bodyPr wrap="square">
            <a:spAutoFit/>
          </a:bodyPr>
          <a:lstStyle/>
          <a:p>
            <a:pPr algn="l"/>
            <a:r>
              <a:rPr sz="900" b="0" i="0">
                <a:solidFill>
                  <a:srgbClr val="CCD6E0"/>
                </a:solidFill>
              </a:rPr>
              <a:t>  in education — without any code changes</a:t>
            </a:r>
          </a:p>
        </p:txBody>
      </p:sp>
      <p:sp>
        <p:nvSpPr>
          <p:cNvPr id="51" name="TextBox 50"/>
          <p:cNvSpPr txBox="1"/>
          <p:nvPr/>
        </p:nvSpPr>
        <p:spPr>
          <a:xfrm>
            <a:off x="6080760" y="2624328"/>
            <a:ext cx="5760720" cy="237744"/>
          </a:xfrm>
          <a:prstGeom prst="rect">
            <a:avLst/>
          </a:prstGeom>
          <a:noFill/>
        </p:spPr>
        <p:txBody>
          <a:bodyPr wrap="square">
            <a:spAutoFit/>
          </a:bodyPr>
          <a:lstStyle/>
          <a:p>
            <a:pPr algn="l"/>
            <a:r>
              <a:rPr sz="900" b="0" i="0">
                <a:solidFill>
                  <a:srgbClr val="CCD6E0"/>
                </a:solidFill>
              </a:rPr>
              <a:t/>
            </a:r>
          </a:p>
        </p:txBody>
      </p:sp>
      <p:sp>
        <p:nvSpPr>
          <p:cNvPr id="52" name="TextBox 51"/>
          <p:cNvSpPr txBox="1"/>
          <p:nvPr/>
        </p:nvSpPr>
        <p:spPr>
          <a:xfrm>
            <a:off x="6080760" y="2880360"/>
            <a:ext cx="5760720" cy="237744"/>
          </a:xfrm>
          <a:prstGeom prst="rect">
            <a:avLst/>
          </a:prstGeom>
          <a:noFill/>
        </p:spPr>
        <p:txBody>
          <a:bodyPr wrap="square">
            <a:spAutoFit/>
          </a:bodyPr>
          <a:lstStyle/>
          <a:p>
            <a:pPr algn="l"/>
            <a:r>
              <a:rPr sz="900" b="0" i="0">
                <a:solidFill>
                  <a:srgbClr val="0369A1"/>
                </a:solidFill>
              </a:rPr>
              <a:t>How it works:</a:t>
            </a:r>
          </a:p>
        </p:txBody>
      </p:sp>
      <p:sp>
        <p:nvSpPr>
          <p:cNvPr id="53" name="TextBox 52"/>
          <p:cNvSpPr txBox="1"/>
          <p:nvPr/>
        </p:nvSpPr>
        <p:spPr>
          <a:xfrm>
            <a:off x="6080760" y="3136392"/>
            <a:ext cx="5760720" cy="237744"/>
          </a:xfrm>
          <a:prstGeom prst="rect">
            <a:avLst/>
          </a:prstGeom>
          <a:noFill/>
        </p:spPr>
        <p:txBody>
          <a:bodyPr wrap="square">
            <a:spAutoFit/>
          </a:bodyPr>
          <a:lstStyle/>
          <a:p>
            <a:pPr algn="l"/>
            <a:r>
              <a:rPr sz="900" b="0" i="0">
                <a:solidFill>
                  <a:srgbClr val="CCD6E0"/>
                </a:solidFill>
              </a:rPr>
              <a:t>Every LLM agent receives protocol fields via</a:t>
            </a:r>
          </a:p>
        </p:txBody>
      </p:sp>
      <p:sp>
        <p:nvSpPr>
          <p:cNvPr id="54" name="TextBox 53"/>
          <p:cNvSpPr txBox="1"/>
          <p:nvPr/>
        </p:nvSpPr>
        <p:spPr>
          <a:xfrm>
            <a:off x="6080760" y="3392424"/>
            <a:ext cx="5760720" cy="237744"/>
          </a:xfrm>
          <a:prstGeom prst="rect">
            <a:avLst/>
          </a:prstGeom>
          <a:noFill/>
        </p:spPr>
        <p:txBody>
          <a:bodyPr wrap="square">
            <a:spAutoFit/>
          </a:bodyPr>
          <a:lstStyle/>
          <a:p>
            <a:pPr algn="l"/>
            <a:r>
              <a:rPr sz="900" b="0" i="0">
                <a:solidFill>
                  <a:srgbClr val="CCD6E0"/>
                </a:solidFill>
              </a:rPr>
              <a:t>  dynamic @agent.system_prompt context at call time</a:t>
            </a:r>
          </a:p>
        </p:txBody>
      </p:sp>
      <p:sp>
        <p:nvSpPr>
          <p:cNvPr id="55" name="TextBox 54"/>
          <p:cNvSpPr txBox="1"/>
          <p:nvPr/>
        </p:nvSpPr>
        <p:spPr>
          <a:xfrm>
            <a:off x="6080760" y="3648456"/>
            <a:ext cx="5760720" cy="237744"/>
          </a:xfrm>
          <a:prstGeom prst="rect">
            <a:avLst/>
          </a:prstGeom>
          <a:noFill/>
        </p:spPr>
        <p:txBody>
          <a:bodyPr wrap="square">
            <a:spAutoFit/>
          </a:bodyPr>
          <a:lstStyle/>
          <a:p>
            <a:pPr algn="l"/>
            <a:r>
              <a:rPr sz="900" b="0" i="0">
                <a:solidFill>
                  <a:srgbClr val="CCD6E0"/>
                </a:solidFill>
              </a:rPr>
              <a:t>Agent sees: question, PICO, criteria, RoB tool</a:t>
            </a:r>
          </a:p>
        </p:txBody>
      </p:sp>
      <p:sp>
        <p:nvSpPr>
          <p:cNvPr id="56" name="TextBox 55"/>
          <p:cNvSpPr txBox="1"/>
          <p:nvPr/>
        </p:nvSpPr>
        <p:spPr>
          <a:xfrm>
            <a:off x="6080760" y="3904488"/>
            <a:ext cx="5760720" cy="237744"/>
          </a:xfrm>
          <a:prstGeom prst="rect">
            <a:avLst/>
          </a:prstGeom>
          <a:noFill/>
        </p:spPr>
        <p:txBody>
          <a:bodyPr wrap="square">
            <a:spAutoFit/>
          </a:bodyPr>
          <a:lstStyle/>
          <a:p>
            <a:pPr algn="l"/>
            <a:r>
              <a:rPr sz="900" b="0" i="0">
                <a:solidFill>
                  <a:srgbClr val="CCD6E0"/>
                </a:solidFill>
              </a:rPr>
              <a:t>Agent does NOT hardcode any disease/domain rules</a:t>
            </a:r>
          </a:p>
        </p:txBody>
      </p:sp>
      <p:sp>
        <p:nvSpPr>
          <p:cNvPr id="57" name="TextBox 56"/>
          <p:cNvSpPr txBox="1"/>
          <p:nvPr/>
        </p:nvSpPr>
        <p:spPr>
          <a:xfrm>
            <a:off x="6080760" y="4160520"/>
            <a:ext cx="5760720" cy="237744"/>
          </a:xfrm>
          <a:prstGeom prst="rect">
            <a:avLst/>
          </a:prstGeom>
          <a:noFill/>
        </p:spPr>
        <p:txBody>
          <a:bodyPr wrap="square">
            <a:spAutoFit/>
          </a:bodyPr>
          <a:lstStyle/>
          <a:p>
            <a:pPr algn="l"/>
            <a:r>
              <a:rPr sz="900" b="0" i="0">
                <a:solidFill>
                  <a:srgbClr val="CCD6E0"/>
                </a:solidFill>
              </a:rPr>
              <a:t/>
            </a:r>
          </a:p>
        </p:txBody>
      </p:sp>
      <p:sp>
        <p:nvSpPr>
          <p:cNvPr id="58" name="TextBox 57"/>
          <p:cNvSpPr txBox="1"/>
          <p:nvPr/>
        </p:nvSpPr>
        <p:spPr>
          <a:xfrm>
            <a:off x="6080760" y="4416552"/>
            <a:ext cx="5760720" cy="237744"/>
          </a:xfrm>
          <a:prstGeom prst="rect">
            <a:avLst/>
          </a:prstGeom>
          <a:noFill/>
        </p:spPr>
        <p:txBody>
          <a:bodyPr wrap="square">
            <a:spAutoFit/>
          </a:bodyPr>
          <a:lstStyle/>
          <a:p>
            <a:pPr algn="l"/>
            <a:r>
              <a:rPr sz="900" b="0" i="0">
                <a:solidFill>
                  <a:srgbClr val="CCD6E0"/>
                </a:solidFill>
              </a:rPr>
              <a:t>Example: rob_agent uses protocol.rob_tool to select</a:t>
            </a:r>
          </a:p>
        </p:txBody>
      </p:sp>
      <p:sp>
        <p:nvSpPr>
          <p:cNvPr id="59" name="TextBox 58"/>
          <p:cNvSpPr txBox="1"/>
          <p:nvPr/>
        </p:nvSpPr>
        <p:spPr>
          <a:xfrm>
            <a:off x="6080760" y="4672584"/>
            <a:ext cx="5760720" cy="237744"/>
          </a:xfrm>
          <a:prstGeom prst="rect">
            <a:avLst/>
          </a:prstGeom>
          <a:noFill/>
        </p:spPr>
        <p:txBody>
          <a:bodyPr wrap="square">
            <a:spAutoFit/>
          </a:bodyPr>
          <a:lstStyle/>
          <a:p>
            <a:pPr algn="l"/>
            <a:r>
              <a:rPr sz="900" b="0" i="0">
                <a:solidFill>
                  <a:srgbClr val="CCD6E0"/>
                </a:solidFill>
              </a:rPr>
              <a:t>  domain list from ROB_DOMAINS dict:</a:t>
            </a:r>
          </a:p>
        </p:txBody>
      </p:sp>
      <p:sp>
        <p:nvSpPr>
          <p:cNvPr id="60" name="TextBox 59"/>
          <p:cNvSpPr txBox="1"/>
          <p:nvPr/>
        </p:nvSpPr>
        <p:spPr>
          <a:xfrm>
            <a:off x="6080760" y="4928616"/>
            <a:ext cx="5760720" cy="237744"/>
          </a:xfrm>
          <a:prstGeom prst="rect">
            <a:avLst/>
          </a:prstGeom>
          <a:noFill/>
        </p:spPr>
        <p:txBody>
          <a:bodyPr wrap="square">
            <a:spAutoFit/>
          </a:bodyPr>
          <a:lstStyle/>
          <a:p>
            <a:pPr algn="l"/>
            <a:r>
              <a:rPr sz="900" b="0" i="0">
                <a:solidFill>
                  <a:srgbClr val="CCD6E0"/>
                </a:solidFill>
              </a:rPr>
              <a:t>  RoB 2 -&gt; 5 domains</a:t>
            </a:r>
          </a:p>
        </p:txBody>
      </p:sp>
      <p:sp>
        <p:nvSpPr>
          <p:cNvPr id="61" name="TextBox 60"/>
          <p:cNvSpPr txBox="1"/>
          <p:nvPr/>
        </p:nvSpPr>
        <p:spPr>
          <a:xfrm>
            <a:off x="6080760" y="5184648"/>
            <a:ext cx="5760720" cy="237744"/>
          </a:xfrm>
          <a:prstGeom prst="rect">
            <a:avLst/>
          </a:prstGeom>
          <a:noFill/>
        </p:spPr>
        <p:txBody>
          <a:bodyPr wrap="square">
            <a:spAutoFit/>
          </a:bodyPr>
          <a:lstStyle/>
          <a:p>
            <a:pPr algn="l"/>
            <a:r>
              <a:rPr sz="900" b="0" i="0">
                <a:solidFill>
                  <a:srgbClr val="CCD6E0"/>
                </a:solidFill>
              </a:rPr>
              <a:t>  ROBINS-I -&gt; 7 domains</a:t>
            </a:r>
          </a:p>
        </p:txBody>
      </p:sp>
      <p:sp>
        <p:nvSpPr>
          <p:cNvPr id="62" name="TextBox 61"/>
          <p:cNvSpPr txBox="1"/>
          <p:nvPr/>
        </p:nvSpPr>
        <p:spPr>
          <a:xfrm>
            <a:off x="6080760" y="5440680"/>
            <a:ext cx="5760720" cy="237744"/>
          </a:xfrm>
          <a:prstGeom prst="rect">
            <a:avLst/>
          </a:prstGeom>
          <a:noFill/>
        </p:spPr>
        <p:txBody>
          <a:bodyPr wrap="square">
            <a:spAutoFit/>
          </a:bodyPr>
          <a:lstStyle/>
          <a:p>
            <a:pPr algn="l"/>
            <a:r>
              <a:rPr sz="900" b="0" i="0">
                <a:solidFill>
                  <a:srgbClr val="CCD6E0"/>
                </a:solidFill>
              </a:rPr>
              <a:t>  Newcastle-Ottawa -&gt; 3 groups</a:t>
            </a:r>
          </a:p>
        </p:txBody>
      </p:sp>
      <p:sp>
        <p:nvSpPr>
          <p:cNvPr id="63" name="TextBox 62"/>
          <p:cNvSpPr txBox="1"/>
          <p:nvPr/>
        </p:nvSpPr>
        <p:spPr>
          <a:xfrm>
            <a:off x="6080760" y="5696712"/>
            <a:ext cx="5760720" cy="237744"/>
          </a:xfrm>
          <a:prstGeom prst="rect">
            <a:avLst/>
          </a:prstGeom>
          <a:noFill/>
        </p:spPr>
        <p:txBody>
          <a:bodyPr wrap="square">
            <a:spAutoFit/>
          </a:bodyPr>
          <a:lstStyle/>
          <a:p>
            <a:pPr algn="l"/>
            <a:r>
              <a:rPr sz="900" b="0" i="0">
                <a:solidFill>
                  <a:srgbClr val="CCD6E0"/>
                </a:solidFill>
              </a:rPr>
              <a:t>  QUADAS-2 -&gt; 4 domains</a:t>
            </a:r>
          </a:p>
        </p:txBody>
      </p:sp>
      <p:sp>
        <p:nvSpPr>
          <p:cNvPr id="64" name="TextBox 63"/>
          <p:cNvSpPr txBox="1"/>
          <p:nvPr/>
        </p:nvSpPr>
        <p:spPr>
          <a:xfrm>
            <a:off x="6080760" y="5952744"/>
            <a:ext cx="5760720" cy="237744"/>
          </a:xfrm>
          <a:prstGeom prst="rect">
            <a:avLst/>
          </a:prstGeom>
          <a:noFill/>
        </p:spPr>
        <p:txBody>
          <a:bodyPr wrap="square">
            <a:spAutoFit/>
          </a:bodyPr>
          <a:lstStyle/>
          <a:p>
            <a:pPr algn="l"/>
            <a:r>
              <a:rPr sz="900" b="0" i="0">
                <a:solidFill>
                  <a:srgbClr val="CCD6E0"/>
                </a:solidFill>
              </a:rPr>
              <a:t>  ...11 tools total</a:t>
            </a:r>
          </a:p>
        </p:txBody>
      </p:sp>
      <p:sp>
        <p:nvSpPr>
          <p:cNvPr id="65" name="TextBox 64"/>
          <p:cNvSpPr txBox="1"/>
          <p:nvPr/>
        </p:nvSpPr>
        <p:spPr>
          <a:xfrm>
            <a:off x="6080760" y="6208776"/>
            <a:ext cx="5760720" cy="237744"/>
          </a:xfrm>
          <a:prstGeom prst="rect">
            <a:avLst/>
          </a:prstGeom>
          <a:noFill/>
        </p:spPr>
        <p:txBody>
          <a:bodyPr wrap="square">
            <a:spAutoFit/>
          </a:bodyPr>
          <a:lstStyle/>
          <a:p>
            <a:pPr algn="l"/>
            <a:r>
              <a:rPr sz="900" b="0" i="0">
                <a:solidFill>
                  <a:srgbClr val="CCD6E0"/>
                </a:solidFill>
              </a:rPr>
              <a:t/>
            </a:r>
          </a:p>
        </p:txBody>
      </p:sp>
      <p:sp>
        <p:nvSpPr>
          <p:cNvPr id="66" name="TextBox 65"/>
          <p:cNvSpPr txBox="1"/>
          <p:nvPr/>
        </p:nvSpPr>
        <p:spPr>
          <a:xfrm>
            <a:off x="6080760" y="6464808"/>
            <a:ext cx="5760720" cy="237744"/>
          </a:xfrm>
          <a:prstGeom prst="rect">
            <a:avLst/>
          </a:prstGeom>
          <a:noFill/>
        </p:spPr>
        <p:txBody>
          <a:bodyPr wrap="square">
            <a:spAutoFit/>
          </a:bodyPr>
          <a:lstStyle/>
          <a:p>
            <a:pPr algn="l"/>
            <a:r>
              <a:rPr sz="900" b="0" i="0">
                <a:solidFill>
                  <a:srgbClr val="0369A1"/>
                </a:solidFill>
              </a:rPr>
              <a:t>Outcome: one agent, eleven assessment frameworks,</a:t>
            </a:r>
          </a:p>
        </p:txBody>
      </p:sp>
      <p:sp>
        <p:nvSpPr>
          <p:cNvPr id="67" name="TextBox 66"/>
          <p:cNvSpPr txBox="1"/>
          <p:nvPr/>
        </p:nvSpPr>
        <p:spPr>
          <a:xfrm>
            <a:off x="6080760" y="6720840"/>
            <a:ext cx="5760720" cy="237744"/>
          </a:xfrm>
          <a:prstGeom prst="rect">
            <a:avLst/>
          </a:prstGeom>
          <a:noFill/>
        </p:spPr>
        <p:txBody>
          <a:bodyPr wrap="square">
            <a:spAutoFit/>
          </a:bodyPr>
          <a:lstStyle/>
          <a:p>
            <a:pPr algn="l"/>
            <a:r>
              <a:rPr sz="900" b="0" i="0">
                <a:solidFill>
                  <a:srgbClr val="CCD6E0"/>
                </a:solidFill>
              </a:rPr>
              <a:t>  zero code changes between reviews</a:t>
            </a:r>
          </a:p>
        </p:txBody>
      </p:sp>
      <p:sp>
        <p:nvSpPr>
          <p:cNvPr id="68" name="Rectangle 67"/>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4</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TWO-STAGE SCREENING — Same Agent, Opposite Bias Policies</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PRISMA best practice: maximise recall at abstract stage, maximise precision at full-text stage</a:t>
            </a:r>
          </a:p>
        </p:txBody>
      </p:sp>
      <p:sp>
        <p:nvSpPr>
          <p:cNvPr id="7" name="Rectangle 6"/>
          <p:cNvSpPr/>
          <p:nvPr/>
        </p:nvSpPr>
        <p:spPr>
          <a:xfrm>
            <a:off x="182880" y="1097280"/>
            <a:ext cx="5577840" cy="5303520"/>
          </a:xfrm>
          <a:prstGeom prst="rect">
            <a:avLst/>
          </a:prstGeom>
          <a:solidFill>
            <a:srgbClr val="152A3C"/>
          </a:solidFill>
          <a:ln w="2540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20040" y="1170432"/>
            <a:ext cx="5303520" cy="347472"/>
          </a:xfrm>
          <a:prstGeom prst="rect">
            <a:avLst/>
          </a:prstGeom>
          <a:noFill/>
        </p:spPr>
        <p:txBody>
          <a:bodyPr wrap="square">
            <a:spAutoFit/>
          </a:bodyPr>
          <a:lstStyle/>
          <a:p>
            <a:pPr algn="l"/>
            <a:r>
              <a:rPr sz="1300" b="1" i="0">
                <a:solidFill>
                  <a:srgbClr val="0369A1"/>
                </a:solidFill>
              </a:rPr>
              <a:t>Stage A: Title / Abstract Screening</a:t>
            </a:r>
          </a:p>
        </p:txBody>
      </p:sp>
      <p:sp>
        <p:nvSpPr>
          <p:cNvPr id="9" name="TextBox 8"/>
          <p:cNvSpPr txBox="1"/>
          <p:nvPr/>
        </p:nvSpPr>
        <p:spPr>
          <a:xfrm>
            <a:off x="320040" y="1554480"/>
            <a:ext cx="5303520" cy="256032"/>
          </a:xfrm>
          <a:prstGeom prst="rect">
            <a:avLst/>
          </a:prstGeom>
          <a:noFill/>
        </p:spPr>
        <p:txBody>
          <a:bodyPr wrap="square">
            <a:spAutoFit/>
          </a:bodyPr>
          <a:lstStyle/>
          <a:p>
            <a:pPr algn="l"/>
            <a:r>
              <a:rPr sz="1000" b="0" i="1">
                <a:solidFill>
                  <a:srgbClr val="7DD3FC"/>
                </a:solidFill>
              </a:rPr>
              <a:t>Agent 2: screening_agent  |  Batch size: 15</a:t>
            </a:r>
          </a:p>
        </p:txBody>
      </p:sp>
      <p:sp>
        <p:nvSpPr>
          <p:cNvPr id="10" name="Rectangle 9"/>
          <p:cNvSpPr/>
          <p:nvPr/>
        </p:nvSpPr>
        <p:spPr>
          <a:xfrm>
            <a:off x="274320" y="1901952"/>
            <a:ext cx="5394960" cy="384048"/>
          </a:xfrm>
          <a:prstGeom prst="rect">
            <a:avLst/>
          </a:prstGeom>
          <a:solidFill>
            <a:srgbClr val="0369A1"/>
          </a:solidFill>
          <a:ln>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384048" y="1938528"/>
            <a:ext cx="5212080" cy="310896"/>
          </a:xfrm>
          <a:prstGeom prst="rect">
            <a:avLst/>
          </a:prstGeom>
          <a:noFill/>
        </p:spPr>
        <p:txBody>
          <a:bodyPr wrap="square">
            <a:spAutoFit/>
          </a:bodyPr>
          <a:lstStyle/>
          <a:p>
            <a:pPr algn="l"/>
            <a:r>
              <a:rPr sz="1200" b="1" i="0">
                <a:solidFill>
                  <a:srgbClr val="FFFFFF"/>
                </a:solidFill>
              </a:rPr>
              <a:t>POLICY: INCLUSIVE — when in doubt, INCLUDE</a:t>
            </a:r>
          </a:p>
        </p:txBody>
      </p:sp>
      <p:sp>
        <p:nvSpPr>
          <p:cNvPr id="12" name="TextBox 11"/>
          <p:cNvSpPr txBox="1"/>
          <p:nvPr/>
        </p:nvSpPr>
        <p:spPr>
          <a:xfrm>
            <a:off x="320040" y="2377440"/>
            <a:ext cx="5303520" cy="256032"/>
          </a:xfrm>
          <a:prstGeom prst="rect">
            <a:avLst/>
          </a:prstGeom>
          <a:noFill/>
        </p:spPr>
        <p:txBody>
          <a:bodyPr wrap="square">
            <a:spAutoFit/>
          </a:bodyPr>
          <a:lstStyle/>
          <a:p>
            <a:pPr algn="l"/>
            <a:r>
              <a:rPr sz="950" b="0" i="0">
                <a:solidFill>
                  <a:srgbClr val="CCD6E0"/>
                </a:solidFill>
              </a:rPr>
              <a:t>Input: title + abstract of each article</a:t>
            </a:r>
          </a:p>
        </p:txBody>
      </p:sp>
      <p:sp>
        <p:nvSpPr>
          <p:cNvPr id="13" name="TextBox 12"/>
          <p:cNvSpPr txBox="1"/>
          <p:nvPr/>
        </p:nvSpPr>
        <p:spPr>
          <a:xfrm>
            <a:off x="320040" y="2651760"/>
            <a:ext cx="5303520" cy="256032"/>
          </a:xfrm>
          <a:prstGeom prst="rect">
            <a:avLst/>
          </a:prstGeom>
          <a:noFill/>
        </p:spPr>
        <p:txBody>
          <a:bodyPr wrap="square">
            <a:spAutoFit/>
          </a:bodyPr>
          <a:lstStyle/>
          <a:p>
            <a:pPr algn="l"/>
            <a:r>
              <a:rPr sz="950" b="0" i="0">
                <a:solidFill>
                  <a:srgbClr val="CCD6E0"/>
                </a:solidFill>
              </a:rPr>
              <a:t>Eligibility criteria injected from protocol</a:t>
            </a:r>
          </a:p>
        </p:txBody>
      </p:sp>
      <p:sp>
        <p:nvSpPr>
          <p:cNvPr id="14" name="TextBox 13"/>
          <p:cNvSpPr txBox="1"/>
          <p:nvPr/>
        </p:nvSpPr>
        <p:spPr>
          <a:xfrm>
            <a:off x="320040" y="2926080"/>
            <a:ext cx="5303520" cy="256032"/>
          </a:xfrm>
          <a:prstGeom prst="rect">
            <a:avLst/>
          </a:prstGeom>
          <a:noFill/>
        </p:spPr>
        <p:txBody>
          <a:bodyPr wrap="square">
            <a:spAutoFit/>
          </a:bodyPr>
          <a:lstStyle/>
          <a:p>
            <a:pPr algn="l"/>
            <a:r>
              <a:rPr sz="950" b="0" i="0">
                <a:solidFill>
                  <a:srgbClr val="CCD6E0"/>
                </a:solidFill>
              </a:rPr>
              <a:t>Decision per article: INCLUDE or EXCLUDE</a:t>
            </a:r>
          </a:p>
        </p:txBody>
      </p:sp>
      <p:sp>
        <p:nvSpPr>
          <p:cNvPr id="15" name="TextBox 14"/>
          <p:cNvSpPr txBox="1"/>
          <p:nvPr/>
        </p:nvSpPr>
        <p:spPr>
          <a:xfrm>
            <a:off x="320040" y="3200400"/>
            <a:ext cx="5303520" cy="256032"/>
          </a:xfrm>
          <a:prstGeom prst="rect">
            <a:avLst/>
          </a:prstGeom>
          <a:noFill/>
        </p:spPr>
        <p:txBody>
          <a:bodyPr wrap="square">
            <a:spAutoFit/>
          </a:bodyPr>
          <a:lstStyle/>
          <a:p>
            <a:pPr algn="l"/>
            <a:r>
              <a:rPr sz="950" b="0" i="0">
                <a:solidFill>
                  <a:srgbClr val="CCD6E0"/>
                </a:solidFill>
              </a:rPr>
              <a:t>  + reason string + relevance_score 0-1</a:t>
            </a:r>
          </a:p>
        </p:txBody>
      </p:sp>
      <p:sp>
        <p:nvSpPr>
          <p:cNvPr id="16" name="TextBox 15"/>
          <p:cNvSpPr txBox="1"/>
          <p:nvPr/>
        </p:nvSpPr>
        <p:spPr>
          <a:xfrm>
            <a:off x="320040" y="3474720"/>
            <a:ext cx="5303520" cy="256032"/>
          </a:xfrm>
          <a:prstGeom prst="rect">
            <a:avLst/>
          </a:prstGeom>
          <a:noFill/>
        </p:spPr>
        <p:txBody>
          <a:bodyPr wrap="square">
            <a:spAutoFit/>
          </a:bodyPr>
          <a:lstStyle/>
          <a:p>
            <a:pPr algn="l"/>
            <a:r>
              <a:rPr sz="950" b="0" i="0">
                <a:solidFill>
                  <a:srgbClr val="CCD6E0"/>
                </a:solidFill>
              </a:rPr>
              <a:t>On agent error: auto-include entire batch</a:t>
            </a:r>
          </a:p>
        </p:txBody>
      </p:sp>
      <p:sp>
        <p:nvSpPr>
          <p:cNvPr id="17" name="TextBox 16"/>
          <p:cNvSpPr txBox="1"/>
          <p:nvPr/>
        </p:nvSpPr>
        <p:spPr>
          <a:xfrm>
            <a:off x="320040" y="3749039"/>
            <a:ext cx="5303520" cy="256032"/>
          </a:xfrm>
          <a:prstGeom prst="rect">
            <a:avLst/>
          </a:prstGeom>
          <a:noFill/>
        </p:spPr>
        <p:txBody>
          <a:bodyPr wrap="square">
            <a:spAutoFit/>
          </a:bodyPr>
          <a:lstStyle/>
          <a:p>
            <a:pPr algn="l"/>
            <a:r>
              <a:rPr sz="950" b="0" i="0">
                <a:solidFill>
                  <a:srgbClr val="CCD6E0"/>
                </a:solidFill>
              </a:rPr>
              <a:t>  (never lose an article to a transient failure)</a:t>
            </a:r>
          </a:p>
        </p:txBody>
      </p:sp>
      <p:sp>
        <p:nvSpPr>
          <p:cNvPr id="18" name="TextBox 17"/>
          <p:cNvSpPr txBox="1"/>
          <p:nvPr/>
        </p:nvSpPr>
        <p:spPr>
          <a:xfrm>
            <a:off x="320040" y="4023360"/>
            <a:ext cx="5303520" cy="256032"/>
          </a:xfrm>
          <a:prstGeom prst="rect">
            <a:avLst/>
          </a:prstGeom>
          <a:noFill/>
        </p:spPr>
        <p:txBody>
          <a:bodyPr wrap="square">
            <a:spAutoFit/>
          </a:bodyPr>
          <a:lstStyle/>
          <a:p>
            <a:pPr algn="l"/>
            <a:r>
              <a:rPr sz="950" b="0" i="0">
                <a:solidFill>
                  <a:srgbClr val="CCD6E0"/>
                </a:solidFill>
              </a:rPr>
              <a:t/>
            </a:r>
          </a:p>
        </p:txBody>
      </p:sp>
      <p:sp>
        <p:nvSpPr>
          <p:cNvPr id="19" name="TextBox 18"/>
          <p:cNvSpPr txBox="1"/>
          <p:nvPr/>
        </p:nvSpPr>
        <p:spPr>
          <a:xfrm>
            <a:off x="320040" y="4297680"/>
            <a:ext cx="5303520" cy="256032"/>
          </a:xfrm>
          <a:prstGeom prst="rect">
            <a:avLst/>
          </a:prstGeom>
          <a:noFill/>
        </p:spPr>
        <p:txBody>
          <a:bodyPr wrap="square">
            <a:spAutoFit/>
          </a:bodyPr>
          <a:lstStyle/>
          <a:p>
            <a:pPr algn="l"/>
            <a:r>
              <a:rPr sz="950" b="0" i="0">
                <a:solidFill>
                  <a:srgbClr val="7DD3FC"/>
                </a:solidFill>
              </a:rPr>
              <a:t>PRISMA rationale:</a:t>
            </a:r>
          </a:p>
        </p:txBody>
      </p:sp>
      <p:sp>
        <p:nvSpPr>
          <p:cNvPr id="20" name="TextBox 19"/>
          <p:cNvSpPr txBox="1"/>
          <p:nvPr/>
        </p:nvSpPr>
        <p:spPr>
          <a:xfrm>
            <a:off x="320040" y="4572000"/>
            <a:ext cx="5303520" cy="256032"/>
          </a:xfrm>
          <a:prstGeom prst="rect">
            <a:avLst/>
          </a:prstGeom>
          <a:noFill/>
        </p:spPr>
        <p:txBody>
          <a:bodyPr wrap="square">
            <a:spAutoFit/>
          </a:bodyPr>
          <a:lstStyle/>
          <a:p>
            <a:pPr algn="l"/>
            <a:r>
              <a:rPr sz="950" b="0" i="0">
                <a:solidFill>
                  <a:srgbClr val="CCD6E0"/>
                </a:solidFill>
              </a:rPr>
              <a:t>  Excluding a relevant article at abstract stage</a:t>
            </a:r>
          </a:p>
        </p:txBody>
      </p:sp>
      <p:sp>
        <p:nvSpPr>
          <p:cNvPr id="21" name="TextBox 20"/>
          <p:cNvSpPr txBox="1"/>
          <p:nvPr/>
        </p:nvSpPr>
        <p:spPr>
          <a:xfrm>
            <a:off x="320040" y="4846320"/>
            <a:ext cx="5303520" cy="256032"/>
          </a:xfrm>
          <a:prstGeom prst="rect">
            <a:avLst/>
          </a:prstGeom>
          <a:noFill/>
        </p:spPr>
        <p:txBody>
          <a:bodyPr wrap="square">
            <a:spAutoFit/>
          </a:bodyPr>
          <a:lstStyle/>
          <a:p>
            <a:pPr algn="l"/>
            <a:r>
              <a:rPr sz="950" b="0" i="0">
                <a:solidFill>
                  <a:srgbClr val="CCD6E0"/>
                </a:solidFill>
              </a:rPr>
              <a:t>  is more harmful than including an irrelevant one.</a:t>
            </a:r>
          </a:p>
        </p:txBody>
      </p:sp>
      <p:sp>
        <p:nvSpPr>
          <p:cNvPr id="22" name="TextBox 21"/>
          <p:cNvSpPr txBox="1"/>
          <p:nvPr/>
        </p:nvSpPr>
        <p:spPr>
          <a:xfrm>
            <a:off x="320040" y="5120640"/>
            <a:ext cx="5303520" cy="256032"/>
          </a:xfrm>
          <a:prstGeom prst="rect">
            <a:avLst/>
          </a:prstGeom>
          <a:noFill/>
        </p:spPr>
        <p:txBody>
          <a:bodyPr wrap="square">
            <a:spAutoFit/>
          </a:bodyPr>
          <a:lstStyle/>
          <a:p>
            <a:pPr algn="l"/>
            <a:r>
              <a:rPr sz="950" b="0" i="0">
                <a:solidFill>
                  <a:srgbClr val="CCD6E0"/>
                </a:solidFill>
              </a:rPr>
              <a:t>  Full-text screening is the precision filter.</a:t>
            </a:r>
          </a:p>
        </p:txBody>
      </p:sp>
      <p:sp>
        <p:nvSpPr>
          <p:cNvPr id="23" name="TextBox 22"/>
          <p:cNvSpPr txBox="1"/>
          <p:nvPr/>
        </p:nvSpPr>
        <p:spPr>
          <a:xfrm>
            <a:off x="320040" y="5394960"/>
            <a:ext cx="5303520" cy="256032"/>
          </a:xfrm>
          <a:prstGeom prst="rect">
            <a:avLst/>
          </a:prstGeom>
          <a:noFill/>
        </p:spPr>
        <p:txBody>
          <a:bodyPr wrap="square">
            <a:spAutoFit/>
          </a:bodyPr>
          <a:lstStyle/>
          <a:p>
            <a:pPr algn="l"/>
            <a:r>
              <a:rPr sz="950" b="0" i="0">
                <a:solidFill>
                  <a:srgbClr val="CCD6E0"/>
                </a:solidFill>
              </a:rPr>
              <a:t>  Abstract screening is the recall filter.</a:t>
            </a:r>
          </a:p>
        </p:txBody>
      </p:sp>
      <p:sp>
        <p:nvSpPr>
          <p:cNvPr id="24" name="TextBox 23"/>
          <p:cNvSpPr txBox="1"/>
          <p:nvPr/>
        </p:nvSpPr>
        <p:spPr>
          <a:xfrm>
            <a:off x="320040" y="5669279"/>
            <a:ext cx="5303520" cy="256032"/>
          </a:xfrm>
          <a:prstGeom prst="rect">
            <a:avLst/>
          </a:prstGeom>
          <a:noFill/>
        </p:spPr>
        <p:txBody>
          <a:bodyPr wrap="square">
            <a:spAutoFit/>
          </a:bodyPr>
          <a:lstStyle/>
          <a:p>
            <a:pPr algn="l"/>
            <a:r>
              <a:rPr sz="950" b="0" i="0">
                <a:solidFill>
                  <a:srgbClr val="CCD6E0"/>
                </a:solidFill>
              </a:rPr>
              <a:t/>
            </a:r>
          </a:p>
        </p:txBody>
      </p:sp>
      <p:sp>
        <p:nvSpPr>
          <p:cNvPr id="25" name="TextBox 24"/>
          <p:cNvSpPr txBox="1"/>
          <p:nvPr/>
        </p:nvSpPr>
        <p:spPr>
          <a:xfrm>
            <a:off x="320040" y="5943600"/>
            <a:ext cx="5303520" cy="256032"/>
          </a:xfrm>
          <a:prstGeom prst="rect">
            <a:avLst/>
          </a:prstGeom>
          <a:noFill/>
        </p:spPr>
        <p:txBody>
          <a:bodyPr wrap="square">
            <a:spAutoFit/>
          </a:bodyPr>
          <a:lstStyle/>
          <a:p>
            <a:pPr algn="l"/>
            <a:r>
              <a:rPr sz="950" b="0" i="0">
                <a:solidFill>
                  <a:srgbClr val="CCD6E0"/>
                </a:solidFill>
              </a:rPr>
              <a:t>Flow tracking: flow.excluded_title_abstract</a:t>
            </a:r>
          </a:p>
        </p:txBody>
      </p:sp>
      <p:sp>
        <p:nvSpPr>
          <p:cNvPr id="26" name="TextBox 25"/>
          <p:cNvSpPr txBox="1"/>
          <p:nvPr/>
        </p:nvSpPr>
        <p:spPr>
          <a:xfrm>
            <a:off x="320040" y="6217920"/>
            <a:ext cx="5303520" cy="256032"/>
          </a:xfrm>
          <a:prstGeom prst="rect">
            <a:avLst/>
          </a:prstGeom>
          <a:noFill/>
        </p:spPr>
        <p:txBody>
          <a:bodyPr wrap="square">
            <a:spAutoFit/>
          </a:bodyPr>
          <a:lstStyle/>
          <a:p>
            <a:pPr algn="l"/>
            <a:r>
              <a:rPr sz="950" b="0" i="0">
                <a:solidFill>
                  <a:srgbClr val="CCD6E0"/>
                </a:solidFill>
              </a:rPr>
              <a:t>  = count of excluded articles here</a:t>
            </a:r>
          </a:p>
        </p:txBody>
      </p:sp>
      <p:sp>
        <p:nvSpPr>
          <p:cNvPr id="27" name="Rectangle 26"/>
          <p:cNvSpPr/>
          <p:nvPr/>
        </p:nvSpPr>
        <p:spPr>
          <a:xfrm>
            <a:off x="5943600" y="1097280"/>
            <a:ext cx="6035040" cy="5303520"/>
          </a:xfrm>
          <a:prstGeom prst="rect">
            <a:avLst/>
          </a:prstGeom>
          <a:solidFill>
            <a:srgbClr val="152A3C"/>
          </a:solidFill>
          <a:ln w="2540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6080760" y="1170432"/>
            <a:ext cx="5760720" cy="347472"/>
          </a:xfrm>
          <a:prstGeom prst="rect">
            <a:avLst/>
          </a:prstGeom>
          <a:noFill/>
        </p:spPr>
        <p:txBody>
          <a:bodyPr wrap="square">
            <a:spAutoFit/>
          </a:bodyPr>
          <a:lstStyle/>
          <a:p>
            <a:pPr algn="l"/>
            <a:r>
              <a:rPr sz="1300" b="1" i="0">
                <a:solidFill>
                  <a:srgbClr val="C2410C"/>
                </a:solidFill>
              </a:rPr>
              <a:t>Stage B: Full-text Eligibility Screening</a:t>
            </a:r>
          </a:p>
        </p:txBody>
      </p:sp>
      <p:sp>
        <p:nvSpPr>
          <p:cNvPr id="29" name="TextBox 28"/>
          <p:cNvSpPr txBox="1"/>
          <p:nvPr/>
        </p:nvSpPr>
        <p:spPr>
          <a:xfrm>
            <a:off x="6080760" y="1554480"/>
            <a:ext cx="5760720" cy="256032"/>
          </a:xfrm>
          <a:prstGeom prst="rect">
            <a:avLst/>
          </a:prstGeom>
          <a:noFill/>
        </p:spPr>
        <p:txBody>
          <a:bodyPr wrap="square">
            <a:spAutoFit/>
          </a:bodyPr>
          <a:lstStyle/>
          <a:p>
            <a:pPr algn="l"/>
            <a:r>
              <a:rPr sz="1000" b="0" i="1">
                <a:solidFill>
                  <a:srgbClr val="FED7AA"/>
                </a:solidFill>
              </a:rPr>
              <a:t>Agent 2: screening_agent  |  Batch size: 10</a:t>
            </a:r>
          </a:p>
        </p:txBody>
      </p:sp>
      <p:sp>
        <p:nvSpPr>
          <p:cNvPr id="30" name="Rectangle 29"/>
          <p:cNvSpPr/>
          <p:nvPr/>
        </p:nvSpPr>
        <p:spPr>
          <a:xfrm>
            <a:off x="6016752" y="1901952"/>
            <a:ext cx="5797296" cy="384048"/>
          </a:xfrm>
          <a:prstGeom prst="rect">
            <a:avLst/>
          </a:prstGeom>
          <a:solidFill>
            <a:srgbClr val="C2410C"/>
          </a:solidFill>
          <a:ln>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126480" y="1938528"/>
            <a:ext cx="5577840" cy="310896"/>
          </a:xfrm>
          <a:prstGeom prst="rect">
            <a:avLst/>
          </a:prstGeom>
          <a:noFill/>
        </p:spPr>
        <p:txBody>
          <a:bodyPr wrap="square">
            <a:spAutoFit/>
          </a:bodyPr>
          <a:lstStyle/>
          <a:p>
            <a:pPr algn="l"/>
            <a:r>
              <a:rPr sz="1200" b="1" i="0">
                <a:solidFill>
                  <a:srgbClr val="FFFFFF"/>
                </a:solidFill>
              </a:rPr>
              <a:t>POLICY: STRICT — apply criteria rigorously</a:t>
            </a:r>
          </a:p>
        </p:txBody>
      </p:sp>
      <p:sp>
        <p:nvSpPr>
          <p:cNvPr id="32" name="TextBox 31"/>
          <p:cNvSpPr txBox="1"/>
          <p:nvPr/>
        </p:nvSpPr>
        <p:spPr>
          <a:xfrm>
            <a:off x="6080760" y="2377440"/>
            <a:ext cx="5760720" cy="256032"/>
          </a:xfrm>
          <a:prstGeom prst="rect">
            <a:avLst/>
          </a:prstGeom>
          <a:noFill/>
        </p:spPr>
        <p:txBody>
          <a:bodyPr wrap="square">
            <a:spAutoFit/>
          </a:bodyPr>
          <a:lstStyle/>
          <a:p>
            <a:pPr algn="l"/>
            <a:r>
              <a:rPr sz="950" b="0" i="0">
                <a:solidFill>
                  <a:srgbClr val="CCD6E0"/>
                </a:solidFill>
              </a:rPr>
              <a:t>Input: full text (up to 12,000 chars from PMC)</a:t>
            </a:r>
          </a:p>
        </p:txBody>
      </p:sp>
      <p:sp>
        <p:nvSpPr>
          <p:cNvPr id="33" name="TextBox 32"/>
          <p:cNvSpPr txBox="1"/>
          <p:nvPr/>
        </p:nvSpPr>
        <p:spPr>
          <a:xfrm>
            <a:off x="6080760" y="2651760"/>
            <a:ext cx="5760720" cy="256032"/>
          </a:xfrm>
          <a:prstGeom prst="rect">
            <a:avLst/>
          </a:prstGeom>
          <a:noFill/>
        </p:spPr>
        <p:txBody>
          <a:bodyPr wrap="square">
            <a:spAutoFit/>
          </a:bodyPr>
          <a:lstStyle/>
          <a:p>
            <a:pPr algn="l"/>
            <a:r>
              <a:rPr sz="950" b="0" i="0">
                <a:solidFill>
                  <a:srgbClr val="CCD6E0"/>
                </a:solidFill>
              </a:rPr>
              <a:t>  + title + abstract</a:t>
            </a:r>
          </a:p>
        </p:txBody>
      </p:sp>
      <p:sp>
        <p:nvSpPr>
          <p:cNvPr id="34" name="TextBox 33"/>
          <p:cNvSpPr txBox="1"/>
          <p:nvPr/>
        </p:nvSpPr>
        <p:spPr>
          <a:xfrm>
            <a:off x="6080760" y="2926080"/>
            <a:ext cx="5760720" cy="256032"/>
          </a:xfrm>
          <a:prstGeom prst="rect">
            <a:avLst/>
          </a:prstGeom>
          <a:noFill/>
        </p:spPr>
        <p:txBody>
          <a:bodyPr wrap="square">
            <a:spAutoFit/>
          </a:bodyPr>
          <a:lstStyle/>
          <a:p>
            <a:pPr algn="l"/>
            <a:r>
              <a:rPr sz="950" b="0" i="0">
                <a:solidFill>
                  <a:srgbClr val="CCD6E0"/>
                </a:solidFill>
              </a:rPr>
              <a:t>Articles without PMC ID: auto-include</a:t>
            </a:r>
          </a:p>
        </p:txBody>
      </p:sp>
      <p:sp>
        <p:nvSpPr>
          <p:cNvPr id="35" name="TextBox 34"/>
          <p:cNvSpPr txBox="1"/>
          <p:nvPr/>
        </p:nvSpPr>
        <p:spPr>
          <a:xfrm>
            <a:off x="6080760" y="3200400"/>
            <a:ext cx="5760720" cy="256032"/>
          </a:xfrm>
          <a:prstGeom prst="rect">
            <a:avLst/>
          </a:prstGeom>
          <a:noFill/>
        </p:spPr>
        <p:txBody>
          <a:bodyPr wrap="square">
            <a:spAutoFit/>
          </a:bodyPr>
          <a:lstStyle/>
          <a:p>
            <a:pPr algn="l"/>
            <a:r>
              <a:rPr sz="950" b="0" i="0">
                <a:solidFill>
                  <a:srgbClr val="CCD6E0"/>
                </a:solidFill>
              </a:rPr>
              <a:t>  (cannot assess eligibility without text)</a:t>
            </a:r>
          </a:p>
        </p:txBody>
      </p:sp>
      <p:sp>
        <p:nvSpPr>
          <p:cNvPr id="36" name="TextBox 35"/>
          <p:cNvSpPr txBox="1"/>
          <p:nvPr/>
        </p:nvSpPr>
        <p:spPr>
          <a:xfrm>
            <a:off x="6080760" y="3474720"/>
            <a:ext cx="5760720" cy="256032"/>
          </a:xfrm>
          <a:prstGeom prst="rect">
            <a:avLst/>
          </a:prstGeom>
          <a:noFill/>
        </p:spPr>
        <p:txBody>
          <a:bodyPr wrap="square">
            <a:spAutoFit/>
          </a:bodyPr>
          <a:lstStyle/>
          <a:p>
            <a:pPr algn="l"/>
            <a:r>
              <a:rPr sz="950" b="0" i="0">
                <a:solidFill>
                  <a:srgbClr val="CCD6E0"/>
                </a:solidFill>
              </a:rPr>
              <a:t>Decision: INCLUDE or EXCLUDE</a:t>
            </a:r>
          </a:p>
        </p:txBody>
      </p:sp>
      <p:sp>
        <p:nvSpPr>
          <p:cNvPr id="37" name="TextBox 36"/>
          <p:cNvSpPr txBox="1"/>
          <p:nvPr/>
        </p:nvSpPr>
        <p:spPr>
          <a:xfrm>
            <a:off x="6080760" y="3749039"/>
            <a:ext cx="5760720" cy="256032"/>
          </a:xfrm>
          <a:prstGeom prst="rect">
            <a:avLst/>
          </a:prstGeom>
          <a:noFill/>
        </p:spPr>
        <p:txBody>
          <a:bodyPr wrap="square">
            <a:spAutoFit/>
          </a:bodyPr>
          <a:lstStyle/>
          <a:p>
            <a:pPr algn="l"/>
            <a:r>
              <a:rPr sz="950" b="0" i="0">
                <a:solidFill>
                  <a:srgbClr val="CCD6E0"/>
                </a:solidFill>
              </a:rPr>
              <a:t>  + specific exclusion reason</a:t>
            </a:r>
          </a:p>
        </p:txBody>
      </p:sp>
      <p:sp>
        <p:nvSpPr>
          <p:cNvPr id="38" name="TextBox 37"/>
          <p:cNvSpPr txBox="1"/>
          <p:nvPr/>
        </p:nvSpPr>
        <p:spPr>
          <a:xfrm>
            <a:off x="6080760" y="4023360"/>
            <a:ext cx="5760720" cy="256032"/>
          </a:xfrm>
          <a:prstGeom prst="rect">
            <a:avLst/>
          </a:prstGeom>
          <a:noFill/>
        </p:spPr>
        <p:txBody>
          <a:bodyPr wrap="square">
            <a:spAutoFit/>
          </a:bodyPr>
          <a:lstStyle/>
          <a:p>
            <a:pPr algn="l"/>
            <a:r>
              <a:rPr sz="950" b="0" i="0">
                <a:solidFill>
                  <a:srgbClr val="CCD6E0"/>
                </a:solidFill>
              </a:rPr>
              <a:t>Batch size reduced to 10 (full text = more tokens)</a:t>
            </a:r>
          </a:p>
        </p:txBody>
      </p:sp>
      <p:sp>
        <p:nvSpPr>
          <p:cNvPr id="39" name="TextBox 38"/>
          <p:cNvSpPr txBox="1"/>
          <p:nvPr/>
        </p:nvSpPr>
        <p:spPr>
          <a:xfrm>
            <a:off x="6080760" y="4297680"/>
            <a:ext cx="5760720" cy="256032"/>
          </a:xfrm>
          <a:prstGeom prst="rect">
            <a:avLst/>
          </a:prstGeom>
          <a:noFill/>
        </p:spPr>
        <p:txBody>
          <a:bodyPr wrap="square">
            <a:spAutoFit/>
          </a:bodyPr>
          <a:lstStyle/>
          <a:p>
            <a:pPr algn="l"/>
            <a:r>
              <a:rPr sz="950" b="0" i="0">
                <a:solidFill>
                  <a:srgbClr val="CCD6E0"/>
                </a:solidFill>
              </a:rPr>
              <a:t/>
            </a:r>
          </a:p>
        </p:txBody>
      </p:sp>
      <p:sp>
        <p:nvSpPr>
          <p:cNvPr id="40" name="TextBox 39"/>
          <p:cNvSpPr txBox="1"/>
          <p:nvPr/>
        </p:nvSpPr>
        <p:spPr>
          <a:xfrm>
            <a:off x="6080760" y="4572000"/>
            <a:ext cx="5760720" cy="256032"/>
          </a:xfrm>
          <a:prstGeom prst="rect">
            <a:avLst/>
          </a:prstGeom>
          <a:noFill/>
        </p:spPr>
        <p:txBody>
          <a:bodyPr wrap="square">
            <a:spAutoFit/>
          </a:bodyPr>
          <a:lstStyle/>
          <a:p>
            <a:pPr algn="l"/>
            <a:r>
              <a:rPr sz="950" b="0" i="0">
                <a:solidFill>
                  <a:srgbClr val="CCD6E0"/>
                </a:solidFill>
              </a:rPr>
              <a:t>Exclusion reasons accumulated into:</a:t>
            </a:r>
          </a:p>
        </p:txBody>
      </p:sp>
      <p:sp>
        <p:nvSpPr>
          <p:cNvPr id="41" name="TextBox 40"/>
          <p:cNvSpPr txBox="1"/>
          <p:nvPr/>
        </p:nvSpPr>
        <p:spPr>
          <a:xfrm>
            <a:off x="6080760" y="4846320"/>
            <a:ext cx="5760720" cy="256032"/>
          </a:xfrm>
          <a:prstGeom prst="rect">
            <a:avLst/>
          </a:prstGeom>
          <a:noFill/>
        </p:spPr>
        <p:txBody>
          <a:bodyPr wrap="square">
            <a:spAutoFit/>
          </a:bodyPr>
          <a:lstStyle/>
          <a:p>
            <a:pPr algn="l"/>
            <a:r>
              <a:rPr sz="950" b="0" i="0">
                <a:solidFill>
                  <a:srgbClr val="CCD6E0"/>
                </a:solidFill>
              </a:rPr>
              <a:t>  flow.excluded_reasons  (dict: reason -&gt; count)</a:t>
            </a:r>
          </a:p>
        </p:txBody>
      </p:sp>
      <p:sp>
        <p:nvSpPr>
          <p:cNvPr id="42" name="TextBox 41"/>
          <p:cNvSpPr txBox="1"/>
          <p:nvPr/>
        </p:nvSpPr>
        <p:spPr>
          <a:xfrm>
            <a:off x="6080760" y="5120640"/>
            <a:ext cx="5760720" cy="256032"/>
          </a:xfrm>
          <a:prstGeom prst="rect">
            <a:avLst/>
          </a:prstGeom>
          <a:noFill/>
        </p:spPr>
        <p:txBody>
          <a:bodyPr wrap="square">
            <a:spAutoFit/>
          </a:bodyPr>
          <a:lstStyle/>
          <a:p>
            <a:pPr algn="l"/>
            <a:r>
              <a:rPr sz="950" b="0" i="0">
                <a:solidFill>
                  <a:srgbClr val="CCD6E0"/>
                </a:solidFill>
              </a:rPr>
              <a:t>  Top 8 reasons shown in PRISMA flow diagram</a:t>
            </a:r>
          </a:p>
        </p:txBody>
      </p:sp>
      <p:sp>
        <p:nvSpPr>
          <p:cNvPr id="43" name="TextBox 42"/>
          <p:cNvSpPr txBox="1"/>
          <p:nvPr/>
        </p:nvSpPr>
        <p:spPr>
          <a:xfrm>
            <a:off x="6080760" y="5394960"/>
            <a:ext cx="5760720" cy="256032"/>
          </a:xfrm>
          <a:prstGeom prst="rect">
            <a:avLst/>
          </a:prstGeom>
          <a:noFill/>
        </p:spPr>
        <p:txBody>
          <a:bodyPr wrap="square">
            <a:spAutoFit/>
          </a:bodyPr>
          <a:lstStyle/>
          <a:p>
            <a:pPr algn="l"/>
            <a:r>
              <a:rPr sz="950" b="0" i="0">
                <a:solidFill>
                  <a:srgbClr val="CCD6E0"/>
                </a:solidFill>
              </a:rPr>
              <a:t/>
            </a:r>
          </a:p>
        </p:txBody>
      </p:sp>
      <p:sp>
        <p:nvSpPr>
          <p:cNvPr id="44" name="TextBox 43"/>
          <p:cNvSpPr txBox="1"/>
          <p:nvPr/>
        </p:nvSpPr>
        <p:spPr>
          <a:xfrm>
            <a:off x="6080760" y="5669279"/>
            <a:ext cx="5760720" cy="256032"/>
          </a:xfrm>
          <a:prstGeom prst="rect">
            <a:avLst/>
          </a:prstGeom>
          <a:noFill/>
        </p:spPr>
        <p:txBody>
          <a:bodyPr wrap="square">
            <a:spAutoFit/>
          </a:bodyPr>
          <a:lstStyle/>
          <a:p>
            <a:pPr algn="l"/>
            <a:r>
              <a:rPr sz="950" b="0" i="0">
                <a:solidFill>
                  <a:srgbClr val="FED7AA"/>
                </a:solidFill>
              </a:rPr>
              <a:t>PRISMA rationale:</a:t>
            </a:r>
          </a:p>
        </p:txBody>
      </p:sp>
      <p:sp>
        <p:nvSpPr>
          <p:cNvPr id="45" name="TextBox 44"/>
          <p:cNvSpPr txBox="1"/>
          <p:nvPr/>
        </p:nvSpPr>
        <p:spPr>
          <a:xfrm>
            <a:off x="6080760" y="5943600"/>
            <a:ext cx="5760720" cy="256032"/>
          </a:xfrm>
          <a:prstGeom prst="rect">
            <a:avLst/>
          </a:prstGeom>
          <a:noFill/>
        </p:spPr>
        <p:txBody>
          <a:bodyPr wrap="square">
            <a:spAutoFit/>
          </a:bodyPr>
          <a:lstStyle/>
          <a:p>
            <a:pPr algn="l"/>
            <a:r>
              <a:rPr sz="950" b="0" i="0">
                <a:solidFill>
                  <a:srgbClr val="CCD6E0"/>
                </a:solidFill>
              </a:rPr>
              <a:t>  Final gate before synthesis.</a:t>
            </a:r>
          </a:p>
        </p:txBody>
      </p:sp>
      <p:sp>
        <p:nvSpPr>
          <p:cNvPr id="46" name="TextBox 45"/>
          <p:cNvSpPr txBox="1"/>
          <p:nvPr/>
        </p:nvSpPr>
        <p:spPr>
          <a:xfrm>
            <a:off x="6080760" y="6217920"/>
            <a:ext cx="5760720" cy="256032"/>
          </a:xfrm>
          <a:prstGeom prst="rect">
            <a:avLst/>
          </a:prstGeom>
          <a:noFill/>
        </p:spPr>
        <p:txBody>
          <a:bodyPr wrap="square">
            <a:spAutoFit/>
          </a:bodyPr>
          <a:lstStyle/>
          <a:p>
            <a:pPr algn="l"/>
            <a:r>
              <a:rPr sz="950" b="0" i="0">
                <a:solidFill>
                  <a:srgbClr val="CCD6E0"/>
                </a:solidFill>
              </a:rPr>
              <a:t>  Only studies clearly satisfying ALL inclusion</a:t>
            </a:r>
          </a:p>
        </p:txBody>
      </p:sp>
      <p:sp>
        <p:nvSpPr>
          <p:cNvPr id="47" name="TextBox 46"/>
          <p:cNvSpPr txBox="1"/>
          <p:nvPr/>
        </p:nvSpPr>
        <p:spPr>
          <a:xfrm>
            <a:off x="6080760" y="6492240"/>
            <a:ext cx="5760720" cy="256032"/>
          </a:xfrm>
          <a:prstGeom prst="rect">
            <a:avLst/>
          </a:prstGeom>
          <a:noFill/>
        </p:spPr>
        <p:txBody>
          <a:bodyPr wrap="square">
            <a:spAutoFit/>
          </a:bodyPr>
          <a:lstStyle/>
          <a:p>
            <a:pPr algn="l"/>
            <a:r>
              <a:rPr sz="950" b="0" i="0">
                <a:solidFill>
                  <a:srgbClr val="CCD6E0"/>
                </a:solidFill>
              </a:rPr>
              <a:t>  criteria and violating NO exclusion criteria</a:t>
            </a:r>
          </a:p>
        </p:txBody>
      </p:sp>
      <p:sp>
        <p:nvSpPr>
          <p:cNvPr id="48" name="TextBox 47"/>
          <p:cNvSpPr txBox="1"/>
          <p:nvPr/>
        </p:nvSpPr>
        <p:spPr>
          <a:xfrm>
            <a:off x="6080760" y="6766560"/>
            <a:ext cx="5760720" cy="256032"/>
          </a:xfrm>
          <a:prstGeom prst="rect">
            <a:avLst/>
          </a:prstGeom>
          <a:noFill/>
        </p:spPr>
        <p:txBody>
          <a:bodyPr wrap="square">
            <a:spAutoFit/>
          </a:bodyPr>
          <a:lstStyle/>
          <a:p>
            <a:pPr algn="l"/>
            <a:r>
              <a:rPr sz="950" b="0" i="0">
                <a:solidFill>
                  <a:srgbClr val="CCD6E0"/>
                </a:solidFill>
              </a:rPr>
              <a:t>  proceed to evidence extraction and synthesis.</a:t>
            </a:r>
          </a:p>
        </p:txBody>
      </p:sp>
      <p:sp>
        <p:nvSpPr>
          <p:cNvPr id="49" name="Rectangle 48"/>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5</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THE 9 LLM AGENTS  (pydantic-ai + OpenRouter)</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Each agent has a single PRISMA responsibility  |  defer_model_check=True -&gt; any model at runtime</a:t>
            </a:r>
          </a:p>
        </p:txBody>
      </p:sp>
      <p:sp>
        <p:nvSpPr>
          <p:cNvPr id="7" name="Rectangle 6"/>
          <p:cNvSpPr/>
          <p:nvPr/>
        </p:nvSpPr>
        <p:spPr>
          <a:xfrm>
            <a:off x="182880" y="1097280"/>
            <a:ext cx="3840480" cy="1755648"/>
          </a:xfrm>
          <a:prstGeom prst="rect">
            <a:avLst/>
          </a:prstGeom>
          <a:solidFill>
            <a:srgbClr val="152A3C"/>
          </a:solidFill>
          <a:ln w="1524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ectangle 7"/>
          <p:cNvSpPr/>
          <p:nvPr/>
        </p:nvSpPr>
        <p:spPr>
          <a:xfrm>
            <a:off x="182880" y="1097280"/>
            <a:ext cx="804672" cy="365760"/>
          </a:xfrm>
          <a:prstGeom prst="rect">
            <a:avLst/>
          </a:prstGeom>
          <a:solidFill>
            <a:srgbClr val="CA8A0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201168" y="1133856"/>
            <a:ext cx="768096" cy="292608"/>
          </a:xfrm>
          <a:prstGeom prst="rect">
            <a:avLst/>
          </a:prstGeom>
          <a:noFill/>
        </p:spPr>
        <p:txBody>
          <a:bodyPr wrap="square">
            <a:spAutoFit/>
          </a:bodyPr>
          <a:lstStyle/>
          <a:p>
            <a:pPr algn="ctr"/>
            <a:r>
              <a:rPr sz="1000" b="1" i="0">
                <a:solidFill>
                  <a:srgbClr val="0D1B2A"/>
                </a:solidFill>
              </a:rPr>
              <a:t>Agent 1</a:t>
            </a:r>
          </a:p>
        </p:txBody>
      </p:sp>
      <p:sp>
        <p:nvSpPr>
          <p:cNvPr id="10" name="TextBox 9"/>
          <p:cNvSpPr txBox="1"/>
          <p:nvPr/>
        </p:nvSpPr>
        <p:spPr>
          <a:xfrm>
            <a:off x="1060704" y="1143000"/>
            <a:ext cx="2889504" cy="274320"/>
          </a:xfrm>
          <a:prstGeom prst="rect">
            <a:avLst/>
          </a:prstGeom>
          <a:noFill/>
        </p:spPr>
        <p:txBody>
          <a:bodyPr wrap="square">
            <a:spAutoFit/>
          </a:bodyPr>
          <a:lstStyle/>
          <a:p>
            <a:pPr algn="l"/>
            <a:r>
              <a:rPr sz="1000" b="1" i="0">
                <a:solidFill>
                  <a:srgbClr val="CA8A04"/>
                </a:solidFill>
              </a:rPr>
              <a:t>search_strategy_agent</a:t>
            </a:r>
          </a:p>
        </p:txBody>
      </p:sp>
      <p:sp>
        <p:nvSpPr>
          <p:cNvPr id="11" name="TextBox 10"/>
          <p:cNvSpPr txBox="1"/>
          <p:nvPr/>
        </p:nvSpPr>
        <p:spPr>
          <a:xfrm>
            <a:off x="274320" y="1508760"/>
            <a:ext cx="3657600" cy="274320"/>
          </a:xfrm>
          <a:prstGeom prst="rect">
            <a:avLst/>
          </a:prstGeom>
          <a:noFill/>
        </p:spPr>
        <p:txBody>
          <a:bodyPr wrap="square">
            <a:spAutoFit/>
          </a:bodyPr>
          <a:lstStyle/>
          <a:p>
            <a:pPr algn="l"/>
            <a:r>
              <a:rPr sz="850" b="0" i="1">
                <a:solidFill>
                  <a:srgbClr val="7DD3FC"/>
                </a:solidFill>
              </a:rPr>
              <a:t>In: ReviewProtocol
Out: SearchStrategy</a:t>
            </a:r>
          </a:p>
        </p:txBody>
      </p:sp>
      <p:sp>
        <p:nvSpPr>
          <p:cNvPr id="12" name="TextBox 11"/>
          <p:cNvSpPr txBox="1"/>
          <p:nvPr/>
        </p:nvSpPr>
        <p:spPr>
          <a:xfrm>
            <a:off x="274320" y="1810512"/>
            <a:ext cx="3657600" cy="978407"/>
          </a:xfrm>
          <a:prstGeom prst="rect">
            <a:avLst/>
          </a:prstGeom>
          <a:noFill/>
        </p:spPr>
        <p:txBody>
          <a:bodyPr wrap="square">
            <a:spAutoFit/>
          </a:bodyPr>
          <a:lstStyle/>
          <a:p>
            <a:pPr algn="l"/>
            <a:r>
              <a:rPr sz="850" b="0" i="0">
                <a:solidFill>
                  <a:srgbClr val="CCD6E0"/>
                </a:solidFill>
              </a:rPr>
              <a:t>  2-5 PubMed queries (MeSH, Boolean, field tags)
  2-3 bioRxiv plain-text queries
  mesh_terms[] for methods documentation
  rationale for search strategy</a:t>
            </a:r>
          </a:p>
        </p:txBody>
      </p:sp>
      <p:sp>
        <p:nvSpPr>
          <p:cNvPr id="13" name="Rectangle 12"/>
          <p:cNvSpPr/>
          <p:nvPr/>
        </p:nvSpPr>
        <p:spPr>
          <a:xfrm>
            <a:off x="4160520" y="1097280"/>
            <a:ext cx="3840480" cy="1755648"/>
          </a:xfrm>
          <a:prstGeom prst="rect">
            <a:avLst/>
          </a:prstGeom>
          <a:solidFill>
            <a:srgbClr val="152A3C"/>
          </a:solidFill>
          <a:ln w="1524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4160520" y="1097280"/>
            <a:ext cx="804672" cy="3657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4178807" y="1133856"/>
            <a:ext cx="768096" cy="292608"/>
          </a:xfrm>
          <a:prstGeom prst="rect">
            <a:avLst/>
          </a:prstGeom>
          <a:noFill/>
        </p:spPr>
        <p:txBody>
          <a:bodyPr wrap="square">
            <a:spAutoFit/>
          </a:bodyPr>
          <a:lstStyle/>
          <a:p>
            <a:pPr algn="ctr"/>
            <a:r>
              <a:rPr sz="1000" b="1" i="0">
                <a:solidFill>
                  <a:srgbClr val="0D1B2A"/>
                </a:solidFill>
              </a:rPr>
              <a:t>Agent 2</a:t>
            </a:r>
          </a:p>
        </p:txBody>
      </p:sp>
      <p:sp>
        <p:nvSpPr>
          <p:cNvPr id="16" name="TextBox 15"/>
          <p:cNvSpPr txBox="1"/>
          <p:nvPr/>
        </p:nvSpPr>
        <p:spPr>
          <a:xfrm>
            <a:off x="5038344" y="1143000"/>
            <a:ext cx="2889504" cy="274320"/>
          </a:xfrm>
          <a:prstGeom prst="rect">
            <a:avLst/>
          </a:prstGeom>
          <a:noFill/>
        </p:spPr>
        <p:txBody>
          <a:bodyPr wrap="square">
            <a:spAutoFit/>
          </a:bodyPr>
          <a:lstStyle/>
          <a:p>
            <a:pPr algn="l"/>
            <a:r>
              <a:rPr sz="1000" b="1" i="0">
                <a:solidFill>
                  <a:srgbClr val="0369A1"/>
                </a:solidFill>
              </a:rPr>
              <a:t>screening_agent</a:t>
            </a:r>
          </a:p>
        </p:txBody>
      </p:sp>
      <p:sp>
        <p:nvSpPr>
          <p:cNvPr id="17" name="TextBox 16"/>
          <p:cNvSpPr txBox="1"/>
          <p:nvPr/>
        </p:nvSpPr>
        <p:spPr>
          <a:xfrm>
            <a:off x="4251959" y="1508760"/>
            <a:ext cx="3657600" cy="274320"/>
          </a:xfrm>
          <a:prstGeom prst="rect">
            <a:avLst/>
          </a:prstGeom>
          <a:noFill/>
        </p:spPr>
        <p:txBody>
          <a:bodyPr wrap="square">
            <a:spAutoFit/>
          </a:bodyPr>
          <a:lstStyle/>
          <a:p>
            <a:pPr algn="l"/>
            <a:r>
              <a:rPr sz="850" b="0" i="1">
                <a:solidFill>
                  <a:srgbClr val="7DD3FC"/>
                </a:solidFill>
              </a:rPr>
              <a:t>In: Article batch + criteria
Out: ScreeningBatchResult</a:t>
            </a:r>
          </a:p>
        </p:txBody>
      </p:sp>
      <p:sp>
        <p:nvSpPr>
          <p:cNvPr id="18" name="TextBox 17"/>
          <p:cNvSpPr txBox="1"/>
          <p:nvPr/>
        </p:nvSpPr>
        <p:spPr>
          <a:xfrm>
            <a:off x="4251959" y="1810512"/>
            <a:ext cx="3657600" cy="978407"/>
          </a:xfrm>
          <a:prstGeom prst="rect">
            <a:avLst/>
          </a:prstGeom>
          <a:noFill/>
        </p:spPr>
        <p:txBody>
          <a:bodyPr wrap="square">
            <a:spAutoFit/>
          </a:bodyPr>
          <a:lstStyle/>
          <a:p>
            <a:pPr algn="l"/>
            <a:r>
              <a:rPr sz="850" b="0" i="0">
                <a:solidFill>
                  <a:srgbClr val="CCD6E0"/>
                </a:solidFill>
              </a:rPr>
              <a:t>  Two-stage: T/A (batch 15, inclusive) + FT (batch 10, strict)
  Per article: decision, reason, relevance_score
  Auto-include entire batch on error
  Same agent, different bias from protocol stage</a:t>
            </a:r>
          </a:p>
        </p:txBody>
      </p:sp>
      <p:sp>
        <p:nvSpPr>
          <p:cNvPr id="19" name="Rectangle 18"/>
          <p:cNvSpPr/>
          <p:nvPr/>
        </p:nvSpPr>
        <p:spPr>
          <a:xfrm>
            <a:off x="8138159" y="1097280"/>
            <a:ext cx="3840480" cy="1755648"/>
          </a:xfrm>
          <a:prstGeom prst="rect">
            <a:avLst/>
          </a:prstGeom>
          <a:solidFill>
            <a:srgbClr val="152A3C"/>
          </a:solidFill>
          <a:ln w="1524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ectangle 19"/>
          <p:cNvSpPr/>
          <p:nvPr/>
        </p:nvSpPr>
        <p:spPr>
          <a:xfrm>
            <a:off x="8138159" y="1097280"/>
            <a:ext cx="804672" cy="365760"/>
          </a:xfrm>
          <a:prstGeom prst="rect">
            <a:avLst/>
          </a:prstGeom>
          <a:solidFill>
            <a:srgbClr val="C2410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8156447" y="1133856"/>
            <a:ext cx="768096" cy="292608"/>
          </a:xfrm>
          <a:prstGeom prst="rect">
            <a:avLst/>
          </a:prstGeom>
          <a:noFill/>
        </p:spPr>
        <p:txBody>
          <a:bodyPr wrap="square">
            <a:spAutoFit/>
          </a:bodyPr>
          <a:lstStyle/>
          <a:p>
            <a:pPr algn="ctr"/>
            <a:r>
              <a:rPr sz="1000" b="1" i="0">
                <a:solidFill>
                  <a:srgbClr val="0D1B2A"/>
                </a:solidFill>
              </a:rPr>
              <a:t>Agent 3</a:t>
            </a:r>
          </a:p>
        </p:txBody>
      </p:sp>
      <p:sp>
        <p:nvSpPr>
          <p:cNvPr id="22" name="TextBox 21"/>
          <p:cNvSpPr txBox="1"/>
          <p:nvPr/>
        </p:nvSpPr>
        <p:spPr>
          <a:xfrm>
            <a:off x="9015984" y="1143000"/>
            <a:ext cx="2889504" cy="274320"/>
          </a:xfrm>
          <a:prstGeom prst="rect">
            <a:avLst/>
          </a:prstGeom>
          <a:noFill/>
        </p:spPr>
        <p:txBody>
          <a:bodyPr wrap="square">
            <a:spAutoFit/>
          </a:bodyPr>
          <a:lstStyle/>
          <a:p>
            <a:pPr algn="l"/>
            <a:r>
              <a:rPr sz="1000" b="1" i="0">
                <a:solidFill>
                  <a:srgbClr val="C2410C"/>
                </a:solidFill>
              </a:rPr>
              <a:t>rob_agent</a:t>
            </a:r>
          </a:p>
        </p:txBody>
      </p:sp>
      <p:sp>
        <p:nvSpPr>
          <p:cNvPr id="23" name="TextBox 22"/>
          <p:cNvSpPr txBox="1"/>
          <p:nvPr/>
        </p:nvSpPr>
        <p:spPr>
          <a:xfrm>
            <a:off x="8229599" y="1508760"/>
            <a:ext cx="3657600" cy="274320"/>
          </a:xfrm>
          <a:prstGeom prst="rect">
            <a:avLst/>
          </a:prstGeom>
          <a:noFill/>
        </p:spPr>
        <p:txBody>
          <a:bodyPr wrap="square">
            <a:spAutoFit/>
          </a:bodyPr>
          <a:lstStyle/>
          <a:p>
            <a:pPr algn="l"/>
            <a:r>
              <a:rPr sz="850" b="0" i="1">
                <a:solidFill>
                  <a:srgbClr val="7DD3FC"/>
                </a:solidFill>
              </a:rPr>
              <a:t>In: Article + rob_tool
Out: RiskOfBiasResult</a:t>
            </a:r>
          </a:p>
        </p:txBody>
      </p:sp>
      <p:sp>
        <p:nvSpPr>
          <p:cNvPr id="24" name="TextBox 23"/>
          <p:cNvSpPr txBox="1"/>
          <p:nvPr/>
        </p:nvSpPr>
        <p:spPr>
          <a:xfrm>
            <a:off x="8229599" y="1810512"/>
            <a:ext cx="3657600" cy="978407"/>
          </a:xfrm>
          <a:prstGeom prst="rect">
            <a:avLst/>
          </a:prstGeom>
          <a:noFill/>
        </p:spPr>
        <p:txBody>
          <a:bodyPr wrap="square">
            <a:spAutoFit/>
          </a:bodyPr>
          <a:lstStyle/>
          <a:p>
            <a:pPr algn="l"/>
            <a:r>
              <a:rPr sz="850" b="0" i="0">
                <a:solidFill>
                  <a:srgbClr val="CCD6E0"/>
                </a:solidFill>
              </a:rPr>
              <a:t>  Per-article, per-domain judgment: LOW/SOME/HIGH/UNCLEAR
  11 tools: RoB 2, ROBINS-I, NOS, QUADAS-2, CASP, JBI...
  Overall judgment + justification per domain
  Tool + domains injected from ReviewProtocol.rob_tool</a:t>
            </a:r>
          </a:p>
        </p:txBody>
      </p:sp>
      <p:sp>
        <p:nvSpPr>
          <p:cNvPr id="25" name="Rectangle 24"/>
          <p:cNvSpPr/>
          <p:nvPr/>
        </p:nvSpPr>
        <p:spPr>
          <a:xfrm>
            <a:off x="182880" y="2971800"/>
            <a:ext cx="3840480" cy="1755648"/>
          </a:xfrm>
          <a:prstGeom prst="rect">
            <a:avLst/>
          </a:prstGeom>
          <a:solidFill>
            <a:srgbClr val="152A3C"/>
          </a:solidFill>
          <a:ln w="1524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Rectangle 25"/>
          <p:cNvSpPr/>
          <p:nvPr/>
        </p:nvSpPr>
        <p:spPr>
          <a:xfrm>
            <a:off x="182880" y="2971800"/>
            <a:ext cx="804672" cy="365760"/>
          </a:xfrm>
          <a:prstGeom prst="rect">
            <a:avLst/>
          </a:prstGeom>
          <a:solidFill>
            <a:srgbClr val="16A34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201168" y="3008376"/>
            <a:ext cx="768096" cy="292608"/>
          </a:xfrm>
          <a:prstGeom prst="rect">
            <a:avLst/>
          </a:prstGeom>
          <a:noFill/>
        </p:spPr>
        <p:txBody>
          <a:bodyPr wrap="square">
            <a:spAutoFit/>
          </a:bodyPr>
          <a:lstStyle/>
          <a:p>
            <a:pPr algn="ctr"/>
            <a:r>
              <a:rPr sz="1000" b="1" i="0">
                <a:solidFill>
                  <a:srgbClr val="0D1B2A"/>
                </a:solidFill>
              </a:rPr>
              <a:t>Agent 4</a:t>
            </a:r>
          </a:p>
        </p:txBody>
      </p:sp>
      <p:sp>
        <p:nvSpPr>
          <p:cNvPr id="28" name="TextBox 27"/>
          <p:cNvSpPr txBox="1"/>
          <p:nvPr/>
        </p:nvSpPr>
        <p:spPr>
          <a:xfrm>
            <a:off x="1060704" y="3017520"/>
            <a:ext cx="2889504" cy="274320"/>
          </a:xfrm>
          <a:prstGeom prst="rect">
            <a:avLst/>
          </a:prstGeom>
          <a:noFill/>
        </p:spPr>
        <p:txBody>
          <a:bodyPr wrap="square">
            <a:spAutoFit/>
          </a:bodyPr>
          <a:lstStyle/>
          <a:p>
            <a:pPr algn="l"/>
            <a:r>
              <a:rPr sz="1000" b="1" i="0">
                <a:solidFill>
                  <a:srgbClr val="16A34A"/>
                </a:solidFill>
              </a:rPr>
              <a:t>data_extraction_agent</a:t>
            </a:r>
          </a:p>
        </p:txBody>
      </p:sp>
      <p:sp>
        <p:nvSpPr>
          <p:cNvPr id="29" name="TextBox 28"/>
          <p:cNvSpPr txBox="1"/>
          <p:nvPr/>
        </p:nvSpPr>
        <p:spPr>
          <a:xfrm>
            <a:off x="274320" y="3383280"/>
            <a:ext cx="3657600" cy="274320"/>
          </a:xfrm>
          <a:prstGeom prst="rect">
            <a:avLst/>
          </a:prstGeom>
          <a:noFill/>
        </p:spPr>
        <p:txBody>
          <a:bodyPr wrap="square">
            <a:spAutoFit/>
          </a:bodyPr>
          <a:lstStyle/>
          <a:p>
            <a:pPr algn="l"/>
            <a:r>
              <a:rPr sz="850" b="0" i="1">
                <a:solidFill>
                  <a:srgbClr val="7DD3FC"/>
                </a:solidFill>
              </a:rPr>
              <a:t>In: Article + data_items
Out: StudyDataExtraction</a:t>
            </a:r>
          </a:p>
        </p:txBody>
      </p:sp>
      <p:sp>
        <p:nvSpPr>
          <p:cNvPr id="30" name="TextBox 29"/>
          <p:cNvSpPr txBox="1"/>
          <p:nvPr/>
        </p:nvSpPr>
        <p:spPr>
          <a:xfrm>
            <a:off x="274320" y="3685032"/>
            <a:ext cx="3657600" cy="978407"/>
          </a:xfrm>
          <a:prstGeom prst="rect">
            <a:avLst/>
          </a:prstGeom>
          <a:noFill/>
        </p:spPr>
        <p:txBody>
          <a:bodyPr wrap="square">
            <a:spAutoFit/>
          </a:bodyPr>
          <a:lstStyle/>
          <a:p>
            <a:pPr algn="l"/>
            <a:r>
              <a:rPr sz="850" b="0" i="0">
                <a:solidFill>
                  <a:srgbClr val="CCD6E0"/>
                </a:solidFill>
              </a:rPr>
              <a:t>  Optional (--extract-data flag)
  study_design, sample_size, population
  intervention, outcomes, key_findings
  effect_measures (ORs, MDs, HRs if reported)</a:t>
            </a:r>
          </a:p>
        </p:txBody>
      </p:sp>
      <p:sp>
        <p:nvSpPr>
          <p:cNvPr id="31" name="Rectangle 30"/>
          <p:cNvSpPr/>
          <p:nvPr/>
        </p:nvSpPr>
        <p:spPr>
          <a:xfrm>
            <a:off x="4160520" y="2971800"/>
            <a:ext cx="3840480" cy="1755648"/>
          </a:xfrm>
          <a:prstGeom prst="rect">
            <a:avLst/>
          </a:prstGeom>
          <a:solidFill>
            <a:srgbClr val="152A3C"/>
          </a:solidFill>
          <a:ln w="1524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Rectangle 31"/>
          <p:cNvSpPr/>
          <p:nvPr/>
        </p:nvSpPr>
        <p:spPr>
          <a:xfrm>
            <a:off x="4160520" y="2971800"/>
            <a:ext cx="804672" cy="36576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4178807" y="3008376"/>
            <a:ext cx="768096" cy="292608"/>
          </a:xfrm>
          <a:prstGeom prst="rect">
            <a:avLst/>
          </a:prstGeom>
          <a:noFill/>
        </p:spPr>
        <p:txBody>
          <a:bodyPr wrap="square">
            <a:spAutoFit/>
          </a:bodyPr>
          <a:lstStyle/>
          <a:p>
            <a:pPr algn="ctr"/>
            <a:r>
              <a:rPr sz="1000" b="1" i="0">
                <a:solidFill>
                  <a:srgbClr val="0D1B2A"/>
                </a:solidFill>
              </a:rPr>
              <a:t>Agent 5</a:t>
            </a:r>
          </a:p>
        </p:txBody>
      </p:sp>
      <p:sp>
        <p:nvSpPr>
          <p:cNvPr id="34" name="TextBox 33"/>
          <p:cNvSpPr txBox="1"/>
          <p:nvPr/>
        </p:nvSpPr>
        <p:spPr>
          <a:xfrm>
            <a:off x="5038344" y="3017520"/>
            <a:ext cx="2889504" cy="274320"/>
          </a:xfrm>
          <a:prstGeom prst="rect">
            <a:avLst/>
          </a:prstGeom>
          <a:noFill/>
        </p:spPr>
        <p:txBody>
          <a:bodyPr wrap="square">
            <a:spAutoFit/>
          </a:bodyPr>
          <a:lstStyle/>
          <a:p>
            <a:pPr algn="l"/>
            <a:r>
              <a:rPr sz="1000" b="1" i="0">
                <a:solidFill>
                  <a:srgbClr val="7C3AED"/>
                </a:solidFill>
              </a:rPr>
              <a:t>synthesis_agent</a:t>
            </a:r>
          </a:p>
        </p:txBody>
      </p:sp>
      <p:sp>
        <p:nvSpPr>
          <p:cNvPr id="35" name="TextBox 34"/>
          <p:cNvSpPr txBox="1"/>
          <p:nvPr/>
        </p:nvSpPr>
        <p:spPr>
          <a:xfrm>
            <a:off x="4251959" y="3383280"/>
            <a:ext cx="3657600" cy="274320"/>
          </a:xfrm>
          <a:prstGeom prst="rect">
            <a:avLst/>
          </a:prstGeom>
          <a:noFill/>
        </p:spPr>
        <p:txBody>
          <a:bodyPr wrap="square">
            <a:spAutoFit/>
          </a:bodyPr>
          <a:lstStyle/>
          <a:p>
            <a:pPr algn="l"/>
            <a:r>
              <a:rPr sz="850" b="0" i="1">
                <a:solidFill>
                  <a:srgbClr val="7DD3FC"/>
                </a:solidFill>
              </a:rPr>
              <a:t>In: articles (top 25) + evidence (top 20)
Out: str Markdown narrative</a:t>
            </a:r>
          </a:p>
        </p:txBody>
      </p:sp>
      <p:sp>
        <p:nvSpPr>
          <p:cNvPr id="36" name="TextBox 35"/>
          <p:cNvSpPr txBox="1"/>
          <p:nvPr/>
        </p:nvSpPr>
        <p:spPr>
          <a:xfrm>
            <a:off x="4251959" y="3685032"/>
            <a:ext cx="3657600" cy="978407"/>
          </a:xfrm>
          <a:prstGeom prst="rect">
            <a:avLst/>
          </a:prstGeom>
          <a:noFill/>
        </p:spPr>
        <p:txBody>
          <a:bodyPr wrap="square">
            <a:spAutoFit/>
          </a:bodyPr>
          <a:lstStyle/>
          <a:p>
            <a:pPr algn="l"/>
            <a:r>
              <a:rPr sz="850" b="0" i="0">
                <a:solidFill>
                  <a:srgbClr val="CCD6E0"/>
                </a:solidFill>
              </a:rPr>
              <a:t>  Thematic organisation, not study-by-study
  Cite: (Author et al., Year; PMID: XXXXX)
  Explicitly note contradictions between studies
  PRISMA 2020 Results section format</a:t>
            </a:r>
          </a:p>
        </p:txBody>
      </p:sp>
      <p:sp>
        <p:nvSpPr>
          <p:cNvPr id="37" name="Rectangle 36"/>
          <p:cNvSpPr/>
          <p:nvPr/>
        </p:nvSpPr>
        <p:spPr>
          <a:xfrm>
            <a:off x="8138159" y="2971800"/>
            <a:ext cx="3840480" cy="1755648"/>
          </a:xfrm>
          <a:prstGeom prst="rect">
            <a:avLst/>
          </a:prstGeom>
          <a:solidFill>
            <a:srgbClr val="152A3C"/>
          </a:solidFill>
          <a:ln w="1524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Rectangle 37"/>
          <p:cNvSpPr/>
          <p:nvPr/>
        </p:nvSpPr>
        <p:spPr>
          <a:xfrm>
            <a:off x="8138159" y="2971800"/>
            <a:ext cx="804672" cy="365760"/>
          </a:xfrm>
          <a:prstGeom prst="rect">
            <a:avLst/>
          </a:prstGeom>
          <a:solidFill>
            <a:srgbClr val="0D94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38"/>
          <p:cNvSpPr txBox="1"/>
          <p:nvPr/>
        </p:nvSpPr>
        <p:spPr>
          <a:xfrm>
            <a:off x="8156447" y="3008376"/>
            <a:ext cx="768096" cy="292608"/>
          </a:xfrm>
          <a:prstGeom prst="rect">
            <a:avLst/>
          </a:prstGeom>
          <a:noFill/>
        </p:spPr>
        <p:txBody>
          <a:bodyPr wrap="square">
            <a:spAutoFit/>
          </a:bodyPr>
          <a:lstStyle/>
          <a:p>
            <a:pPr algn="ctr"/>
            <a:r>
              <a:rPr sz="1000" b="1" i="0">
                <a:solidFill>
                  <a:srgbClr val="0D1B2A"/>
                </a:solidFill>
              </a:rPr>
              <a:t>Agent 6</a:t>
            </a:r>
          </a:p>
        </p:txBody>
      </p:sp>
      <p:sp>
        <p:nvSpPr>
          <p:cNvPr id="40" name="TextBox 39"/>
          <p:cNvSpPr txBox="1"/>
          <p:nvPr/>
        </p:nvSpPr>
        <p:spPr>
          <a:xfrm>
            <a:off x="9015984" y="3017520"/>
            <a:ext cx="2889504" cy="274320"/>
          </a:xfrm>
          <a:prstGeom prst="rect">
            <a:avLst/>
          </a:prstGeom>
          <a:noFill/>
        </p:spPr>
        <p:txBody>
          <a:bodyPr wrap="square">
            <a:spAutoFit/>
          </a:bodyPr>
          <a:lstStyle/>
          <a:p>
            <a:pPr algn="l"/>
            <a:r>
              <a:rPr sz="1000" b="1" i="0">
                <a:solidFill>
                  <a:srgbClr val="0D9488"/>
                </a:solidFill>
              </a:rPr>
              <a:t>grade_agent</a:t>
            </a:r>
          </a:p>
        </p:txBody>
      </p:sp>
      <p:sp>
        <p:nvSpPr>
          <p:cNvPr id="41" name="TextBox 40"/>
          <p:cNvSpPr txBox="1"/>
          <p:nvPr/>
        </p:nvSpPr>
        <p:spPr>
          <a:xfrm>
            <a:off x="8229599" y="3383280"/>
            <a:ext cx="3657600" cy="274320"/>
          </a:xfrm>
          <a:prstGeom prst="rect">
            <a:avLst/>
          </a:prstGeom>
          <a:noFill/>
        </p:spPr>
        <p:txBody>
          <a:bodyPr wrap="square">
            <a:spAutoFit/>
          </a:bodyPr>
          <a:lstStyle/>
          <a:p>
            <a:pPr algn="l"/>
            <a:r>
              <a:rPr sz="850" b="0" i="1">
                <a:solidFill>
                  <a:srgbClr val="7DD3FC"/>
                </a:solidFill>
              </a:rPr>
              <a:t>In: outcome name + article list
Out: GRADEAssessment</a:t>
            </a:r>
          </a:p>
        </p:txBody>
      </p:sp>
      <p:sp>
        <p:nvSpPr>
          <p:cNvPr id="42" name="TextBox 41"/>
          <p:cNvSpPr txBox="1"/>
          <p:nvPr/>
        </p:nvSpPr>
        <p:spPr>
          <a:xfrm>
            <a:off x="8229599" y="3685032"/>
            <a:ext cx="3657600" cy="978407"/>
          </a:xfrm>
          <a:prstGeom prst="rect">
            <a:avLst/>
          </a:prstGeom>
          <a:noFill/>
        </p:spPr>
        <p:txBody>
          <a:bodyPr wrap="square">
            <a:spAutoFit/>
          </a:bodyPr>
          <a:lstStyle/>
          <a:p>
            <a:pPr algn="l"/>
            <a:r>
              <a:rPr sz="850" b="0" i="0">
                <a:solidFill>
                  <a:srgbClr val="CCD6E0"/>
                </a:solidFill>
              </a:rPr>
              <a:t>  Per-outcome certainty rating: HIGH/MODERATE/LOW/VERY LOW
  5 domains: RoB, inconsistency, indirectness,
    imprecision, publication bias
  Run x3 outcomes in parallel via asyncio.gather()</a:t>
            </a:r>
          </a:p>
        </p:txBody>
      </p:sp>
      <p:sp>
        <p:nvSpPr>
          <p:cNvPr id="43" name="Rectangle 42"/>
          <p:cNvSpPr/>
          <p:nvPr/>
        </p:nvSpPr>
        <p:spPr>
          <a:xfrm>
            <a:off x="182880" y="4846320"/>
            <a:ext cx="3840480" cy="1755648"/>
          </a:xfrm>
          <a:prstGeom prst="rect">
            <a:avLst/>
          </a:prstGeom>
          <a:solidFill>
            <a:srgbClr val="152A3C"/>
          </a:solidFill>
          <a:ln w="1524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Rectangle 43"/>
          <p:cNvSpPr/>
          <p:nvPr/>
        </p:nvSpPr>
        <p:spPr>
          <a:xfrm>
            <a:off x="182880" y="4846320"/>
            <a:ext cx="804672" cy="365760"/>
          </a:xfrm>
          <a:prstGeom prst="rect">
            <a:avLst/>
          </a:prstGeom>
          <a:solidFill>
            <a:srgbClr val="CA8A0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TextBox 44"/>
          <p:cNvSpPr txBox="1"/>
          <p:nvPr/>
        </p:nvSpPr>
        <p:spPr>
          <a:xfrm>
            <a:off x="201168" y="4882896"/>
            <a:ext cx="768096" cy="292608"/>
          </a:xfrm>
          <a:prstGeom prst="rect">
            <a:avLst/>
          </a:prstGeom>
          <a:noFill/>
        </p:spPr>
        <p:txBody>
          <a:bodyPr wrap="square">
            <a:spAutoFit/>
          </a:bodyPr>
          <a:lstStyle/>
          <a:p>
            <a:pPr algn="ctr"/>
            <a:r>
              <a:rPr sz="1000" b="1" i="0">
                <a:solidFill>
                  <a:srgbClr val="0D1B2A"/>
                </a:solidFill>
              </a:rPr>
              <a:t>Agent 7</a:t>
            </a:r>
          </a:p>
        </p:txBody>
      </p:sp>
      <p:sp>
        <p:nvSpPr>
          <p:cNvPr id="46" name="TextBox 45"/>
          <p:cNvSpPr txBox="1"/>
          <p:nvPr/>
        </p:nvSpPr>
        <p:spPr>
          <a:xfrm>
            <a:off x="1060704" y="4892040"/>
            <a:ext cx="2889504" cy="274320"/>
          </a:xfrm>
          <a:prstGeom prst="rect">
            <a:avLst/>
          </a:prstGeom>
          <a:noFill/>
        </p:spPr>
        <p:txBody>
          <a:bodyPr wrap="square">
            <a:spAutoFit/>
          </a:bodyPr>
          <a:lstStyle/>
          <a:p>
            <a:pPr algn="l"/>
            <a:r>
              <a:rPr sz="1000" b="1" i="0">
                <a:solidFill>
                  <a:srgbClr val="CA8A04"/>
                </a:solidFill>
              </a:rPr>
              <a:t>bias_summary_agent</a:t>
            </a:r>
          </a:p>
        </p:txBody>
      </p:sp>
      <p:sp>
        <p:nvSpPr>
          <p:cNvPr id="47" name="TextBox 46"/>
          <p:cNvSpPr txBox="1"/>
          <p:nvPr/>
        </p:nvSpPr>
        <p:spPr>
          <a:xfrm>
            <a:off x="274320" y="5257800"/>
            <a:ext cx="3657600" cy="274320"/>
          </a:xfrm>
          <a:prstGeom prst="rect">
            <a:avLst/>
          </a:prstGeom>
          <a:noFill/>
        </p:spPr>
        <p:txBody>
          <a:bodyPr wrap="square">
            <a:spAutoFit/>
          </a:bodyPr>
          <a:lstStyle/>
          <a:p>
            <a:pPr algn="l"/>
            <a:r>
              <a:rPr sz="850" b="0" i="1">
                <a:solidFill>
                  <a:srgbClr val="7DD3FC"/>
                </a:solidFill>
              </a:rPr>
              <a:t>In: included article list
Out: str (bias summary)</a:t>
            </a:r>
          </a:p>
        </p:txBody>
      </p:sp>
      <p:sp>
        <p:nvSpPr>
          <p:cNvPr id="48" name="TextBox 47"/>
          <p:cNvSpPr txBox="1"/>
          <p:nvPr/>
        </p:nvSpPr>
        <p:spPr>
          <a:xfrm>
            <a:off x="274320" y="5559552"/>
            <a:ext cx="3657600" cy="978407"/>
          </a:xfrm>
          <a:prstGeom prst="rect">
            <a:avLst/>
          </a:prstGeom>
          <a:noFill/>
        </p:spPr>
        <p:txBody>
          <a:bodyPr wrap="square">
            <a:spAutoFit/>
          </a:bodyPr>
          <a:lstStyle/>
          <a:p>
            <a:pPr algn="l"/>
            <a:r>
              <a:rPr sz="850" b="0" i="0">
                <a:solidFill>
                  <a:srgbClr val="CCD6E0"/>
                </a:solidFill>
              </a:rPr>
              <a:t>  Overall quality across all studies
  Common methodological weaknesses
  Publication bias concerns
  Confidence in body of evidence</a:t>
            </a:r>
          </a:p>
        </p:txBody>
      </p:sp>
      <p:sp>
        <p:nvSpPr>
          <p:cNvPr id="49" name="Rectangle 48"/>
          <p:cNvSpPr/>
          <p:nvPr/>
        </p:nvSpPr>
        <p:spPr>
          <a:xfrm>
            <a:off x="4160520" y="4846320"/>
            <a:ext cx="3840480" cy="1755648"/>
          </a:xfrm>
          <a:prstGeom prst="rect">
            <a:avLst/>
          </a:prstGeom>
          <a:solidFill>
            <a:srgbClr val="152A3C"/>
          </a:solidFill>
          <a:ln w="15240">
            <a:solidFill>
              <a:srgbClr val="BE123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Rectangle 49"/>
          <p:cNvSpPr/>
          <p:nvPr/>
        </p:nvSpPr>
        <p:spPr>
          <a:xfrm>
            <a:off x="4160520" y="4846320"/>
            <a:ext cx="804672" cy="365760"/>
          </a:xfrm>
          <a:prstGeom prst="rect">
            <a:avLst/>
          </a:prstGeom>
          <a:solidFill>
            <a:srgbClr val="BE12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TextBox 50"/>
          <p:cNvSpPr txBox="1"/>
          <p:nvPr/>
        </p:nvSpPr>
        <p:spPr>
          <a:xfrm>
            <a:off x="4178807" y="4882896"/>
            <a:ext cx="768096" cy="292608"/>
          </a:xfrm>
          <a:prstGeom prst="rect">
            <a:avLst/>
          </a:prstGeom>
          <a:noFill/>
        </p:spPr>
        <p:txBody>
          <a:bodyPr wrap="square">
            <a:spAutoFit/>
          </a:bodyPr>
          <a:lstStyle/>
          <a:p>
            <a:pPr algn="ctr"/>
            <a:r>
              <a:rPr sz="1000" b="1" i="0">
                <a:solidFill>
                  <a:srgbClr val="0D1B2A"/>
                </a:solidFill>
              </a:rPr>
              <a:t>Agent 8</a:t>
            </a:r>
          </a:p>
        </p:txBody>
      </p:sp>
      <p:sp>
        <p:nvSpPr>
          <p:cNvPr id="52" name="TextBox 51"/>
          <p:cNvSpPr txBox="1"/>
          <p:nvPr/>
        </p:nvSpPr>
        <p:spPr>
          <a:xfrm>
            <a:off x="5038344" y="4892040"/>
            <a:ext cx="2889504" cy="274320"/>
          </a:xfrm>
          <a:prstGeom prst="rect">
            <a:avLst/>
          </a:prstGeom>
          <a:noFill/>
        </p:spPr>
        <p:txBody>
          <a:bodyPr wrap="square">
            <a:spAutoFit/>
          </a:bodyPr>
          <a:lstStyle/>
          <a:p>
            <a:pPr algn="l"/>
            <a:r>
              <a:rPr sz="1000" b="1" i="0">
                <a:solidFill>
                  <a:srgbClr val="BE123C"/>
                </a:solidFill>
              </a:rPr>
              <a:t>limitations_agent</a:t>
            </a:r>
          </a:p>
        </p:txBody>
      </p:sp>
      <p:sp>
        <p:nvSpPr>
          <p:cNvPr id="53" name="TextBox 52"/>
          <p:cNvSpPr txBox="1"/>
          <p:nvPr/>
        </p:nvSpPr>
        <p:spPr>
          <a:xfrm>
            <a:off x="4251959" y="5257800"/>
            <a:ext cx="3657600" cy="274320"/>
          </a:xfrm>
          <a:prstGeom prst="rect">
            <a:avLst/>
          </a:prstGeom>
          <a:noFill/>
        </p:spPr>
        <p:txBody>
          <a:bodyPr wrap="square">
            <a:spAutoFit/>
          </a:bodyPr>
          <a:lstStyle/>
          <a:p>
            <a:pPr algn="l"/>
            <a:r>
              <a:rPr sz="850" b="0" i="1">
                <a:solidFill>
                  <a:srgbClr val="7DD3FC"/>
                </a:solidFill>
              </a:rPr>
              <a:t>In: flow text + article list
Out: str (limitations)</a:t>
            </a:r>
          </a:p>
        </p:txBody>
      </p:sp>
      <p:sp>
        <p:nvSpPr>
          <p:cNvPr id="54" name="TextBox 53"/>
          <p:cNvSpPr txBox="1"/>
          <p:nvPr/>
        </p:nvSpPr>
        <p:spPr>
          <a:xfrm>
            <a:off x="4251959" y="5559552"/>
            <a:ext cx="3657600" cy="978407"/>
          </a:xfrm>
          <a:prstGeom prst="rect">
            <a:avLst/>
          </a:prstGeom>
          <a:noFill/>
        </p:spPr>
        <p:txBody>
          <a:bodyPr wrap="square">
            <a:spAutoFit/>
          </a:bodyPr>
          <a:lstStyle/>
          <a:p>
            <a:pPr algn="l"/>
            <a:r>
              <a:rPr sz="850" b="0" i="0">
                <a:solidFill>
                  <a:srgbClr val="CCD6E0"/>
                </a:solidFill>
              </a:rPr>
              <a:t>  Search scope and database limitations
  Full-text retrieval gaps (paywall)
  AI-assisted screening caveat (required)
  Heterogeneity and meta-analysis limitations</a:t>
            </a:r>
          </a:p>
        </p:txBody>
      </p:sp>
      <p:sp>
        <p:nvSpPr>
          <p:cNvPr id="55" name="Rectangle 54"/>
          <p:cNvSpPr/>
          <p:nvPr/>
        </p:nvSpPr>
        <p:spPr>
          <a:xfrm>
            <a:off x="8138159" y="4846320"/>
            <a:ext cx="3840480" cy="1755648"/>
          </a:xfrm>
          <a:prstGeom prst="rect">
            <a:avLst/>
          </a:prstGeom>
          <a:solidFill>
            <a:srgbClr val="152A3C"/>
          </a:solidFill>
          <a:ln w="1524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Rectangle 55"/>
          <p:cNvSpPr/>
          <p:nvPr/>
        </p:nvSpPr>
        <p:spPr>
          <a:xfrm>
            <a:off x="8138159" y="4846320"/>
            <a:ext cx="804672" cy="365760"/>
          </a:xfrm>
          <a:prstGeom prst="rect">
            <a:avLst/>
          </a:prstGeom>
          <a:solidFill>
            <a:srgbClr val="16A34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TextBox 56"/>
          <p:cNvSpPr txBox="1"/>
          <p:nvPr/>
        </p:nvSpPr>
        <p:spPr>
          <a:xfrm>
            <a:off x="8156447" y="4882896"/>
            <a:ext cx="768096" cy="292608"/>
          </a:xfrm>
          <a:prstGeom prst="rect">
            <a:avLst/>
          </a:prstGeom>
          <a:noFill/>
        </p:spPr>
        <p:txBody>
          <a:bodyPr wrap="square">
            <a:spAutoFit/>
          </a:bodyPr>
          <a:lstStyle/>
          <a:p>
            <a:pPr algn="ctr"/>
            <a:r>
              <a:rPr sz="1000" b="1" i="0">
                <a:solidFill>
                  <a:srgbClr val="0D1B2A"/>
                </a:solidFill>
              </a:rPr>
              <a:t>Agent 9</a:t>
            </a:r>
          </a:p>
        </p:txBody>
      </p:sp>
      <p:sp>
        <p:nvSpPr>
          <p:cNvPr id="58" name="TextBox 57"/>
          <p:cNvSpPr txBox="1"/>
          <p:nvPr/>
        </p:nvSpPr>
        <p:spPr>
          <a:xfrm>
            <a:off x="9015984" y="4892040"/>
            <a:ext cx="2889504" cy="274320"/>
          </a:xfrm>
          <a:prstGeom prst="rect">
            <a:avLst/>
          </a:prstGeom>
          <a:noFill/>
        </p:spPr>
        <p:txBody>
          <a:bodyPr wrap="square">
            <a:spAutoFit/>
          </a:bodyPr>
          <a:lstStyle/>
          <a:p>
            <a:pPr algn="l"/>
            <a:r>
              <a:rPr sz="1000" b="1" i="0">
                <a:solidFill>
                  <a:srgbClr val="16A34A"/>
                </a:solidFill>
              </a:rPr>
              <a:t>evidence_extraction_agent</a:t>
            </a:r>
          </a:p>
        </p:txBody>
      </p:sp>
      <p:sp>
        <p:nvSpPr>
          <p:cNvPr id="59" name="TextBox 58"/>
          <p:cNvSpPr txBox="1"/>
          <p:nvPr/>
        </p:nvSpPr>
        <p:spPr>
          <a:xfrm>
            <a:off x="8229599" y="5257800"/>
            <a:ext cx="3657600" cy="274320"/>
          </a:xfrm>
          <a:prstGeom prst="rect">
            <a:avLst/>
          </a:prstGeom>
          <a:noFill/>
        </p:spPr>
        <p:txBody>
          <a:bodyPr wrap="square">
            <a:spAutoFit/>
          </a:bodyPr>
          <a:lstStyle/>
          <a:p>
            <a:pPr algn="l"/>
            <a:r>
              <a:rPr sz="850" b="0" i="1">
                <a:solidFill>
                  <a:srgbClr val="7DD3FC"/>
                </a:solidFill>
              </a:rPr>
              <a:t>In: articles batch (5)
Out: BatchEvidenceExtraction</a:t>
            </a:r>
          </a:p>
        </p:txBody>
      </p:sp>
      <p:sp>
        <p:nvSpPr>
          <p:cNvPr id="60" name="TextBox 59"/>
          <p:cNvSpPr txBox="1"/>
          <p:nvPr/>
        </p:nvSpPr>
        <p:spPr>
          <a:xfrm>
            <a:off x="8229599" y="5559552"/>
            <a:ext cx="3657600" cy="978407"/>
          </a:xfrm>
          <a:prstGeom prst="rect">
            <a:avLst/>
          </a:prstGeom>
          <a:noFill/>
        </p:spPr>
        <p:txBody>
          <a:bodyPr wrap="square">
            <a:spAutoFit/>
          </a:bodyPr>
          <a:lstStyle/>
          <a:p>
            <a:pPr algn="l"/>
            <a:r>
              <a:rPr sz="850" b="0" i="0">
                <a:solidFill>
                  <a:srgbClr val="CCD6E0"/>
                </a:solidFill>
              </a:rPr>
              <a:t>  2-5 EvidenceSpan per article
  text, claim, section, relevance_score, is_quantitative
  Dedup: Jaccard word overlap &gt;= 0.70 -&gt; remove
  Cap: top 30 spans retained for synthesis</a:t>
            </a:r>
          </a:p>
        </p:txBody>
      </p:sp>
      <p:sp>
        <p:nvSpPr>
          <p:cNvPr id="61" name="Rectangle 60"/>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6</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15-STEP PIPELINE  (Steps 1–8: Protocol to Screened Articles)</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Sequential execution with SQLite caching at every data collection step</a:t>
            </a:r>
          </a:p>
        </p:txBody>
      </p:sp>
      <p:sp>
        <p:nvSpPr>
          <p:cNvPr id="7" name="Rectangle 6"/>
          <p:cNvSpPr/>
          <p:nvPr/>
        </p:nvSpPr>
        <p:spPr>
          <a:xfrm>
            <a:off x="182880" y="1097280"/>
            <a:ext cx="5833872" cy="1280160"/>
          </a:xfrm>
          <a:prstGeom prst="rect">
            <a:avLst/>
          </a:prstGeom>
          <a:solidFill>
            <a:srgbClr val="152A3C"/>
          </a:solidFill>
          <a:ln w="1397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1143000"/>
            <a:ext cx="4114800" cy="320040"/>
          </a:xfrm>
          <a:prstGeom prst="rect">
            <a:avLst/>
          </a:prstGeom>
          <a:noFill/>
        </p:spPr>
        <p:txBody>
          <a:bodyPr wrap="square">
            <a:spAutoFit/>
          </a:bodyPr>
          <a:lstStyle/>
          <a:p>
            <a:pPr algn="l"/>
            <a:r>
              <a:rPr sz="1200" b="1" i="0">
                <a:solidFill>
                  <a:srgbClr val="7C3AED"/>
                </a:solidFill>
              </a:rPr>
              <a:t>Step 01  Protocol Input</a:t>
            </a:r>
          </a:p>
        </p:txBody>
      </p:sp>
      <p:sp>
        <p:nvSpPr>
          <p:cNvPr id="9" name="TextBox 8"/>
          <p:cNvSpPr txBox="1"/>
          <p:nvPr/>
        </p:nvSpPr>
        <p:spPr>
          <a:xfrm>
            <a:off x="274320" y="1481328"/>
            <a:ext cx="5577840" cy="228600"/>
          </a:xfrm>
          <a:prstGeom prst="rect">
            <a:avLst/>
          </a:prstGeom>
          <a:noFill/>
        </p:spPr>
        <p:txBody>
          <a:bodyPr wrap="square">
            <a:spAutoFit/>
          </a:bodyPr>
          <a:lstStyle/>
          <a:p>
            <a:pPr algn="l"/>
            <a:r>
              <a:rPr sz="1000" b="0" i="1">
                <a:solidFill>
                  <a:srgbClr val="7DD3FC"/>
                </a:solidFill>
              </a:rPr>
              <a:t>[User / CLI]</a:t>
            </a:r>
          </a:p>
        </p:txBody>
      </p:sp>
      <p:sp>
        <p:nvSpPr>
          <p:cNvPr id="10" name="TextBox 9"/>
          <p:cNvSpPr txBox="1"/>
          <p:nvPr/>
        </p:nvSpPr>
        <p:spPr>
          <a:xfrm>
            <a:off x="274320" y="1755648"/>
            <a:ext cx="5577840" cy="566928"/>
          </a:xfrm>
          <a:prstGeom prst="rect">
            <a:avLst/>
          </a:prstGeom>
          <a:noFill/>
        </p:spPr>
        <p:txBody>
          <a:bodyPr wrap="square">
            <a:spAutoFit/>
          </a:bodyPr>
          <a:lstStyle/>
          <a:p>
            <a:pPr algn="l"/>
            <a:r>
              <a:rPr sz="950" b="0" i="0">
                <a:solidFill>
                  <a:srgbClr val="CCD6E0"/>
                </a:solidFill>
              </a:rPr>
              <a:t>ReviewProtocol: title, PICO, criteria, databases, rob_tool, date range. All domain knowledge lives here.</a:t>
            </a:r>
          </a:p>
        </p:txBody>
      </p:sp>
      <p:sp>
        <p:nvSpPr>
          <p:cNvPr id="11" name="Rectangle 10"/>
          <p:cNvSpPr/>
          <p:nvPr/>
        </p:nvSpPr>
        <p:spPr>
          <a:xfrm>
            <a:off x="6172200" y="1097280"/>
            <a:ext cx="5833872" cy="1280160"/>
          </a:xfrm>
          <a:prstGeom prst="rect">
            <a:avLst/>
          </a:prstGeom>
          <a:solidFill>
            <a:srgbClr val="152A3C"/>
          </a:solidFill>
          <a:ln w="1397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263640" y="1143000"/>
            <a:ext cx="4114800" cy="320040"/>
          </a:xfrm>
          <a:prstGeom prst="rect">
            <a:avLst/>
          </a:prstGeom>
          <a:noFill/>
        </p:spPr>
        <p:txBody>
          <a:bodyPr wrap="square">
            <a:spAutoFit/>
          </a:bodyPr>
          <a:lstStyle/>
          <a:p>
            <a:pPr algn="l"/>
            <a:r>
              <a:rPr sz="1200" b="1" i="0">
                <a:solidFill>
                  <a:srgbClr val="CA8A04"/>
                </a:solidFill>
              </a:rPr>
              <a:t>Step 02  Search Strategy</a:t>
            </a:r>
          </a:p>
        </p:txBody>
      </p:sp>
      <p:sp>
        <p:nvSpPr>
          <p:cNvPr id="13" name="TextBox 12"/>
          <p:cNvSpPr txBox="1"/>
          <p:nvPr/>
        </p:nvSpPr>
        <p:spPr>
          <a:xfrm>
            <a:off x="6263640" y="1481328"/>
            <a:ext cx="5577840" cy="228600"/>
          </a:xfrm>
          <a:prstGeom prst="rect">
            <a:avLst/>
          </a:prstGeom>
          <a:noFill/>
        </p:spPr>
        <p:txBody>
          <a:bodyPr wrap="square">
            <a:spAutoFit/>
          </a:bodyPr>
          <a:lstStyle/>
          <a:p>
            <a:pPr algn="l"/>
            <a:r>
              <a:rPr sz="1000" b="0" i="1">
                <a:solidFill>
                  <a:srgbClr val="7DD3FC"/>
                </a:solidFill>
              </a:rPr>
              <a:t>[Agent 1]</a:t>
            </a:r>
          </a:p>
        </p:txBody>
      </p:sp>
      <p:sp>
        <p:nvSpPr>
          <p:cNvPr id="14" name="TextBox 13"/>
          <p:cNvSpPr txBox="1"/>
          <p:nvPr/>
        </p:nvSpPr>
        <p:spPr>
          <a:xfrm>
            <a:off x="6263640" y="1755648"/>
            <a:ext cx="5577840" cy="566928"/>
          </a:xfrm>
          <a:prstGeom prst="rect">
            <a:avLst/>
          </a:prstGeom>
          <a:noFill/>
        </p:spPr>
        <p:txBody>
          <a:bodyPr wrap="square">
            <a:spAutoFit/>
          </a:bodyPr>
          <a:lstStyle/>
          <a:p>
            <a:pPr algn="l"/>
            <a:r>
              <a:rPr sz="950" b="0" i="0">
                <a:solidFill>
                  <a:srgbClr val="CCD6E0"/>
                </a:solidFill>
              </a:rPr>
              <a:t>protocol -&gt; search_strategy_agent -&gt; SearchStrategy: 2-5 PubMed queries + 2-3 bioRxiv queries + mesh_terms</a:t>
            </a:r>
          </a:p>
        </p:txBody>
      </p:sp>
      <p:sp>
        <p:nvSpPr>
          <p:cNvPr id="15" name="Rectangle 14"/>
          <p:cNvSpPr/>
          <p:nvPr/>
        </p:nvSpPr>
        <p:spPr>
          <a:xfrm>
            <a:off x="182880" y="2468880"/>
            <a:ext cx="5833872" cy="1280160"/>
          </a:xfrm>
          <a:prstGeom prst="rect">
            <a:avLst/>
          </a:prstGeom>
          <a:solidFill>
            <a:srgbClr val="152A3C"/>
          </a:solidFill>
          <a:ln w="1397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274320" y="2514600"/>
            <a:ext cx="4114800" cy="320040"/>
          </a:xfrm>
          <a:prstGeom prst="rect">
            <a:avLst/>
          </a:prstGeom>
          <a:noFill/>
        </p:spPr>
        <p:txBody>
          <a:bodyPr wrap="square">
            <a:spAutoFit/>
          </a:bodyPr>
          <a:lstStyle/>
          <a:p>
            <a:pPr algn="l"/>
            <a:r>
              <a:rPr sz="1200" b="1" i="0">
                <a:solidFill>
                  <a:srgbClr val="16A34A"/>
                </a:solidFill>
              </a:rPr>
              <a:t>Step 03  PubMed Search</a:t>
            </a:r>
          </a:p>
        </p:txBody>
      </p:sp>
      <p:sp>
        <p:nvSpPr>
          <p:cNvPr id="17" name="TextBox 16"/>
          <p:cNvSpPr txBox="1"/>
          <p:nvPr/>
        </p:nvSpPr>
        <p:spPr>
          <a:xfrm>
            <a:off x="274320" y="2852928"/>
            <a:ext cx="5577840" cy="228600"/>
          </a:xfrm>
          <a:prstGeom prst="rect">
            <a:avLst/>
          </a:prstGeom>
          <a:noFill/>
        </p:spPr>
        <p:txBody>
          <a:bodyPr wrap="square">
            <a:spAutoFit/>
          </a:bodyPr>
          <a:lstStyle/>
          <a:p>
            <a:pPr algn="l"/>
            <a:r>
              <a:rPr sz="1000" b="0" i="1">
                <a:solidFill>
                  <a:srgbClr val="7DD3FC"/>
                </a:solidFill>
              </a:rPr>
              <a:t>[PubMed Tool (NCBI)]</a:t>
            </a:r>
          </a:p>
        </p:txBody>
      </p:sp>
      <p:sp>
        <p:nvSpPr>
          <p:cNvPr id="18" name="TextBox 17"/>
          <p:cNvSpPr txBox="1"/>
          <p:nvPr/>
        </p:nvSpPr>
        <p:spPr>
          <a:xfrm>
            <a:off x="274320" y="3127248"/>
            <a:ext cx="5577840" cy="566928"/>
          </a:xfrm>
          <a:prstGeom prst="rect">
            <a:avLst/>
          </a:prstGeom>
          <a:noFill/>
        </p:spPr>
        <p:txBody>
          <a:bodyPr wrap="square">
            <a:spAutoFit/>
          </a:bodyPr>
          <a:lstStyle/>
          <a:p>
            <a:pPr algn="l"/>
            <a:r>
              <a:rPr sz="950" b="0" i="0">
                <a:solidFill>
                  <a:srgbClr val="CCD6E0"/>
                </a:solidFill>
              </a:rPr>
              <a:t>Each pubmed_query -&gt; esearch.fcgi (PMID list) -&gt; efetch.fcgi XML (batch 50) -&gt; Article[]. Cached 72h.</a:t>
            </a:r>
          </a:p>
        </p:txBody>
      </p:sp>
      <p:sp>
        <p:nvSpPr>
          <p:cNvPr id="19" name="Rectangle 18"/>
          <p:cNvSpPr/>
          <p:nvPr/>
        </p:nvSpPr>
        <p:spPr>
          <a:xfrm>
            <a:off x="6172200" y="2468880"/>
            <a:ext cx="5833872" cy="1280160"/>
          </a:xfrm>
          <a:prstGeom prst="rect">
            <a:avLst/>
          </a:prstGeom>
          <a:solidFill>
            <a:srgbClr val="152A3C"/>
          </a:solidFill>
          <a:ln w="1397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263640" y="2514600"/>
            <a:ext cx="4114800" cy="320040"/>
          </a:xfrm>
          <a:prstGeom prst="rect">
            <a:avLst/>
          </a:prstGeom>
          <a:noFill/>
        </p:spPr>
        <p:txBody>
          <a:bodyPr wrap="square">
            <a:spAutoFit/>
          </a:bodyPr>
          <a:lstStyle/>
          <a:p>
            <a:pPr algn="l"/>
            <a:r>
              <a:rPr sz="1200" b="1" i="0">
                <a:solidFill>
                  <a:srgbClr val="16A34A"/>
                </a:solidFill>
              </a:rPr>
              <a:t>Step 04  bioRxiv Search</a:t>
            </a:r>
          </a:p>
        </p:txBody>
      </p:sp>
      <p:sp>
        <p:nvSpPr>
          <p:cNvPr id="21" name="TextBox 20"/>
          <p:cNvSpPr txBox="1"/>
          <p:nvPr/>
        </p:nvSpPr>
        <p:spPr>
          <a:xfrm>
            <a:off x="6263640" y="2852928"/>
            <a:ext cx="5577840" cy="228600"/>
          </a:xfrm>
          <a:prstGeom prst="rect">
            <a:avLst/>
          </a:prstGeom>
          <a:noFill/>
        </p:spPr>
        <p:txBody>
          <a:bodyPr wrap="square">
            <a:spAutoFit/>
          </a:bodyPr>
          <a:lstStyle/>
          <a:p>
            <a:pPr algn="l"/>
            <a:r>
              <a:rPr sz="1000" b="0" i="1">
                <a:solidFill>
                  <a:srgbClr val="7DD3FC"/>
                </a:solidFill>
              </a:rPr>
              <a:t>[bioRxiv Tool]</a:t>
            </a:r>
          </a:p>
        </p:txBody>
      </p:sp>
      <p:sp>
        <p:nvSpPr>
          <p:cNvPr id="22" name="TextBox 21"/>
          <p:cNvSpPr txBox="1"/>
          <p:nvPr/>
        </p:nvSpPr>
        <p:spPr>
          <a:xfrm>
            <a:off x="6263640" y="3127248"/>
            <a:ext cx="5577840" cy="566928"/>
          </a:xfrm>
          <a:prstGeom prst="rect">
            <a:avLst/>
          </a:prstGeom>
          <a:noFill/>
        </p:spPr>
        <p:txBody>
          <a:bodyPr wrap="square">
            <a:spAutoFit/>
          </a:bodyPr>
          <a:lstStyle/>
          <a:p>
            <a:pPr algn="l"/>
            <a:r>
              <a:rPr sz="950" b="0" i="0">
                <a:solidFill>
                  <a:srgbClr val="CCD6E0"/>
                </a:solidFill>
              </a:rPr>
              <a:t>Each biorxiv_query -&gt; REST JSON API -&gt; word-overlap filter (&gt;=2 words) -&gt; Article[source=biorxiv]. 180-day window.</a:t>
            </a:r>
          </a:p>
        </p:txBody>
      </p:sp>
      <p:sp>
        <p:nvSpPr>
          <p:cNvPr id="23" name="Rectangle 22"/>
          <p:cNvSpPr/>
          <p:nvPr/>
        </p:nvSpPr>
        <p:spPr>
          <a:xfrm>
            <a:off x="182880" y="3840480"/>
            <a:ext cx="5833872" cy="1280160"/>
          </a:xfrm>
          <a:prstGeom prst="rect">
            <a:avLst/>
          </a:prstGeom>
          <a:solidFill>
            <a:srgbClr val="152A3C"/>
          </a:solidFill>
          <a:ln w="1397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274320" y="3886200"/>
            <a:ext cx="4114800" cy="320040"/>
          </a:xfrm>
          <a:prstGeom prst="rect">
            <a:avLst/>
          </a:prstGeom>
          <a:noFill/>
        </p:spPr>
        <p:txBody>
          <a:bodyPr wrap="square">
            <a:spAutoFit/>
          </a:bodyPr>
          <a:lstStyle/>
          <a:p>
            <a:pPr algn="l"/>
            <a:r>
              <a:rPr sz="1200" b="1" i="0">
                <a:solidFill>
                  <a:srgbClr val="0D9488"/>
                </a:solidFill>
              </a:rPr>
              <a:t>Step 05  Related Articles</a:t>
            </a:r>
          </a:p>
        </p:txBody>
      </p:sp>
      <p:sp>
        <p:nvSpPr>
          <p:cNvPr id="25" name="TextBox 24"/>
          <p:cNvSpPr txBox="1"/>
          <p:nvPr/>
        </p:nvSpPr>
        <p:spPr>
          <a:xfrm>
            <a:off x="274320" y="4224528"/>
            <a:ext cx="5577840" cy="228600"/>
          </a:xfrm>
          <a:prstGeom prst="rect">
            <a:avLst/>
          </a:prstGeom>
          <a:noFill/>
        </p:spPr>
        <p:txBody>
          <a:bodyPr wrap="square">
            <a:spAutoFit/>
          </a:bodyPr>
          <a:lstStyle/>
          <a:p>
            <a:pPr algn="l"/>
            <a:r>
              <a:rPr sz="1000" b="0" i="1">
                <a:solidFill>
                  <a:srgbClr val="7DD3FC"/>
                </a:solidFill>
              </a:rPr>
              <a:t>[elink Tool]</a:t>
            </a:r>
          </a:p>
        </p:txBody>
      </p:sp>
      <p:sp>
        <p:nvSpPr>
          <p:cNvPr id="26" name="TextBox 25"/>
          <p:cNvSpPr txBox="1"/>
          <p:nvPr/>
        </p:nvSpPr>
        <p:spPr>
          <a:xfrm>
            <a:off x="274320" y="4498848"/>
            <a:ext cx="5577840" cy="566928"/>
          </a:xfrm>
          <a:prstGeom prst="rect">
            <a:avLst/>
          </a:prstGeom>
          <a:noFill/>
        </p:spPr>
        <p:txBody>
          <a:bodyPr wrap="square">
            <a:spAutoFit/>
          </a:bodyPr>
          <a:lstStyle/>
          <a:p>
            <a:pPr algn="l"/>
            <a:r>
              <a:rPr sz="950" b="0" i="0">
                <a:solidFill>
                  <a:srgbClr val="CCD6E0"/>
                </a:solidFill>
              </a:rPr>
              <a:t>Top 8 PubMed PMIDs -&gt; elink neighbor_score -&gt; up to 15 related PMIDs per depth. Fetch and add. Depth 1..N.</a:t>
            </a:r>
          </a:p>
        </p:txBody>
      </p:sp>
      <p:sp>
        <p:nvSpPr>
          <p:cNvPr id="27" name="Rectangle 26"/>
          <p:cNvSpPr/>
          <p:nvPr/>
        </p:nvSpPr>
        <p:spPr>
          <a:xfrm>
            <a:off x="6172200" y="3840480"/>
            <a:ext cx="5833872" cy="1280160"/>
          </a:xfrm>
          <a:prstGeom prst="rect">
            <a:avLst/>
          </a:prstGeom>
          <a:solidFill>
            <a:srgbClr val="152A3C"/>
          </a:solidFill>
          <a:ln w="1397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6263640" y="3886200"/>
            <a:ext cx="4114800" cy="320040"/>
          </a:xfrm>
          <a:prstGeom prst="rect">
            <a:avLst/>
          </a:prstGeom>
          <a:noFill/>
        </p:spPr>
        <p:txBody>
          <a:bodyPr wrap="square">
            <a:spAutoFit/>
          </a:bodyPr>
          <a:lstStyle/>
          <a:p>
            <a:pPr algn="l"/>
            <a:r>
              <a:rPr sz="1200" b="1" i="0">
                <a:solidFill>
                  <a:srgbClr val="0D9488"/>
                </a:solidFill>
              </a:rPr>
              <a:t>Step 06  Citation Hops</a:t>
            </a:r>
          </a:p>
        </p:txBody>
      </p:sp>
      <p:sp>
        <p:nvSpPr>
          <p:cNvPr id="29" name="TextBox 28"/>
          <p:cNvSpPr txBox="1"/>
          <p:nvPr/>
        </p:nvSpPr>
        <p:spPr>
          <a:xfrm>
            <a:off x="6263640" y="4224528"/>
            <a:ext cx="5577840" cy="228600"/>
          </a:xfrm>
          <a:prstGeom prst="rect">
            <a:avLst/>
          </a:prstGeom>
          <a:noFill/>
        </p:spPr>
        <p:txBody>
          <a:bodyPr wrap="square">
            <a:spAutoFit/>
          </a:bodyPr>
          <a:lstStyle/>
          <a:p>
            <a:pPr algn="l"/>
            <a:r>
              <a:rPr sz="1000" b="0" i="1">
                <a:solidFill>
                  <a:srgbClr val="7DD3FC"/>
                </a:solidFill>
              </a:rPr>
              <a:t>[elink Tool]</a:t>
            </a:r>
          </a:p>
        </p:txBody>
      </p:sp>
      <p:sp>
        <p:nvSpPr>
          <p:cNvPr id="30" name="TextBox 29"/>
          <p:cNvSpPr txBox="1"/>
          <p:nvPr/>
        </p:nvSpPr>
        <p:spPr>
          <a:xfrm>
            <a:off x="6263640" y="4498848"/>
            <a:ext cx="5577840" cy="566928"/>
          </a:xfrm>
          <a:prstGeom prst="rect">
            <a:avLst/>
          </a:prstGeom>
          <a:noFill/>
        </p:spPr>
        <p:txBody>
          <a:bodyPr wrap="square">
            <a:spAutoFit/>
          </a:bodyPr>
          <a:lstStyle/>
          <a:p>
            <a:pPr algn="l"/>
            <a:r>
              <a:rPr sz="950" b="0" i="0">
                <a:solidFill>
                  <a:srgbClr val="CCD6E0"/>
                </a:solidFill>
              </a:rPr>
              <a:t>Top 5 PMIDs -&gt; backward (neighbor_score) + forward (citedin) -&gt; combine unique -&gt; fetch new articles. Hops 1..max.</a:t>
            </a:r>
          </a:p>
        </p:txBody>
      </p:sp>
      <p:sp>
        <p:nvSpPr>
          <p:cNvPr id="31" name="Rectangle 30"/>
          <p:cNvSpPr/>
          <p:nvPr/>
        </p:nvSpPr>
        <p:spPr>
          <a:xfrm>
            <a:off x="182880" y="5212080"/>
            <a:ext cx="5833872" cy="1280160"/>
          </a:xfrm>
          <a:prstGeom prst="rect">
            <a:avLst/>
          </a:prstGeom>
          <a:solidFill>
            <a:srgbClr val="152A3C"/>
          </a:solidFill>
          <a:ln w="13970">
            <a:solidFill>
              <a:srgbClr val="475569"/>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TextBox 31"/>
          <p:cNvSpPr txBox="1"/>
          <p:nvPr/>
        </p:nvSpPr>
        <p:spPr>
          <a:xfrm>
            <a:off x="274320" y="5257800"/>
            <a:ext cx="4114800" cy="320040"/>
          </a:xfrm>
          <a:prstGeom prst="rect">
            <a:avLst/>
          </a:prstGeom>
          <a:noFill/>
        </p:spPr>
        <p:txBody>
          <a:bodyPr wrap="square">
            <a:spAutoFit/>
          </a:bodyPr>
          <a:lstStyle/>
          <a:p>
            <a:pPr algn="l"/>
            <a:r>
              <a:rPr sz="1200" b="1" i="0">
                <a:solidFill>
                  <a:srgbClr val="475569"/>
                </a:solidFill>
              </a:rPr>
              <a:t>Step 07  Deduplication</a:t>
            </a:r>
          </a:p>
        </p:txBody>
      </p:sp>
      <p:sp>
        <p:nvSpPr>
          <p:cNvPr id="33" name="TextBox 32"/>
          <p:cNvSpPr txBox="1"/>
          <p:nvPr/>
        </p:nvSpPr>
        <p:spPr>
          <a:xfrm>
            <a:off x="274320" y="5596128"/>
            <a:ext cx="5577840" cy="228600"/>
          </a:xfrm>
          <a:prstGeom prst="rect">
            <a:avLst/>
          </a:prstGeom>
          <a:noFill/>
        </p:spPr>
        <p:txBody>
          <a:bodyPr wrap="square">
            <a:spAutoFit/>
          </a:bodyPr>
          <a:lstStyle/>
          <a:p>
            <a:pPr algn="l"/>
            <a:r>
              <a:rPr sz="1000" b="0" i="1">
                <a:solidFill>
                  <a:srgbClr val="7DD3FC"/>
                </a:solidFill>
              </a:rPr>
              <a:t>[Pipeline logic]</a:t>
            </a:r>
          </a:p>
        </p:txBody>
      </p:sp>
      <p:sp>
        <p:nvSpPr>
          <p:cNvPr id="34" name="TextBox 33"/>
          <p:cNvSpPr txBox="1"/>
          <p:nvPr/>
        </p:nvSpPr>
        <p:spPr>
          <a:xfrm>
            <a:off x="274320" y="5870448"/>
            <a:ext cx="5577840" cy="566928"/>
          </a:xfrm>
          <a:prstGeom prst="rect">
            <a:avLst/>
          </a:prstGeom>
          <a:noFill/>
        </p:spPr>
        <p:txBody>
          <a:bodyPr wrap="square">
            <a:spAutoFit/>
          </a:bodyPr>
          <a:lstStyle/>
          <a:p>
            <a:pPr algn="l"/>
            <a:r>
              <a:rPr sz="950" b="0" i="0">
                <a:solidFill>
                  <a:srgbClr val="CCD6E0"/>
                </a:solidFill>
              </a:rPr>
              <a:t>Key = DOI.lower() if doi else pmid. Keep first occurrence per key. flow.duplicates_removed = total - unique.</a:t>
            </a:r>
          </a:p>
        </p:txBody>
      </p:sp>
      <p:sp>
        <p:nvSpPr>
          <p:cNvPr id="35" name="Rectangle 34"/>
          <p:cNvSpPr/>
          <p:nvPr/>
        </p:nvSpPr>
        <p:spPr>
          <a:xfrm>
            <a:off x="6172200" y="5212080"/>
            <a:ext cx="5833872" cy="1280160"/>
          </a:xfrm>
          <a:prstGeom prst="rect">
            <a:avLst/>
          </a:prstGeom>
          <a:solidFill>
            <a:srgbClr val="152A3C"/>
          </a:solidFill>
          <a:ln w="1397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TextBox 35"/>
          <p:cNvSpPr txBox="1"/>
          <p:nvPr/>
        </p:nvSpPr>
        <p:spPr>
          <a:xfrm>
            <a:off x="6263640" y="5257800"/>
            <a:ext cx="4114800" cy="320040"/>
          </a:xfrm>
          <a:prstGeom prst="rect">
            <a:avLst/>
          </a:prstGeom>
          <a:noFill/>
        </p:spPr>
        <p:txBody>
          <a:bodyPr wrap="square">
            <a:spAutoFit/>
          </a:bodyPr>
          <a:lstStyle/>
          <a:p>
            <a:pPr algn="l"/>
            <a:r>
              <a:rPr sz="1200" b="1" i="0">
                <a:solidFill>
                  <a:srgbClr val="0369A1"/>
                </a:solidFill>
              </a:rPr>
              <a:t>Step 08  Title/Abstract Screen</a:t>
            </a:r>
          </a:p>
        </p:txBody>
      </p:sp>
      <p:sp>
        <p:nvSpPr>
          <p:cNvPr id="37" name="TextBox 36"/>
          <p:cNvSpPr txBox="1"/>
          <p:nvPr/>
        </p:nvSpPr>
        <p:spPr>
          <a:xfrm>
            <a:off x="6263640" y="5596128"/>
            <a:ext cx="5577840" cy="228600"/>
          </a:xfrm>
          <a:prstGeom prst="rect">
            <a:avLst/>
          </a:prstGeom>
          <a:noFill/>
        </p:spPr>
        <p:txBody>
          <a:bodyPr wrap="square">
            <a:spAutoFit/>
          </a:bodyPr>
          <a:lstStyle/>
          <a:p>
            <a:pPr algn="l"/>
            <a:r>
              <a:rPr sz="1000" b="0" i="1">
                <a:solidFill>
                  <a:srgbClr val="7DD3FC"/>
                </a:solidFill>
              </a:rPr>
              <a:t>[Agent 2 (INCLUSIVE)]</a:t>
            </a:r>
          </a:p>
        </p:txBody>
      </p:sp>
      <p:sp>
        <p:nvSpPr>
          <p:cNvPr id="38" name="TextBox 37"/>
          <p:cNvSpPr txBox="1"/>
          <p:nvPr/>
        </p:nvSpPr>
        <p:spPr>
          <a:xfrm>
            <a:off x="6263640" y="5870448"/>
            <a:ext cx="5577840" cy="566928"/>
          </a:xfrm>
          <a:prstGeom prst="rect">
            <a:avLst/>
          </a:prstGeom>
          <a:noFill/>
        </p:spPr>
        <p:txBody>
          <a:bodyPr wrap="square">
            <a:spAutoFit/>
          </a:bodyPr>
          <a:lstStyle/>
          <a:p>
            <a:pPr algn="l"/>
            <a:r>
              <a:rPr sz="950" b="0" i="0">
                <a:solidFill>
                  <a:srgbClr val="CCD6E0"/>
                </a:solidFill>
              </a:rPr>
              <a:t>Batch 15, inclusive bias. Per article: INCLUDE/EXCLUDE + reason + relevance_score. Auto-include on error.</a:t>
            </a:r>
          </a:p>
        </p:txBody>
      </p:sp>
      <p:sp>
        <p:nvSpPr>
          <p:cNvPr id="39" name="Rectangle 38"/>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7</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15-STEP PIPELINE  (Steps 9–15: Full-text to Final Report)</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Article-level analysis then parallel synthesis via asyncio.gather()</a:t>
            </a:r>
          </a:p>
        </p:txBody>
      </p:sp>
      <p:sp>
        <p:nvSpPr>
          <p:cNvPr id="7" name="Rectangle 6"/>
          <p:cNvSpPr/>
          <p:nvPr/>
        </p:nvSpPr>
        <p:spPr>
          <a:xfrm>
            <a:off x="182880" y="1097280"/>
            <a:ext cx="5833872" cy="1463040"/>
          </a:xfrm>
          <a:prstGeom prst="rect">
            <a:avLst/>
          </a:prstGeom>
          <a:solidFill>
            <a:srgbClr val="152A3C"/>
          </a:solidFill>
          <a:ln w="1397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274320" y="1143000"/>
            <a:ext cx="4114800" cy="320040"/>
          </a:xfrm>
          <a:prstGeom prst="rect">
            <a:avLst/>
          </a:prstGeom>
          <a:noFill/>
        </p:spPr>
        <p:txBody>
          <a:bodyPr wrap="square">
            <a:spAutoFit/>
          </a:bodyPr>
          <a:lstStyle/>
          <a:p>
            <a:pPr algn="l"/>
            <a:r>
              <a:rPr sz="1200" b="1" i="0">
                <a:solidFill>
                  <a:srgbClr val="16A34A"/>
                </a:solidFill>
              </a:rPr>
              <a:t>Step 09  PMC Full-text Fetch</a:t>
            </a:r>
          </a:p>
        </p:txBody>
      </p:sp>
      <p:sp>
        <p:nvSpPr>
          <p:cNvPr id="9" name="TextBox 8"/>
          <p:cNvSpPr txBox="1"/>
          <p:nvPr/>
        </p:nvSpPr>
        <p:spPr>
          <a:xfrm>
            <a:off x="274320" y="1499616"/>
            <a:ext cx="5577840" cy="228600"/>
          </a:xfrm>
          <a:prstGeom prst="rect">
            <a:avLst/>
          </a:prstGeom>
          <a:noFill/>
        </p:spPr>
        <p:txBody>
          <a:bodyPr wrap="square">
            <a:spAutoFit/>
          </a:bodyPr>
          <a:lstStyle/>
          <a:p>
            <a:pPr algn="l"/>
            <a:r>
              <a:rPr sz="1000" b="0" i="1">
                <a:solidFill>
                  <a:srgbClr val="7DD3FC"/>
                </a:solidFill>
              </a:rPr>
              <a:t>[PMC Tool (NCBI XML)]</a:t>
            </a:r>
          </a:p>
        </p:txBody>
      </p:sp>
      <p:sp>
        <p:nvSpPr>
          <p:cNvPr id="10" name="TextBox 9"/>
          <p:cNvSpPr txBox="1"/>
          <p:nvPr/>
        </p:nvSpPr>
        <p:spPr>
          <a:xfrm>
            <a:off x="274320" y="1773936"/>
            <a:ext cx="5577840" cy="713232"/>
          </a:xfrm>
          <a:prstGeom prst="rect">
            <a:avLst/>
          </a:prstGeom>
          <a:noFill/>
        </p:spPr>
        <p:txBody>
          <a:bodyPr wrap="square">
            <a:spAutoFit/>
          </a:bodyPr>
          <a:lstStyle/>
          <a:p>
            <a:pPr algn="l"/>
            <a:r>
              <a:rPr sz="950" b="0" i="0">
                <a:solidFill>
                  <a:srgbClr val="CCD6E0"/>
                </a:solidFill>
              </a:rPr>
              <a:t>Filter ta_included by pmc_id -&gt; efetch?db=pmc XML -&gt; extract &lt;body&gt; -&gt; strip tags -&gt; 12k chars max. 10/call.</a:t>
            </a:r>
          </a:p>
        </p:txBody>
      </p:sp>
      <p:sp>
        <p:nvSpPr>
          <p:cNvPr id="11" name="Rectangle 10"/>
          <p:cNvSpPr/>
          <p:nvPr/>
        </p:nvSpPr>
        <p:spPr>
          <a:xfrm>
            <a:off x="6172200" y="1097280"/>
            <a:ext cx="5833872" cy="1463040"/>
          </a:xfrm>
          <a:prstGeom prst="rect">
            <a:avLst/>
          </a:prstGeom>
          <a:solidFill>
            <a:srgbClr val="152A3C"/>
          </a:solidFill>
          <a:ln w="13970">
            <a:solidFill>
              <a:srgbClr val="0369A1"/>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263640" y="1143000"/>
            <a:ext cx="4114800" cy="320040"/>
          </a:xfrm>
          <a:prstGeom prst="rect">
            <a:avLst/>
          </a:prstGeom>
          <a:noFill/>
        </p:spPr>
        <p:txBody>
          <a:bodyPr wrap="square">
            <a:spAutoFit/>
          </a:bodyPr>
          <a:lstStyle/>
          <a:p>
            <a:pPr algn="l"/>
            <a:r>
              <a:rPr sz="1200" b="1" i="0">
                <a:solidFill>
                  <a:srgbClr val="0369A1"/>
                </a:solidFill>
              </a:rPr>
              <a:t>Step 10  Full-text Eligibility</a:t>
            </a:r>
          </a:p>
        </p:txBody>
      </p:sp>
      <p:sp>
        <p:nvSpPr>
          <p:cNvPr id="13" name="TextBox 12"/>
          <p:cNvSpPr txBox="1"/>
          <p:nvPr/>
        </p:nvSpPr>
        <p:spPr>
          <a:xfrm>
            <a:off x="6263640" y="1499616"/>
            <a:ext cx="5577840" cy="228600"/>
          </a:xfrm>
          <a:prstGeom prst="rect">
            <a:avLst/>
          </a:prstGeom>
          <a:noFill/>
        </p:spPr>
        <p:txBody>
          <a:bodyPr wrap="square">
            <a:spAutoFit/>
          </a:bodyPr>
          <a:lstStyle/>
          <a:p>
            <a:pPr algn="l"/>
            <a:r>
              <a:rPr sz="1000" b="0" i="1">
                <a:solidFill>
                  <a:srgbClr val="7DD3FC"/>
                </a:solidFill>
              </a:rPr>
              <a:t>[Agent 2 (STRICT)]</a:t>
            </a:r>
          </a:p>
        </p:txBody>
      </p:sp>
      <p:sp>
        <p:nvSpPr>
          <p:cNvPr id="14" name="TextBox 13"/>
          <p:cNvSpPr txBox="1"/>
          <p:nvPr/>
        </p:nvSpPr>
        <p:spPr>
          <a:xfrm>
            <a:off x="6263640" y="1773936"/>
            <a:ext cx="5577840" cy="713232"/>
          </a:xfrm>
          <a:prstGeom prst="rect">
            <a:avLst/>
          </a:prstGeom>
          <a:noFill/>
        </p:spPr>
        <p:txBody>
          <a:bodyPr wrap="square">
            <a:spAutoFit/>
          </a:bodyPr>
          <a:lstStyle/>
          <a:p>
            <a:pPr algn="l"/>
            <a:r>
              <a:rPr sz="950" b="0" i="0">
                <a:solidFill>
                  <a:srgbClr val="CCD6E0"/>
                </a:solidFill>
              </a:rPr>
              <a:t>Batch 10, strict bias. Exclusion reasons -&gt; flow.excluded_reasons{}. Auto-include if no full text.</a:t>
            </a:r>
          </a:p>
        </p:txBody>
      </p:sp>
      <p:sp>
        <p:nvSpPr>
          <p:cNvPr id="15" name="Rectangle 14"/>
          <p:cNvSpPr/>
          <p:nvPr/>
        </p:nvSpPr>
        <p:spPr>
          <a:xfrm>
            <a:off x="182880" y="2679191"/>
            <a:ext cx="5833872" cy="1463040"/>
          </a:xfrm>
          <a:prstGeom prst="rect">
            <a:avLst/>
          </a:prstGeom>
          <a:solidFill>
            <a:srgbClr val="152A3C"/>
          </a:solidFill>
          <a:ln w="1397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274320" y="2724911"/>
            <a:ext cx="4114800" cy="320040"/>
          </a:xfrm>
          <a:prstGeom prst="rect">
            <a:avLst/>
          </a:prstGeom>
          <a:noFill/>
        </p:spPr>
        <p:txBody>
          <a:bodyPr wrap="square">
            <a:spAutoFit/>
          </a:bodyPr>
          <a:lstStyle/>
          <a:p>
            <a:pPr algn="l"/>
            <a:r>
              <a:rPr sz="1200" b="1" i="0">
                <a:solidFill>
                  <a:srgbClr val="C2410C"/>
                </a:solidFill>
              </a:rPr>
              <a:t>Step 11  Evidence Extraction</a:t>
            </a:r>
          </a:p>
        </p:txBody>
      </p:sp>
      <p:sp>
        <p:nvSpPr>
          <p:cNvPr id="17" name="TextBox 16"/>
          <p:cNvSpPr txBox="1"/>
          <p:nvPr/>
        </p:nvSpPr>
        <p:spPr>
          <a:xfrm>
            <a:off x="274320" y="3081527"/>
            <a:ext cx="5577840" cy="228600"/>
          </a:xfrm>
          <a:prstGeom prst="rect">
            <a:avLst/>
          </a:prstGeom>
          <a:noFill/>
        </p:spPr>
        <p:txBody>
          <a:bodyPr wrap="square">
            <a:spAutoFit/>
          </a:bodyPr>
          <a:lstStyle/>
          <a:p>
            <a:pPr algn="l"/>
            <a:r>
              <a:rPr sz="1000" b="0" i="1">
                <a:solidFill>
                  <a:srgbClr val="7DD3FC"/>
                </a:solidFill>
              </a:rPr>
              <a:t>[Agent 9 (batch 5)]</a:t>
            </a:r>
          </a:p>
        </p:txBody>
      </p:sp>
      <p:sp>
        <p:nvSpPr>
          <p:cNvPr id="18" name="TextBox 17"/>
          <p:cNvSpPr txBox="1"/>
          <p:nvPr/>
        </p:nvSpPr>
        <p:spPr>
          <a:xfrm>
            <a:off x="274320" y="3355848"/>
            <a:ext cx="5577840" cy="713232"/>
          </a:xfrm>
          <a:prstGeom prst="rect">
            <a:avLst/>
          </a:prstGeom>
          <a:noFill/>
        </p:spPr>
        <p:txBody>
          <a:bodyPr wrap="square">
            <a:spAutoFit/>
          </a:bodyPr>
          <a:lstStyle/>
          <a:p>
            <a:pPr algn="l"/>
            <a:r>
              <a:rPr sz="950" b="0" i="0">
                <a:solidFill>
                  <a:srgbClr val="CCD6E0"/>
                </a:solidFill>
              </a:rPr>
              <a:t>2-5 EvidenceSpan/article: text, claim, section, score. Jaccard dedup &gt;= 0.70. Top 30 retained.</a:t>
            </a:r>
          </a:p>
        </p:txBody>
      </p:sp>
      <p:sp>
        <p:nvSpPr>
          <p:cNvPr id="19" name="Rectangle 18"/>
          <p:cNvSpPr/>
          <p:nvPr/>
        </p:nvSpPr>
        <p:spPr>
          <a:xfrm>
            <a:off x="6172200" y="2679191"/>
            <a:ext cx="5833872" cy="1463040"/>
          </a:xfrm>
          <a:prstGeom prst="rect">
            <a:avLst/>
          </a:prstGeom>
          <a:solidFill>
            <a:srgbClr val="152A3C"/>
          </a:solidFill>
          <a:ln w="13970">
            <a:solidFill>
              <a:srgbClr val="16A34A"/>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263640" y="2724911"/>
            <a:ext cx="4114800" cy="320040"/>
          </a:xfrm>
          <a:prstGeom prst="rect">
            <a:avLst/>
          </a:prstGeom>
          <a:noFill/>
        </p:spPr>
        <p:txBody>
          <a:bodyPr wrap="square">
            <a:spAutoFit/>
          </a:bodyPr>
          <a:lstStyle/>
          <a:p>
            <a:pPr algn="l"/>
            <a:r>
              <a:rPr sz="1200" b="1" i="0">
                <a:solidFill>
                  <a:srgbClr val="16A34A"/>
                </a:solidFill>
              </a:rPr>
              <a:t>Step 12  Data Extraction</a:t>
            </a:r>
          </a:p>
        </p:txBody>
      </p:sp>
      <p:sp>
        <p:nvSpPr>
          <p:cNvPr id="21" name="TextBox 20"/>
          <p:cNvSpPr txBox="1"/>
          <p:nvPr/>
        </p:nvSpPr>
        <p:spPr>
          <a:xfrm>
            <a:off x="6263640" y="3081527"/>
            <a:ext cx="5577840" cy="228600"/>
          </a:xfrm>
          <a:prstGeom prst="rect">
            <a:avLst/>
          </a:prstGeom>
          <a:noFill/>
        </p:spPr>
        <p:txBody>
          <a:bodyPr wrap="square">
            <a:spAutoFit/>
          </a:bodyPr>
          <a:lstStyle/>
          <a:p>
            <a:pPr algn="l"/>
            <a:r>
              <a:rPr sz="1000" b="0" i="1">
                <a:solidFill>
                  <a:srgbClr val="7DD3FC"/>
                </a:solidFill>
              </a:rPr>
              <a:t>[Agent 4 (per-article, optional)]</a:t>
            </a:r>
          </a:p>
        </p:txBody>
      </p:sp>
      <p:sp>
        <p:nvSpPr>
          <p:cNvPr id="22" name="TextBox 21"/>
          <p:cNvSpPr txBox="1"/>
          <p:nvPr/>
        </p:nvSpPr>
        <p:spPr>
          <a:xfrm>
            <a:off x="6263640" y="3355848"/>
            <a:ext cx="5577840" cy="713232"/>
          </a:xfrm>
          <a:prstGeom prst="rect">
            <a:avLst/>
          </a:prstGeom>
          <a:noFill/>
        </p:spPr>
        <p:txBody>
          <a:bodyPr wrap="square">
            <a:spAutoFit/>
          </a:bodyPr>
          <a:lstStyle/>
          <a:p>
            <a:pPr algn="l"/>
            <a:r>
              <a:rPr sz="950" b="0" i="0">
                <a:solidFill>
                  <a:srgbClr val="CCD6E0"/>
                </a:solidFill>
              </a:rPr>
              <a:t>study_design, sample_size, population, intervention, outcomes, key_findings, effect_measures. --extract-data flag.</a:t>
            </a:r>
          </a:p>
        </p:txBody>
      </p:sp>
      <p:sp>
        <p:nvSpPr>
          <p:cNvPr id="23" name="Rectangle 22"/>
          <p:cNvSpPr/>
          <p:nvPr/>
        </p:nvSpPr>
        <p:spPr>
          <a:xfrm>
            <a:off x="182880" y="4261104"/>
            <a:ext cx="5833872" cy="1463040"/>
          </a:xfrm>
          <a:prstGeom prst="rect">
            <a:avLst/>
          </a:prstGeom>
          <a:solidFill>
            <a:srgbClr val="152A3C"/>
          </a:solidFill>
          <a:ln w="1397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274320" y="4306824"/>
            <a:ext cx="4114800" cy="320040"/>
          </a:xfrm>
          <a:prstGeom prst="rect">
            <a:avLst/>
          </a:prstGeom>
          <a:noFill/>
        </p:spPr>
        <p:txBody>
          <a:bodyPr wrap="square">
            <a:spAutoFit/>
          </a:bodyPr>
          <a:lstStyle/>
          <a:p>
            <a:pPr algn="l"/>
            <a:r>
              <a:rPr sz="1200" b="1" i="0">
                <a:solidFill>
                  <a:srgbClr val="C2410C"/>
                </a:solidFill>
              </a:rPr>
              <a:t>Step 13  Risk of Bias</a:t>
            </a:r>
          </a:p>
        </p:txBody>
      </p:sp>
      <p:sp>
        <p:nvSpPr>
          <p:cNvPr id="25" name="TextBox 24"/>
          <p:cNvSpPr txBox="1"/>
          <p:nvPr/>
        </p:nvSpPr>
        <p:spPr>
          <a:xfrm>
            <a:off x="274320" y="4663440"/>
            <a:ext cx="5577840" cy="228600"/>
          </a:xfrm>
          <a:prstGeom prst="rect">
            <a:avLst/>
          </a:prstGeom>
          <a:noFill/>
        </p:spPr>
        <p:txBody>
          <a:bodyPr wrap="square">
            <a:spAutoFit/>
          </a:bodyPr>
          <a:lstStyle/>
          <a:p>
            <a:pPr algn="l"/>
            <a:r>
              <a:rPr sz="1000" b="0" i="1">
                <a:solidFill>
                  <a:srgbClr val="7DD3FC"/>
                </a:solidFill>
              </a:rPr>
              <a:t>[Agent 3 (per-article)]</a:t>
            </a:r>
          </a:p>
        </p:txBody>
      </p:sp>
      <p:sp>
        <p:nvSpPr>
          <p:cNvPr id="26" name="TextBox 25"/>
          <p:cNvSpPr txBox="1"/>
          <p:nvPr/>
        </p:nvSpPr>
        <p:spPr>
          <a:xfrm>
            <a:off x="274320" y="4937760"/>
            <a:ext cx="5577840" cy="713232"/>
          </a:xfrm>
          <a:prstGeom prst="rect">
            <a:avLst/>
          </a:prstGeom>
          <a:noFill/>
        </p:spPr>
        <p:txBody>
          <a:bodyPr wrap="square">
            <a:spAutoFit/>
          </a:bodyPr>
          <a:lstStyle/>
          <a:p>
            <a:pPr algn="l"/>
            <a:r>
              <a:rPr sz="950" b="0" i="0">
                <a:solidFill>
                  <a:srgbClr val="CCD6E0"/>
                </a:solidFill>
              </a:rPr>
              <a:t>Per-domain judgment (LOW/SOME/HIGH) using protocol.rob_tool. Overall judgment + justification. 11 tools supported.</a:t>
            </a:r>
          </a:p>
        </p:txBody>
      </p:sp>
      <p:sp>
        <p:nvSpPr>
          <p:cNvPr id="27" name="Rectangle 26"/>
          <p:cNvSpPr/>
          <p:nvPr/>
        </p:nvSpPr>
        <p:spPr>
          <a:xfrm>
            <a:off x="6172200" y="4261104"/>
            <a:ext cx="5833872" cy="1463040"/>
          </a:xfrm>
          <a:prstGeom prst="rect">
            <a:avLst/>
          </a:prstGeom>
          <a:solidFill>
            <a:srgbClr val="152A3C"/>
          </a:solidFill>
          <a:ln w="1397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6263640" y="4306824"/>
            <a:ext cx="4114800" cy="320040"/>
          </a:xfrm>
          <a:prstGeom prst="rect">
            <a:avLst/>
          </a:prstGeom>
          <a:noFill/>
        </p:spPr>
        <p:txBody>
          <a:bodyPr wrap="square">
            <a:spAutoFit/>
          </a:bodyPr>
          <a:lstStyle/>
          <a:p>
            <a:pPr algn="l"/>
            <a:r>
              <a:rPr sz="1200" b="1" i="0">
                <a:solidFill>
                  <a:srgbClr val="7C3AED"/>
                </a:solidFill>
              </a:rPr>
              <a:t>Step 14  Parallel Synthesis</a:t>
            </a:r>
          </a:p>
        </p:txBody>
      </p:sp>
      <p:sp>
        <p:nvSpPr>
          <p:cNvPr id="29" name="TextBox 28"/>
          <p:cNvSpPr txBox="1"/>
          <p:nvPr/>
        </p:nvSpPr>
        <p:spPr>
          <a:xfrm>
            <a:off x="6263640" y="4663440"/>
            <a:ext cx="5577840" cy="228600"/>
          </a:xfrm>
          <a:prstGeom prst="rect">
            <a:avLst/>
          </a:prstGeom>
          <a:noFill/>
        </p:spPr>
        <p:txBody>
          <a:bodyPr wrap="square">
            <a:spAutoFit/>
          </a:bodyPr>
          <a:lstStyle/>
          <a:p>
            <a:pPr algn="l"/>
            <a:r>
              <a:rPr sz="1000" b="0" i="1">
                <a:solidFill>
                  <a:srgbClr val="7DD3FC"/>
                </a:solidFill>
              </a:rPr>
              <a:t>[asyncio.gather() — Agents 5,6,7,8]</a:t>
            </a:r>
          </a:p>
        </p:txBody>
      </p:sp>
      <p:sp>
        <p:nvSpPr>
          <p:cNvPr id="30" name="TextBox 29"/>
          <p:cNvSpPr txBox="1"/>
          <p:nvPr/>
        </p:nvSpPr>
        <p:spPr>
          <a:xfrm>
            <a:off x="6263640" y="4937760"/>
            <a:ext cx="5577840" cy="713232"/>
          </a:xfrm>
          <a:prstGeom prst="rect">
            <a:avLst/>
          </a:prstGeom>
          <a:noFill/>
        </p:spPr>
        <p:txBody>
          <a:bodyPr wrap="square">
            <a:spAutoFit/>
          </a:bodyPr>
          <a:lstStyle/>
          <a:p>
            <a:pPr algn="l"/>
            <a:r>
              <a:rPr sz="950" b="0" i="0">
                <a:solidFill>
                  <a:srgbClr val="CCD6E0"/>
                </a:solidFill>
              </a:rPr>
              <a:t>Simultaneously: synthesis narrative (Agent 5) + bias summary (Agent 7) + GRADE per outcome (Agent 6) + limitations (Agent 8).</a:t>
            </a:r>
          </a:p>
        </p:txBody>
      </p:sp>
      <p:sp>
        <p:nvSpPr>
          <p:cNvPr id="31" name="Rectangle 30"/>
          <p:cNvSpPr/>
          <p:nvPr/>
        </p:nvSpPr>
        <p:spPr>
          <a:xfrm>
            <a:off x="182880" y="5843016"/>
            <a:ext cx="5833872" cy="1463040"/>
          </a:xfrm>
          <a:prstGeom prst="rect">
            <a:avLst/>
          </a:prstGeom>
          <a:solidFill>
            <a:srgbClr val="152A3C"/>
          </a:solidFill>
          <a:ln w="1397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TextBox 31"/>
          <p:cNvSpPr txBox="1"/>
          <p:nvPr/>
        </p:nvSpPr>
        <p:spPr>
          <a:xfrm>
            <a:off x="274320" y="5888736"/>
            <a:ext cx="4114800" cy="320040"/>
          </a:xfrm>
          <a:prstGeom prst="rect">
            <a:avLst/>
          </a:prstGeom>
          <a:noFill/>
        </p:spPr>
        <p:txBody>
          <a:bodyPr wrap="square">
            <a:spAutoFit/>
          </a:bodyPr>
          <a:lstStyle/>
          <a:p>
            <a:pPr algn="l"/>
            <a:r>
              <a:rPr sz="1200" b="1" i="0">
                <a:solidFill>
                  <a:srgbClr val="0D9488"/>
                </a:solidFill>
              </a:rPr>
              <a:t>Step 15  Assemble Result</a:t>
            </a:r>
          </a:p>
        </p:txBody>
      </p:sp>
      <p:sp>
        <p:nvSpPr>
          <p:cNvPr id="33" name="TextBox 32"/>
          <p:cNvSpPr txBox="1"/>
          <p:nvPr/>
        </p:nvSpPr>
        <p:spPr>
          <a:xfrm>
            <a:off x="274320" y="6245352"/>
            <a:ext cx="5577840" cy="228600"/>
          </a:xfrm>
          <a:prstGeom prst="rect">
            <a:avLst/>
          </a:prstGeom>
          <a:noFill/>
        </p:spPr>
        <p:txBody>
          <a:bodyPr wrap="square">
            <a:spAutoFit/>
          </a:bodyPr>
          <a:lstStyle/>
          <a:p>
            <a:pPr algn="l"/>
            <a:r>
              <a:rPr sz="1000" b="0" i="1">
                <a:solidFill>
                  <a:srgbClr val="7DD3FC"/>
                </a:solidFill>
              </a:rPr>
              <a:t>[Pipeline]</a:t>
            </a:r>
          </a:p>
        </p:txBody>
      </p:sp>
      <p:sp>
        <p:nvSpPr>
          <p:cNvPr id="34" name="TextBox 33"/>
          <p:cNvSpPr txBox="1"/>
          <p:nvPr/>
        </p:nvSpPr>
        <p:spPr>
          <a:xfrm>
            <a:off x="274320" y="6519672"/>
            <a:ext cx="5577840" cy="713232"/>
          </a:xfrm>
          <a:prstGeom prst="rect">
            <a:avLst/>
          </a:prstGeom>
          <a:noFill/>
        </p:spPr>
        <p:txBody>
          <a:bodyPr wrap="square">
            <a:spAutoFit/>
          </a:bodyPr>
          <a:lstStyle/>
          <a:p>
            <a:pPr algn="l"/>
            <a:r>
              <a:rPr sz="950" b="0" i="0">
                <a:solidFill>
                  <a:srgbClr val="CCD6E0"/>
                </a:solidFill>
              </a:rPr>
              <a:t>Construct PRISMAReviewResult: protocol, flow, included_articles, screening_log, evidence, synthesis, GRADE, timestamp.</a:t>
            </a:r>
          </a:p>
        </p:txBody>
      </p:sp>
      <p:sp>
        <p:nvSpPr>
          <p:cNvPr id="35" name="Rectangle 34"/>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8</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PARALLEL SYNTHESIS  (asyncio.gather — Step 14)</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All four synthesis tasks are independent — run simultaneously to save time</a:t>
            </a:r>
          </a:p>
        </p:txBody>
      </p:sp>
      <p:sp>
        <p:nvSpPr>
          <p:cNvPr id="7" name="Rectangle 6"/>
          <p:cNvSpPr/>
          <p:nvPr/>
        </p:nvSpPr>
        <p:spPr>
          <a:xfrm>
            <a:off x="182880" y="1097280"/>
            <a:ext cx="11841480" cy="475488"/>
          </a:xfrm>
          <a:prstGeom prst="rect">
            <a:avLst/>
          </a:prstGeom>
          <a:solidFill>
            <a:srgbClr val="152A3C"/>
          </a:solidFill>
          <a:ln w="1905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20040" y="1170432"/>
            <a:ext cx="11567160" cy="347472"/>
          </a:xfrm>
          <a:prstGeom prst="rect">
            <a:avLst/>
          </a:prstGeom>
          <a:noFill/>
        </p:spPr>
        <p:txBody>
          <a:bodyPr wrap="square">
            <a:spAutoFit/>
          </a:bodyPr>
          <a:lstStyle/>
          <a:p>
            <a:pPr algn="l"/>
            <a:r>
              <a:rPr sz="1100" b="1" i="0">
                <a:solidFill>
                  <a:srgbClr val="7C3AED"/>
                </a:solidFill>
              </a:rPr>
              <a:t>asyncio.gather(run_synthesis(), run_bias_summary(), run_grade() x3, run_limitations(), return_exceptions=True)</a:t>
            </a:r>
          </a:p>
        </p:txBody>
      </p:sp>
      <p:sp>
        <p:nvSpPr>
          <p:cNvPr id="9" name="Rectangle 8"/>
          <p:cNvSpPr/>
          <p:nvPr/>
        </p:nvSpPr>
        <p:spPr>
          <a:xfrm>
            <a:off x="182880" y="1828800"/>
            <a:ext cx="5833872" cy="2286000"/>
          </a:xfrm>
          <a:prstGeom prst="rect">
            <a:avLst/>
          </a:prstGeom>
          <a:solidFill>
            <a:srgbClr val="152A3C"/>
          </a:solidFill>
          <a:ln w="19050">
            <a:solidFill>
              <a:srgbClr val="7C3AED"/>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182880" y="1828800"/>
            <a:ext cx="822960" cy="36576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219456" y="1865376"/>
            <a:ext cx="749808" cy="292608"/>
          </a:xfrm>
          <a:prstGeom prst="rect">
            <a:avLst/>
          </a:prstGeom>
          <a:noFill/>
        </p:spPr>
        <p:txBody>
          <a:bodyPr wrap="square">
            <a:spAutoFit/>
          </a:bodyPr>
          <a:lstStyle/>
          <a:p>
            <a:pPr algn="ctr"/>
            <a:r>
              <a:rPr sz="1000" b="1" i="0">
                <a:solidFill>
                  <a:srgbClr val="0D1B2A"/>
                </a:solidFill>
              </a:rPr>
              <a:t>Agent 5</a:t>
            </a:r>
          </a:p>
        </p:txBody>
      </p:sp>
      <p:sp>
        <p:nvSpPr>
          <p:cNvPr id="12" name="TextBox 11"/>
          <p:cNvSpPr txBox="1"/>
          <p:nvPr/>
        </p:nvSpPr>
        <p:spPr>
          <a:xfrm>
            <a:off x="1078992" y="1874519"/>
            <a:ext cx="4864608" cy="292608"/>
          </a:xfrm>
          <a:prstGeom prst="rect">
            <a:avLst/>
          </a:prstGeom>
          <a:noFill/>
        </p:spPr>
        <p:txBody>
          <a:bodyPr wrap="square">
            <a:spAutoFit/>
          </a:bodyPr>
          <a:lstStyle/>
          <a:p>
            <a:pPr algn="l"/>
            <a:r>
              <a:rPr sz="1100" b="1" i="0">
                <a:solidFill>
                  <a:srgbClr val="7C3AED"/>
                </a:solidFill>
              </a:rPr>
              <a:t>synthesis_agent</a:t>
            </a:r>
          </a:p>
        </p:txBody>
      </p:sp>
      <p:sp>
        <p:nvSpPr>
          <p:cNvPr id="13" name="TextBox 12"/>
          <p:cNvSpPr txBox="1"/>
          <p:nvPr/>
        </p:nvSpPr>
        <p:spPr>
          <a:xfrm>
            <a:off x="274320" y="2267712"/>
            <a:ext cx="5577840" cy="237744"/>
          </a:xfrm>
          <a:prstGeom prst="rect">
            <a:avLst/>
          </a:prstGeom>
          <a:noFill/>
        </p:spPr>
        <p:txBody>
          <a:bodyPr wrap="square">
            <a:spAutoFit/>
          </a:bodyPr>
          <a:lstStyle/>
          <a:p>
            <a:pPr algn="l"/>
            <a:r>
              <a:rPr sz="900" b="0" i="0">
                <a:solidFill>
                  <a:srgbClr val="7DD3FC"/>
                </a:solidFill>
              </a:rPr>
              <a:t>In: included_articles[:25]  +  evidence_spans[:20]  +  PRISMA flow summary text</a:t>
            </a:r>
          </a:p>
        </p:txBody>
      </p:sp>
      <p:sp>
        <p:nvSpPr>
          <p:cNvPr id="14" name="TextBox 13"/>
          <p:cNvSpPr txBox="1"/>
          <p:nvPr/>
        </p:nvSpPr>
        <p:spPr>
          <a:xfrm>
            <a:off x="274320" y="2523744"/>
            <a:ext cx="5577840" cy="237744"/>
          </a:xfrm>
          <a:prstGeom prst="rect">
            <a:avLst/>
          </a:prstGeom>
          <a:noFill/>
        </p:spPr>
        <p:txBody>
          <a:bodyPr wrap="square">
            <a:spAutoFit/>
          </a:bodyPr>
          <a:lstStyle/>
          <a:p>
            <a:pPr algn="l"/>
            <a:r>
              <a:rPr sz="900" b="0" i="0">
                <a:solidFill>
                  <a:srgbClr val="CA8A04"/>
                </a:solidFill>
              </a:rPr>
              <a:t>Out: str  (Markdown narrative synthesis)</a:t>
            </a:r>
          </a:p>
        </p:txBody>
      </p:sp>
      <p:sp>
        <p:nvSpPr>
          <p:cNvPr id="15" name="TextBox 14"/>
          <p:cNvSpPr txBox="1"/>
          <p:nvPr/>
        </p:nvSpPr>
        <p:spPr>
          <a:xfrm>
            <a:off x="274320" y="2798064"/>
            <a:ext cx="5577840" cy="1243584"/>
          </a:xfrm>
          <a:prstGeom prst="rect">
            <a:avLst/>
          </a:prstGeom>
          <a:noFill/>
        </p:spPr>
        <p:txBody>
          <a:bodyPr wrap="square">
            <a:spAutoFit/>
          </a:bodyPr>
          <a:lstStyle/>
          <a:p>
            <a:pPr algn="l"/>
            <a:r>
              <a:rPr sz="900" b="0" i="0">
                <a:solidFill>
                  <a:srgbClr val="CCD6E0"/>
                </a:solidFill>
              </a:rPr>
              <a:t>  Thematic organisation — groups findings across studies
  Citation format: (Author et al., Year; PMID: XXXXX)
  Explicitly note contradictions between studies
  Becomes the Results / Synthesis section of the report
  NEVER fabricates PMIDs or statistics</a:t>
            </a:r>
          </a:p>
        </p:txBody>
      </p:sp>
      <p:sp>
        <p:nvSpPr>
          <p:cNvPr id="16" name="Rectangle 15"/>
          <p:cNvSpPr/>
          <p:nvPr/>
        </p:nvSpPr>
        <p:spPr>
          <a:xfrm>
            <a:off x="6172200" y="1828800"/>
            <a:ext cx="5833872" cy="2286000"/>
          </a:xfrm>
          <a:prstGeom prst="rect">
            <a:avLst/>
          </a:prstGeom>
          <a:solidFill>
            <a:srgbClr val="152A3C"/>
          </a:solidFill>
          <a:ln w="19050">
            <a:solidFill>
              <a:srgbClr val="CA8A04"/>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172200" y="1828800"/>
            <a:ext cx="822960" cy="365760"/>
          </a:xfrm>
          <a:prstGeom prst="rect">
            <a:avLst/>
          </a:prstGeom>
          <a:solidFill>
            <a:srgbClr val="CA8A0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08776" y="1865376"/>
            <a:ext cx="749808" cy="292608"/>
          </a:xfrm>
          <a:prstGeom prst="rect">
            <a:avLst/>
          </a:prstGeom>
          <a:noFill/>
        </p:spPr>
        <p:txBody>
          <a:bodyPr wrap="square">
            <a:spAutoFit/>
          </a:bodyPr>
          <a:lstStyle/>
          <a:p>
            <a:pPr algn="ctr"/>
            <a:r>
              <a:rPr sz="1000" b="1" i="0">
                <a:solidFill>
                  <a:srgbClr val="0D1B2A"/>
                </a:solidFill>
              </a:rPr>
              <a:t>Agent 7</a:t>
            </a:r>
          </a:p>
        </p:txBody>
      </p:sp>
      <p:sp>
        <p:nvSpPr>
          <p:cNvPr id="19" name="TextBox 18"/>
          <p:cNvSpPr txBox="1"/>
          <p:nvPr/>
        </p:nvSpPr>
        <p:spPr>
          <a:xfrm>
            <a:off x="7068312" y="1874519"/>
            <a:ext cx="4864608" cy="292608"/>
          </a:xfrm>
          <a:prstGeom prst="rect">
            <a:avLst/>
          </a:prstGeom>
          <a:noFill/>
        </p:spPr>
        <p:txBody>
          <a:bodyPr wrap="square">
            <a:spAutoFit/>
          </a:bodyPr>
          <a:lstStyle/>
          <a:p>
            <a:pPr algn="l"/>
            <a:r>
              <a:rPr sz="1100" b="1" i="0">
                <a:solidFill>
                  <a:srgbClr val="CA8A04"/>
                </a:solidFill>
              </a:rPr>
              <a:t>bias_summary_agent</a:t>
            </a:r>
          </a:p>
        </p:txBody>
      </p:sp>
      <p:sp>
        <p:nvSpPr>
          <p:cNvPr id="20" name="TextBox 19"/>
          <p:cNvSpPr txBox="1"/>
          <p:nvPr/>
        </p:nvSpPr>
        <p:spPr>
          <a:xfrm>
            <a:off x="6263640" y="2267712"/>
            <a:ext cx="5577840" cy="237744"/>
          </a:xfrm>
          <a:prstGeom prst="rect">
            <a:avLst/>
          </a:prstGeom>
          <a:noFill/>
        </p:spPr>
        <p:txBody>
          <a:bodyPr wrap="square">
            <a:spAutoFit/>
          </a:bodyPr>
          <a:lstStyle/>
          <a:p>
            <a:pPr algn="l"/>
            <a:r>
              <a:rPr sz="900" b="0" i="0">
                <a:solidFill>
                  <a:srgbClr val="7DD3FC"/>
                </a:solidFill>
              </a:rPr>
              <a:t>In: included article list with RoB assessments</a:t>
            </a:r>
          </a:p>
        </p:txBody>
      </p:sp>
      <p:sp>
        <p:nvSpPr>
          <p:cNvPr id="21" name="TextBox 20"/>
          <p:cNvSpPr txBox="1"/>
          <p:nvPr/>
        </p:nvSpPr>
        <p:spPr>
          <a:xfrm>
            <a:off x="6263640" y="2523744"/>
            <a:ext cx="5577840" cy="237744"/>
          </a:xfrm>
          <a:prstGeom prst="rect">
            <a:avLst/>
          </a:prstGeom>
          <a:noFill/>
        </p:spPr>
        <p:txBody>
          <a:bodyPr wrap="square">
            <a:spAutoFit/>
          </a:bodyPr>
          <a:lstStyle/>
          <a:p>
            <a:pPr algn="l"/>
            <a:r>
              <a:rPr sz="900" b="0" i="0">
                <a:solidFill>
                  <a:srgbClr val="CA8A04"/>
                </a:solidFill>
              </a:rPr>
              <a:t>Out: str  (overall quality summary)</a:t>
            </a:r>
          </a:p>
        </p:txBody>
      </p:sp>
      <p:sp>
        <p:nvSpPr>
          <p:cNvPr id="22" name="TextBox 21"/>
          <p:cNvSpPr txBox="1"/>
          <p:nvPr/>
        </p:nvSpPr>
        <p:spPr>
          <a:xfrm>
            <a:off x="6263640" y="2798064"/>
            <a:ext cx="5577840" cy="1243584"/>
          </a:xfrm>
          <a:prstGeom prst="rect">
            <a:avLst/>
          </a:prstGeom>
          <a:noFill/>
        </p:spPr>
        <p:txBody>
          <a:bodyPr wrap="square">
            <a:spAutoFit/>
          </a:bodyPr>
          <a:lstStyle/>
          <a:p>
            <a:pPr algn="l"/>
            <a:r>
              <a:rPr sz="900" b="0" i="0">
                <a:solidFill>
                  <a:srgbClr val="CCD6E0"/>
                </a:solidFill>
              </a:rPr>
              <a:t>  Proportion of studies at low/high/unclear risk
  Most common methodological weaknesses
  Publication bias concerns
  Confidence in the overall body of evidence</a:t>
            </a:r>
          </a:p>
        </p:txBody>
      </p:sp>
      <p:sp>
        <p:nvSpPr>
          <p:cNvPr id="23" name="Rectangle 22"/>
          <p:cNvSpPr/>
          <p:nvPr/>
        </p:nvSpPr>
        <p:spPr>
          <a:xfrm>
            <a:off x="182880" y="4251960"/>
            <a:ext cx="5833872" cy="2286000"/>
          </a:xfrm>
          <a:prstGeom prst="rect">
            <a:avLst/>
          </a:prstGeom>
          <a:solidFill>
            <a:srgbClr val="152A3C"/>
          </a:solidFill>
          <a:ln w="1905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Rectangle 23"/>
          <p:cNvSpPr/>
          <p:nvPr/>
        </p:nvSpPr>
        <p:spPr>
          <a:xfrm>
            <a:off x="182880" y="4251960"/>
            <a:ext cx="822960" cy="365760"/>
          </a:xfrm>
          <a:prstGeom prst="rect">
            <a:avLst/>
          </a:prstGeom>
          <a:solidFill>
            <a:srgbClr val="0D94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219456" y="4288536"/>
            <a:ext cx="749808" cy="292608"/>
          </a:xfrm>
          <a:prstGeom prst="rect">
            <a:avLst/>
          </a:prstGeom>
          <a:noFill/>
        </p:spPr>
        <p:txBody>
          <a:bodyPr wrap="square">
            <a:spAutoFit/>
          </a:bodyPr>
          <a:lstStyle/>
          <a:p>
            <a:pPr algn="ctr"/>
            <a:r>
              <a:rPr sz="1000" b="1" i="0">
                <a:solidFill>
                  <a:srgbClr val="0D1B2A"/>
                </a:solidFill>
              </a:rPr>
              <a:t>Agent 6</a:t>
            </a:r>
          </a:p>
        </p:txBody>
      </p:sp>
      <p:sp>
        <p:nvSpPr>
          <p:cNvPr id="26" name="TextBox 25"/>
          <p:cNvSpPr txBox="1"/>
          <p:nvPr/>
        </p:nvSpPr>
        <p:spPr>
          <a:xfrm>
            <a:off x="1078992" y="4297680"/>
            <a:ext cx="4864608" cy="292608"/>
          </a:xfrm>
          <a:prstGeom prst="rect">
            <a:avLst/>
          </a:prstGeom>
          <a:noFill/>
        </p:spPr>
        <p:txBody>
          <a:bodyPr wrap="square">
            <a:spAutoFit/>
          </a:bodyPr>
          <a:lstStyle/>
          <a:p>
            <a:pPr algn="l"/>
            <a:r>
              <a:rPr sz="1100" b="1" i="0">
                <a:solidFill>
                  <a:srgbClr val="0D9488"/>
                </a:solidFill>
              </a:rPr>
              <a:t>grade_agent  (x3 outcomes)</a:t>
            </a:r>
          </a:p>
        </p:txBody>
      </p:sp>
      <p:sp>
        <p:nvSpPr>
          <p:cNvPr id="27" name="TextBox 26"/>
          <p:cNvSpPr txBox="1"/>
          <p:nvPr/>
        </p:nvSpPr>
        <p:spPr>
          <a:xfrm>
            <a:off x="274320" y="4690872"/>
            <a:ext cx="5577840" cy="237744"/>
          </a:xfrm>
          <a:prstGeom prst="rect">
            <a:avLst/>
          </a:prstGeom>
          <a:noFill/>
        </p:spPr>
        <p:txBody>
          <a:bodyPr wrap="square">
            <a:spAutoFit/>
          </a:bodyPr>
          <a:lstStyle/>
          <a:p>
            <a:pPr algn="l"/>
            <a:r>
              <a:rPr sz="900" b="0" i="0">
                <a:solidFill>
                  <a:srgbClr val="7DD3FC"/>
                </a:solidFill>
              </a:rPr>
              <a:t>In: outcome name + list of relevant studies</a:t>
            </a:r>
          </a:p>
        </p:txBody>
      </p:sp>
      <p:sp>
        <p:nvSpPr>
          <p:cNvPr id="28" name="TextBox 27"/>
          <p:cNvSpPr txBox="1"/>
          <p:nvPr/>
        </p:nvSpPr>
        <p:spPr>
          <a:xfrm>
            <a:off x="274320" y="4946904"/>
            <a:ext cx="5577840" cy="237744"/>
          </a:xfrm>
          <a:prstGeom prst="rect">
            <a:avLst/>
          </a:prstGeom>
          <a:noFill/>
        </p:spPr>
        <p:txBody>
          <a:bodyPr wrap="square">
            <a:spAutoFit/>
          </a:bodyPr>
          <a:lstStyle/>
          <a:p>
            <a:pPr algn="l"/>
            <a:r>
              <a:rPr sz="900" b="0" i="0">
                <a:solidFill>
                  <a:srgbClr val="CA8A04"/>
                </a:solidFill>
              </a:rPr>
              <a:t>Out: GRADEAssessment  (Pydantic model)</a:t>
            </a:r>
          </a:p>
        </p:txBody>
      </p:sp>
      <p:sp>
        <p:nvSpPr>
          <p:cNvPr id="29" name="TextBox 28"/>
          <p:cNvSpPr txBox="1"/>
          <p:nvPr/>
        </p:nvSpPr>
        <p:spPr>
          <a:xfrm>
            <a:off x="274320" y="5221224"/>
            <a:ext cx="5577840" cy="1243584"/>
          </a:xfrm>
          <a:prstGeom prst="rect">
            <a:avLst/>
          </a:prstGeom>
          <a:noFill/>
        </p:spPr>
        <p:txBody>
          <a:bodyPr wrap="square">
            <a:spAutoFit/>
          </a:bodyPr>
          <a:lstStyle/>
          <a:p>
            <a:pPr algn="l"/>
            <a:r>
              <a:rPr sz="900" b="0" i="0">
                <a:solidFill>
                  <a:srgbClr val="CCD6E0"/>
                </a:solidFill>
              </a:rPr>
              <a:t>  5 GRADE domains: risk of bias, inconsistency,
    indirectness, imprecision, publication bias
  Per-domain: downgrade or no concerns
  Overall: HIGH / MODERATE / LOW / VERY LOW
  Appears as GRADE table in Methods section</a:t>
            </a:r>
          </a:p>
        </p:txBody>
      </p:sp>
      <p:sp>
        <p:nvSpPr>
          <p:cNvPr id="30" name="Rectangle 29"/>
          <p:cNvSpPr/>
          <p:nvPr/>
        </p:nvSpPr>
        <p:spPr>
          <a:xfrm>
            <a:off x="6172200" y="4251960"/>
            <a:ext cx="5833872" cy="2286000"/>
          </a:xfrm>
          <a:prstGeom prst="rect">
            <a:avLst/>
          </a:prstGeom>
          <a:solidFill>
            <a:srgbClr val="152A3C"/>
          </a:solidFill>
          <a:ln w="19050">
            <a:solidFill>
              <a:srgbClr val="BE123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a:off x="6172200" y="4251960"/>
            <a:ext cx="822960" cy="365760"/>
          </a:xfrm>
          <a:prstGeom prst="rect">
            <a:avLst/>
          </a:prstGeom>
          <a:solidFill>
            <a:srgbClr val="BE12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TextBox 31"/>
          <p:cNvSpPr txBox="1"/>
          <p:nvPr/>
        </p:nvSpPr>
        <p:spPr>
          <a:xfrm>
            <a:off x="6208776" y="4288536"/>
            <a:ext cx="749808" cy="292608"/>
          </a:xfrm>
          <a:prstGeom prst="rect">
            <a:avLst/>
          </a:prstGeom>
          <a:noFill/>
        </p:spPr>
        <p:txBody>
          <a:bodyPr wrap="square">
            <a:spAutoFit/>
          </a:bodyPr>
          <a:lstStyle/>
          <a:p>
            <a:pPr algn="ctr"/>
            <a:r>
              <a:rPr sz="1000" b="1" i="0">
                <a:solidFill>
                  <a:srgbClr val="0D1B2A"/>
                </a:solidFill>
              </a:rPr>
              <a:t>Agent 8</a:t>
            </a:r>
          </a:p>
        </p:txBody>
      </p:sp>
      <p:sp>
        <p:nvSpPr>
          <p:cNvPr id="33" name="TextBox 32"/>
          <p:cNvSpPr txBox="1"/>
          <p:nvPr/>
        </p:nvSpPr>
        <p:spPr>
          <a:xfrm>
            <a:off x="7068312" y="4297680"/>
            <a:ext cx="4864608" cy="292608"/>
          </a:xfrm>
          <a:prstGeom prst="rect">
            <a:avLst/>
          </a:prstGeom>
          <a:noFill/>
        </p:spPr>
        <p:txBody>
          <a:bodyPr wrap="square">
            <a:spAutoFit/>
          </a:bodyPr>
          <a:lstStyle/>
          <a:p>
            <a:pPr algn="l"/>
            <a:r>
              <a:rPr sz="1100" b="1" i="0">
                <a:solidFill>
                  <a:srgbClr val="BE123C"/>
                </a:solidFill>
              </a:rPr>
              <a:t>limitations_agent</a:t>
            </a:r>
          </a:p>
        </p:txBody>
      </p:sp>
      <p:sp>
        <p:nvSpPr>
          <p:cNvPr id="34" name="TextBox 33"/>
          <p:cNvSpPr txBox="1"/>
          <p:nvPr/>
        </p:nvSpPr>
        <p:spPr>
          <a:xfrm>
            <a:off x="6263640" y="4690872"/>
            <a:ext cx="5577840" cy="237744"/>
          </a:xfrm>
          <a:prstGeom prst="rect">
            <a:avLst/>
          </a:prstGeom>
          <a:noFill/>
        </p:spPr>
        <p:txBody>
          <a:bodyPr wrap="square">
            <a:spAutoFit/>
          </a:bodyPr>
          <a:lstStyle/>
          <a:p>
            <a:pPr algn="l"/>
            <a:r>
              <a:rPr sz="900" b="0" i="0">
                <a:solidFill>
                  <a:srgbClr val="7DD3FC"/>
                </a:solidFill>
              </a:rPr>
              <a:t>In: PRISMA flow text + included article list</a:t>
            </a:r>
          </a:p>
        </p:txBody>
      </p:sp>
      <p:sp>
        <p:nvSpPr>
          <p:cNvPr id="35" name="TextBox 34"/>
          <p:cNvSpPr txBox="1"/>
          <p:nvPr/>
        </p:nvSpPr>
        <p:spPr>
          <a:xfrm>
            <a:off x="6263640" y="4946904"/>
            <a:ext cx="5577840" cy="237744"/>
          </a:xfrm>
          <a:prstGeom prst="rect">
            <a:avLst/>
          </a:prstGeom>
          <a:noFill/>
        </p:spPr>
        <p:txBody>
          <a:bodyPr wrap="square">
            <a:spAutoFit/>
          </a:bodyPr>
          <a:lstStyle/>
          <a:p>
            <a:pPr algn="l"/>
            <a:r>
              <a:rPr sz="900" b="0" i="0">
                <a:solidFill>
                  <a:srgbClr val="CA8A04"/>
                </a:solidFill>
              </a:rPr>
              <a:t>Out: str  (limitations section)</a:t>
            </a:r>
          </a:p>
        </p:txBody>
      </p:sp>
      <p:sp>
        <p:nvSpPr>
          <p:cNvPr id="36" name="TextBox 35"/>
          <p:cNvSpPr txBox="1"/>
          <p:nvPr/>
        </p:nvSpPr>
        <p:spPr>
          <a:xfrm>
            <a:off x="6263640" y="5221224"/>
            <a:ext cx="5577840" cy="1243584"/>
          </a:xfrm>
          <a:prstGeom prst="rect">
            <a:avLst/>
          </a:prstGeom>
          <a:noFill/>
        </p:spPr>
        <p:txBody>
          <a:bodyPr wrap="square">
            <a:spAutoFit/>
          </a:bodyPr>
          <a:lstStyle/>
          <a:p>
            <a:pPr algn="l"/>
            <a:r>
              <a:rPr sz="900" b="0" i="0">
                <a:solidFill>
                  <a:srgbClr val="CCD6E0"/>
                </a:solidFill>
              </a:rPr>
              <a:t>  Search scope (PubMed + bioRxiv only)
  Full-text retrieval gaps (paywall articles)
  AI-assisted screening caveat (required by PRISMA AI guidance)
  Language / date range restrictions
  Heterogeneity preventing meta-analysis</a:t>
            </a:r>
          </a:p>
        </p:txBody>
      </p:sp>
      <p:sp>
        <p:nvSpPr>
          <p:cNvPr id="37" name="Rectangle 36"/>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88952" cy="6858000"/>
          </a:xfrm>
          <a:prstGeom prst="rect">
            <a:avLst/>
          </a:prstGeom>
          <a:solidFill>
            <a:srgbClr val="0D1B2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1750040" y="6537960"/>
            <a:ext cx="320040" cy="256032"/>
          </a:xfrm>
          <a:prstGeom prst="rect">
            <a:avLst/>
          </a:prstGeom>
          <a:noFill/>
        </p:spPr>
        <p:txBody>
          <a:bodyPr wrap="square">
            <a:spAutoFit/>
          </a:bodyPr>
          <a:lstStyle/>
          <a:p>
            <a:pPr algn="r"/>
            <a:r>
              <a:rPr sz="900" b="0" i="0">
                <a:solidFill>
                  <a:srgbClr val="7DD3FC"/>
                </a:solidFill>
              </a:rPr>
              <a:t>9</a:t>
            </a:r>
          </a:p>
        </p:txBody>
      </p:sp>
      <p:sp>
        <p:nvSpPr>
          <p:cNvPr id="4" name="Rectangle 3"/>
          <p:cNvSpPr/>
          <p:nvPr/>
        </p:nvSpPr>
        <p:spPr>
          <a:xfrm>
            <a:off x="0" y="0"/>
            <a:ext cx="12188952" cy="594360"/>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74320" y="73152"/>
            <a:ext cx="11612880" cy="457200"/>
          </a:xfrm>
          <a:prstGeom prst="rect">
            <a:avLst/>
          </a:prstGeom>
          <a:noFill/>
        </p:spPr>
        <p:txBody>
          <a:bodyPr wrap="square">
            <a:spAutoFit/>
          </a:bodyPr>
          <a:lstStyle/>
          <a:p>
            <a:pPr algn="ctr"/>
            <a:r>
              <a:rPr sz="2200" b="1" i="0">
                <a:solidFill>
                  <a:srgbClr val="0D1B2A"/>
                </a:solidFill>
              </a:rPr>
              <a:t>RISK OF BIAS &amp; GRADE CERTAINTY</a:t>
            </a:r>
          </a:p>
        </p:txBody>
      </p:sp>
      <p:sp>
        <p:nvSpPr>
          <p:cNvPr id="6" name="TextBox 5"/>
          <p:cNvSpPr txBox="1"/>
          <p:nvPr/>
        </p:nvSpPr>
        <p:spPr>
          <a:xfrm>
            <a:off x="274320" y="658368"/>
            <a:ext cx="11612880" cy="347472"/>
          </a:xfrm>
          <a:prstGeom prst="rect">
            <a:avLst/>
          </a:prstGeom>
          <a:noFill/>
        </p:spPr>
        <p:txBody>
          <a:bodyPr wrap="square">
            <a:spAutoFit/>
          </a:bodyPr>
          <a:lstStyle/>
          <a:p>
            <a:pPr algn="ctr"/>
            <a:r>
              <a:rPr sz="1100" b="0" i="0">
                <a:solidFill>
                  <a:srgbClr val="7DD3FC"/>
                </a:solidFill>
              </a:rPr>
              <a:t>11 RoB tools supported  |  GRADE certainty for up to 3 outcomes  |  all injected from ReviewProtocol</a:t>
            </a:r>
          </a:p>
        </p:txBody>
      </p:sp>
      <p:sp>
        <p:nvSpPr>
          <p:cNvPr id="7" name="Rectangle 6"/>
          <p:cNvSpPr/>
          <p:nvPr/>
        </p:nvSpPr>
        <p:spPr>
          <a:xfrm>
            <a:off x="182880" y="1097280"/>
            <a:ext cx="5577840" cy="5303520"/>
          </a:xfrm>
          <a:prstGeom prst="rect">
            <a:avLst/>
          </a:prstGeom>
          <a:solidFill>
            <a:srgbClr val="152A3C"/>
          </a:solidFill>
          <a:ln w="2540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320040" y="1170432"/>
            <a:ext cx="5303520" cy="347472"/>
          </a:xfrm>
          <a:prstGeom prst="rect">
            <a:avLst/>
          </a:prstGeom>
          <a:noFill/>
        </p:spPr>
        <p:txBody>
          <a:bodyPr wrap="square">
            <a:spAutoFit/>
          </a:bodyPr>
          <a:lstStyle/>
          <a:p>
            <a:pPr algn="l"/>
            <a:r>
              <a:rPr sz="1400" b="1" i="0">
                <a:solidFill>
                  <a:srgbClr val="C2410C"/>
                </a:solidFill>
              </a:rPr>
              <a:t>Risk of Bias Assessment  (Agent 3)</a:t>
            </a:r>
          </a:p>
        </p:txBody>
      </p:sp>
      <p:sp>
        <p:nvSpPr>
          <p:cNvPr id="9" name="Rectangle 8"/>
          <p:cNvSpPr/>
          <p:nvPr/>
        </p:nvSpPr>
        <p:spPr>
          <a:xfrm>
            <a:off x="274320" y="1609344"/>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384048" y="1645920"/>
            <a:ext cx="1828800" cy="274320"/>
          </a:xfrm>
          <a:prstGeom prst="rect">
            <a:avLst/>
          </a:prstGeom>
          <a:noFill/>
        </p:spPr>
        <p:txBody>
          <a:bodyPr wrap="square">
            <a:spAutoFit/>
          </a:bodyPr>
          <a:lstStyle/>
          <a:p>
            <a:pPr algn="l"/>
            <a:r>
              <a:rPr sz="1000" b="1" i="0">
                <a:solidFill>
                  <a:srgbClr val="C2410C"/>
                </a:solidFill>
              </a:rPr>
              <a:t>RoB 2</a:t>
            </a:r>
          </a:p>
        </p:txBody>
      </p:sp>
      <p:sp>
        <p:nvSpPr>
          <p:cNvPr id="11" name="TextBox 10"/>
          <p:cNvSpPr txBox="1"/>
          <p:nvPr/>
        </p:nvSpPr>
        <p:spPr>
          <a:xfrm>
            <a:off x="2240280" y="1645920"/>
            <a:ext cx="3383280" cy="274320"/>
          </a:xfrm>
          <a:prstGeom prst="rect">
            <a:avLst/>
          </a:prstGeom>
          <a:noFill/>
        </p:spPr>
        <p:txBody>
          <a:bodyPr wrap="square">
            <a:spAutoFit/>
          </a:bodyPr>
          <a:lstStyle/>
          <a:p>
            <a:pPr algn="l"/>
            <a:r>
              <a:rPr sz="1000" b="0" i="0">
                <a:solidFill>
                  <a:srgbClr val="CCD6E0"/>
                </a:solidFill>
              </a:rPr>
              <a:t>Randomised trials: 5 domains</a:t>
            </a:r>
          </a:p>
        </p:txBody>
      </p:sp>
      <p:sp>
        <p:nvSpPr>
          <p:cNvPr id="12" name="Rectangle 11"/>
          <p:cNvSpPr/>
          <p:nvPr/>
        </p:nvSpPr>
        <p:spPr>
          <a:xfrm>
            <a:off x="274320" y="2011680"/>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384048" y="2048256"/>
            <a:ext cx="1828800" cy="274320"/>
          </a:xfrm>
          <a:prstGeom prst="rect">
            <a:avLst/>
          </a:prstGeom>
          <a:noFill/>
        </p:spPr>
        <p:txBody>
          <a:bodyPr wrap="square">
            <a:spAutoFit/>
          </a:bodyPr>
          <a:lstStyle/>
          <a:p>
            <a:pPr algn="l"/>
            <a:r>
              <a:rPr sz="1000" b="1" i="0">
                <a:solidFill>
                  <a:srgbClr val="C2410C"/>
                </a:solidFill>
              </a:rPr>
              <a:t>ROBINS-I</a:t>
            </a:r>
          </a:p>
        </p:txBody>
      </p:sp>
      <p:sp>
        <p:nvSpPr>
          <p:cNvPr id="14" name="TextBox 13"/>
          <p:cNvSpPr txBox="1"/>
          <p:nvPr/>
        </p:nvSpPr>
        <p:spPr>
          <a:xfrm>
            <a:off x="2240280" y="2048256"/>
            <a:ext cx="3383280" cy="274320"/>
          </a:xfrm>
          <a:prstGeom prst="rect">
            <a:avLst/>
          </a:prstGeom>
          <a:noFill/>
        </p:spPr>
        <p:txBody>
          <a:bodyPr wrap="square">
            <a:spAutoFit/>
          </a:bodyPr>
          <a:lstStyle/>
          <a:p>
            <a:pPr algn="l"/>
            <a:r>
              <a:rPr sz="1000" b="0" i="0">
                <a:solidFill>
                  <a:srgbClr val="CCD6E0"/>
                </a:solidFill>
              </a:rPr>
              <a:t>Non-randomised studies: 7 domains</a:t>
            </a:r>
          </a:p>
        </p:txBody>
      </p:sp>
      <p:sp>
        <p:nvSpPr>
          <p:cNvPr id="15" name="Rectangle 14"/>
          <p:cNvSpPr/>
          <p:nvPr/>
        </p:nvSpPr>
        <p:spPr>
          <a:xfrm>
            <a:off x="274320" y="2414016"/>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384048" y="2450592"/>
            <a:ext cx="1828800" cy="274320"/>
          </a:xfrm>
          <a:prstGeom prst="rect">
            <a:avLst/>
          </a:prstGeom>
          <a:noFill/>
        </p:spPr>
        <p:txBody>
          <a:bodyPr wrap="square">
            <a:spAutoFit/>
          </a:bodyPr>
          <a:lstStyle/>
          <a:p>
            <a:pPr algn="l"/>
            <a:r>
              <a:rPr sz="1000" b="1" i="0">
                <a:solidFill>
                  <a:srgbClr val="C2410C"/>
                </a:solidFill>
              </a:rPr>
              <a:t>Newcastle-Ottawa</a:t>
            </a:r>
          </a:p>
        </p:txBody>
      </p:sp>
      <p:sp>
        <p:nvSpPr>
          <p:cNvPr id="17" name="TextBox 16"/>
          <p:cNvSpPr txBox="1"/>
          <p:nvPr/>
        </p:nvSpPr>
        <p:spPr>
          <a:xfrm>
            <a:off x="2240280" y="2450592"/>
            <a:ext cx="3383280" cy="274320"/>
          </a:xfrm>
          <a:prstGeom prst="rect">
            <a:avLst/>
          </a:prstGeom>
          <a:noFill/>
        </p:spPr>
        <p:txBody>
          <a:bodyPr wrap="square">
            <a:spAutoFit/>
          </a:bodyPr>
          <a:lstStyle/>
          <a:p>
            <a:pPr algn="l"/>
            <a:r>
              <a:rPr sz="1000" b="0" i="0">
                <a:solidFill>
                  <a:srgbClr val="CCD6E0"/>
                </a:solidFill>
              </a:rPr>
              <a:t>Case-control/cohort: 3 groups</a:t>
            </a:r>
          </a:p>
        </p:txBody>
      </p:sp>
      <p:sp>
        <p:nvSpPr>
          <p:cNvPr id="18" name="Rectangle 17"/>
          <p:cNvSpPr/>
          <p:nvPr/>
        </p:nvSpPr>
        <p:spPr>
          <a:xfrm>
            <a:off x="274320" y="2816352"/>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384048" y="2852928"/>
            <a:ext cx="1828800" cy="274320"/>
          </a:xfrm>
          <a:prstGeom prst="rect">
            <a:avLst/>
          </a:prstGeom>
          <a:noFill/>
        </p:spPr>
        <p:txBody>
          <a:bodyPr wrap="square">
            <a:spAutoFit/>
          </a:bodyPr>
          <a:lstStyle/>
          <a:p>
            <a:pPr algn="l"/>
            <a:r>
              <a:rPr sz="1000" b="1" i="0">
                <a:solidFill>
                  <a:srgbClr val="C2410C"/>
                </a:solidFill>
              </a:rPr>
              <a:t>QUADAS-2</a:t>
            </a:r>
          </a:p>
        </p:txBody>
      </p:sp>
      <p:sp>
        <p:nvSpPr>
          <p:cNvPr id="20" name="TextBox 19"/>
          <p:cNvSpPr txBox="1"/>
          <p:nvPr/>
        </p:nvSpPr>
        <p:spPr>
          <a:xfrm>
            <a:off x="2240280" y="2852928"/>
            <a:ext cx="3383280" cy="274320"/>
          </a:xfrm>
          <a:prstGeom prst="rect">
            <a:avLst/>
          </a:prstGeom>
          <a:noFill/>
        </p:spPr>
        <p:txBody>
          <a:bodyPr wrap="square">
            <a:spAutoFit/>
          </a:bodyPr>
          <a:lstStyle/>
          <a:p>
            <a:pPr algn="l"/>
            <a:r>
              <a:rPr sz="1000" b="0" i="0">
                <a:solidFill>
                  <a:srgbClr val="CCD6E0"/>
                </a:solidFill>
              </a:rPr>
              <a:t>Diagnostic accuracy: 4 domains</a:t>
            </a:r>
          </a:p>
        </p:txBody>
      </p:sp>
      <p:sp>
        <p:nvSpPr>
          <p:cNvPr id="21" name="Rectangle 20"/>
          <p:cNvSpPr/>
          <p:nvPr/>
        </p:nvSpPr>
        <p:spPr>
          <a:xfrm>
            <a:off x="274320" y="3218688"/>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384048" y="3255264"/>
            <a:ext cx="1828800" cy="274320"/>
          </a:xfrm>
          <a:prstGeom prst="rect">
            <a:avLst/>
          </a:prstGeom>
          <a:noFill/>
        </p:spPr>
        <p:txBody>
          <a:bodyPr wrap="square">
            <a:spAutoFit/>
          </a:bodyPr>
          <a:lstStyle/>
          <a:p>
            <a:pPr algn="l"/>
            <a:r>
              <a:rPr sz="1000" b="1" i="0">
                <a:solidFill>
                  <a:srgbClr val="C2410C"/>
                </a:solidFill>
              </a:rPr>
              <a:t>CASP</a:t>
            </a:r>
          </a:p>
        </p:txBody>
      </p:sp>
      <p:sp>
        <p:nvSpPr>
          <p:cNvPr id="23" name="TextBox 22"/>
          <p:cNvSpPr txBox="1"/>
          <p:nvPr/>
        </p:nvSpPr>
        <p:spPr>
          <a:xfrm>
            <a:off x="2240280" y="3255264"/>
            <a:ext cx="3383280" cy="274320"/>
          </a:xfrm>
          <a:prstGeom prst="rect">
            <a:avLst/>
          </a:prstGeom>
          <a:noFill/>
        </p:spPr>
        <p:txBody>
          <a:bodyPr wrap="square">
            <a:spAutoFit/>
          </a:bodyPr>
          <a:lstStyle/>
          <a:p>
            <a:pPr algn="l"/>
            <a:r>
              <a:rPr sz="1000" b="0" i="0">
                <a:solidFill>
                  <a:srgbClr val="CCD6E0"/>
                </a:solidFill>
              </a:rPr>
              <a:t>Qualitative: 10 items</a:t>
            </a:r>
          </a:p>
        </p:txBody>
      </p:sp>
      <p:sp>
        <p:nvSpPr>
          <p:cNvPr id="24" name="Rectangle 23"/>
          <p:cNvSpPr/>
          <p:nvPr/>
        </p:nvSpPr>
        <p:spPr>
          <a:xfrm>
            <a:off x="274320" y="3621024"/>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384048" y="3657600"/>
            <a:ext cx="1828800" cy="274320"/>
          </a:xfrm>
          <a:prstGeom prst="rect">
            <a:avLst/>
          </a:prstGeom>
          <a:noFill/>
        </p:spPr>
        <p:txBody>
          <a:bodyPr wrap="square">
            <a:spAutoFit/>
          </a:bodyPr>
          <a:lstStyle/>
          <a:p>
            <a:pPr algn="l"/>
            <a:r>
              <a:rPr sz="1000" b="1" i="0">
                <a:solidFill>
                  <a:srgbClr val="C2410C"/>
                </a:solidFill>
              </a:rPr>
              <a:t>JBI</a:t>
            </a:r>
          </a:p>
        </p:txBody>
      </p:sp>
      <p:sp>
        <p:nvSpPr>
          <p:cNvPr id="26" name="TextBox 25"/>
          <p:cNvSpPr txBox="1"/>
          <p:nvPr/>
        </p:nvSpPr>
        <p:spPr>
          <a:xfrm>
            <a:off x="2240280" y="3657600"/>
            <a:ext cx="3383280" cy="274320"/>
          </a:xfrm>
          <a:prstGeom prst="rect">
            <a:avLst/>
          </a:prstGeom>
          <a:noFill/>
        </p:spPr>
        <p:txBody>
          <a:bodyPr wrap="square">
            <a:spAutoFit/>
          </a:bodyPr>
          <a:lstStyle/>
          <a:p>
            <a:pPr algn="l"/>
            <a:r>
              <a:rPr sz="1000" b="0" i="0">
                <a:solidFill>
                  <a:srgbClr val="CCD6E0"/>
                </a:solidFill>
              </a:rPr>
              <a:t>Prevalence/cross-sectional: 7 items</a:t>
            </a:r>
          </a:p>
        </p:txBody>
      </p:sp>
      <p:sp>
        <p:nvSpPr>
          <p:cNvPr id="27" name="Rectangle 26"/>
          <p:cNvSpPr/>
          <p:nvPr/>
        </p:nvSpPr>
        <p:spPr>
          <a:xfrm>
            <a:off x="274320" y="4023360"/>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384048" y="4059936"/>
            <a:ext cx="1828800" cy="274320"/>
          </a:xfrm>
          <a:prstGeom prst="rect">
            <a:avLst/>
          </a:prstGeom>
          <a:noFill/>
        </p:spPr>
        <p:txBody>
          <a:bodyPr wrap="square">
            <a:spAutoFit/>
          </a:bodyPr>
          <a:lstStyle/>
          <a:p>
            <a:pPr algn="l"/>
            <a:r>
              <a:rPr sz="1000" b="1" i="0">
                <a:solidFill>
                  <a:srgbClr val="C2410C"/>
                </a:solidFill>
              </a:rPr>
              <a:t>Murad</a:t>
            </a:r>
          </a:p>
        </p:txBody>
      </p:sp>
      <p:sp>
        <p:nvSpPr>
          <p:cNvPr id="29" name="TextBox 28"/>
          <p:cNvSpPr txBox="1"/>
          <p:nvPr/>
        </p:nvSpPr>
        <p:spPr>
          <a:xfrm>
            <a:off x="2240280" y="4059936"/>
            <a:ext cx="3383280" cy="274320"/>
          </a:xfrm>
          <a:prstGeom prst="rect">
            <a:avLst/>
          </a:prstGeom>
          <a:noFill/>
        </p:spPr>
        <p:txBody>
          <a:bodyPr wrap="square">
            <a:spAutoFit/>
          </a:bodyPr>
          <a:lstStyle/>
          <a:p>
            <a:pPr algn="l"/>
            <a:r>
              <a:rPr sz="1000" b="0" i="0">
                <a:solidFill>
                  <a:srgbClr val="CCD6E0"/>
                </a:solidFill>
              </a:rPr>
              <a:t>Case reports/series: 4 items</a:t>
            </a:r>
          </a:p>
        </p:txBody>
      </p:sp>
      <p:sp>
        <p:nvSpPr>
          <p:cNvPr id="30" name="Rectangle 29"/>
          <p:cNvSpPr/>
          <p:nvPr/>
        </p:nvSpPr>
        <p:spPr>
          <a:xfrm>
            <a:off x="274320" y="4425696"/>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384048" y="4462272"/>
            <a:ext cx="1828800" cy="274320"/>
          </a:xfrm>
          <a:prstGeom prst="rect">
            <a:avLst/>
          </a:prstGeom>
          <a:noFill/>
        </p:spPr>
        <p:txBody>
          <a:bodyPr wrap="square">
            <a:spAutoFit/>
          </a:bodyPr>
          <a:lstStyle/>
          <a:p>
            <a:pPr algn="l"/>
            <a:r>
              <a:rPr sz="1000" b="1" i="0">
                <a:solidFill>
                  <a:srgbClr val="C2410C"/>
                </a:solidFill>
              </a:rPr>
              <a:t>Jadad</a:t>
            </a:r>
          </a:p>
        </p:txBody>
      </p:sp>
      <p:sp>
        <p:nvSpPr>
          <p:cNvPr id="32" name="TextBox 31"/>
          <p:cNvSpPr txBox="1"/>
          <p:nvPr/>
        </p:nvSpPr>
        <p:spPr>
          <a:xfrm>
            <a:off x="2240280" y="4462272"/>
            <a:ext cx="3383280" cy="274320"/>
          </a:xfrm>
          <a:prstGeom prst="rect">
            <a:avLst/>
          </a:prstGeom>
          <a:noFill/>
        </p:spPr>
        <p:txBody>
          <a:bodyPr wrap="square">
            <a:spAutoFit/>
          </a:bodyPr>
          <a:lstStyle/>
          <a:p>
            <a:pPr algn="l"/>
            <a:r>
              <a:rPr sz="1000" b="0" i="0">
                <a:solidFill>
                  <a:srgbClr val="CCD6E0"/>
                </a:solidFill>
              </a:rPr>
              <a:t>RCT quality: 5-point scale</a:t>
            </a:r>
          </a:p>
        </p:txBody>
      </p:sp>
      <p:sp>
        <p:nvSpPr>
          <p:cNvPr id="33" name="Rectangle 32"/>
          <p:cNvSpPr/>
          <p:nvPr/>
        </p:nvSpPr>
        <p:spPr>
          <a:xfrm>
            <a:off x="274320" y="4828032"/>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nvSpPr>
        <p:spPr>
          <a:xfrm>
            <a:off x="384048" y="4864608"/>
            <a:ext cx="1828800" cy="274320"/>
          </a:xfrm>
          <a:prstGeom prst="rect">
            <a:avLst/>
          </a:prstGeom>
          <a:noFill/>
        </p:spPr>
        <p:txBody>
          <a:bodyPr wrap="square">
            <a:spAutoFit/>
          </a:bodyPr>
          <a:lstStyle/>
          <a:p>
            <a:pPr algn="l"/>
            <a:r>
              <a:rPr sz="1000" b="1" i="0">
                <a:solidFill>
                  <a:srgbClr val="C2410C"/>
                </a:solidFill>
              </a:rPr>
              <a:t>ROBINS-E</a:t>
            </a:r>
          </a:p>
        </p:txBody>
      </p:sp>
      <p:sp>
        <p:nvSpPr>
          <p:cNvPr id="35" name="TextBox 34"/>
          <p:cNvSpPr txBox="1"/>
          <p:nvPr/>
        </p:nvSpPr>
        <p:spPr>
          <a:xfrm>
            <a:off x="2240280" y="4864608"/>
            <a:ext cx="3383280" cy="274320"/>
          </a:xfrm>
          <a:prstGeom prst="rect">
            <a:avLst/>
          </a:prstGeom>
          <a:noFill/>
        </p:spPr>
        <p:txBody>
          <a:bodyPr wrap="square">
            <a:spAutoFit/>
          </a:bodyPr>
          <a:lstStyle/>
          <a:p>
            <a:pPr algn="l"/>
            <a:r>
              <a:rPr sz="1000" b="0" i="0">
                <a:solidFill>
                  <a:srgbClr val="CCD6E0"/>
                </a:solidFill>
              </a:rPr>
              <a:t>Environmental exposures</a:t>
            </a:r>
          </a:p>
        </p:txBody>
      </p:sp>
      <p:sp>
        <p:nvSpPr>
          <p:cNvPr id="36" name="Rectangle 35"/>
          <p:cNvSpPr/>
          <p:nvPr/>
        </p:nvSpPr>
        <p:spPr>
          <a:xfrm>
            <a:off x="274320" y="5230368"/>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TextBox 36"/>
          <p:cNvSpPr txBox="1"/>
          <p:nvPr/>
        </p:nvSpPr>
        <p:spPr>
          <a:xfrm>
            <a:off x="384048" y="5266944"/>
            <a:ext cx="1828800" cy="274320"/>
          </a:xfrm>
          <a:prstGeom prst="rect">
            <a:avLst/>
          </a:prstGeom>
          <a:noFill/>
        </p:spPr>
        <p:txBody>
          <a:bodyPr wrap="square">
            <a:spAutoFit/>
          </a:bodyPr>
          <a:lstStyle/>
          <a:p>
            <a:pPr algn="l"/>
            <a:r>
              <a:rPr sz="1000" b="1" i="0">
                <a:solidFill>
                  <a:srgbClr val="C2410C"/>
                </a:solidFill>
              </a:rPr>
              <a:t>SYRCLE</a:t>
            </a:r>
          </a:p>
        </p:txBody>
      </p:sp>
      <p:sp>
        <p:nvSpPr>
          <p:cNvPr id="38" name="TextBox 37"/>
          <p:cNvSpPr txBox="1"/>
          <p:nvPr/>
        </p:nvSpPr>
        <p:spPr>
          <a:xfrm>
            <a:off x="2240280" y="5266944"/>
            <a:ext cx="3383280" cy="274320"/>
          </a:xfrm>
          <a:prstGeom prst="rect">
            <a:avLst/>
          </a:prstGeom>
          <a:noFill/>
        </p:spPr>
        <p:txBody>
          <a:bodyPr wrap="square">
            <a:spAutoFit/>
          </a:bodyPr>
          <a:lstStyle/>
          <a:p>
            <a:pPr algn="l"/>
            <a:r>
              <a:rPr sz="1000" b="0" i="0">
                <a:solidFill>
                  <a:srgbClr val="CCD6E0"/>
                </a:solidFill>
              </a:rPr>
              <a:t>Animal studies</a:t>
            </a:r>
          </a:p>
        </p:txBody>
      </p:sp>
      <p:sp>
        <p:nvSpPr>
          <p:cNvPr id="39" name="Rectangle 38"/>
          <p:cNvSpPr/>
          <p:nvPr/>
        </p:nvSpPr>
        <p:spPr>
          <a:xfrm>
            <a:off x="274320" y="5632704"/>
            <a:ext cx="5394960" cy="347472"/>
          </a:xfrm>
          <a:prstGeom prst="rect">
            <a:avLst/>
          </a:prstGeom>
          <a:solidFill>
            <a:srgbClr val="0D1B2A"/>
          </a:solidFill>
          <a:ln w="7620">
            <a:solidFill>
              <a:srgbClr val="C2410C"/>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0" name="TextBox 39"/>
          <p:cNvSpPr txBox="1"/>
          <p:nvPr/>
        </p:nvSpPr>
        <p:spPr>
          <a:xfrm>
            <a:off x="384048" y="5669280"/>
            <a:ext cx="1828800" cy="274320"/>
          </a:xfrm>
          <a:prstGeom prst="rect">
            <a:avLst/>
          </a:prstGeom>
          <a:noFill/>
        </p:spPr>
        <p:txBody>
          <a:bodyPr wrap="square">
            <a:spAutoFit/>
          </a:bodyPr>
          <a:lstStyle/>
          <a:p>
            <a:pPr algn="l"/>
            <a:r>
              <a:rPr sz="1000" b="1" i="0">
                <a:solidFill>
                  <a:srgbClr val="C2410C"/>
                </a:solidFill>
              </a:rPr>
              <a:t>MINORS</a:t>
            </a:r>
          </a:p>
        </p:txBody>
      </p:sp>
      <p:sp>
        <p:nvSpPr>
          <p:cNvPr id="41" name="TextBox 40"/>
          <p:cNvSpPr txBox="1"/>
          <p:nvPr/>
        </p:nvSpPr>
        <p:spPr>
          <a:xfrm>
            <a:off x="2240280" y="5669280"/>
            <a:ext cx="3383280" cy="274320"/>
          </a:xfrm>
          <a:prstGeom prst="rect">
            <a:avLst/>
          </a:prstGeom>
          <a:noFill/>
        </p:spPr>
        <p:txBody>
          <a:bodyPr wrap="square">
            <a:spAutoFit/>
          </a:bodyPr>
          <a:lstStyle/>
          <a:p>
            <a:pPr algn="l"/>
            <a:r>
              <a:rPr sz="1000" b="0" i="0">
                <a:solidFill>
                  <a:srgbClr val="CCD6E0"/>
                </a:solidFill>
              </a:rPr>
              <a:t>Non-randomised surgical</a:t>
            </a:r>
          </a:p>
        </p:txBody>
      </p:sp>
      <p:sp>
        <p:nvSpPr>
          <p:cNvPr id="42" name="TextBox 41"/>
          <p:cNvSpPr txBox="1"/>
          <p:nvPr/>
        </p:nvSpPr>
        <p:spPr>
          <a:xfrm>
            <a:off x="320040" y="6016752"/>
            <a:ext cx="5303520" cy="292608"/>
          </a:xfrm>
          <a:prstGeom prst="rect">
            <a:avLst/>
          </a:prstGeom>
          <a:noFill/>
        </p:spPr>
        <p:txBody>
          <a:bodyPr wrap="square">
            <a:spAutoFit/>
          </a:bodyPr>
          <a:lstStyle/>
          <a:p>
            <a:pPr algn="l"/>
            <a:r>
              <a:rPr sz="950" b="0" i="0">
                <a:solidFill>
                  <a:srgbClr val="FED7AA"/>
                </a:solidFill>
              </a:rPr>
              <a:t>Per domain: LOW / SOME CONCERNS / HIGH / UNCLEAR
Overall judgment + justification per domain</a:t>
            </a:r>
          </a:p>
        </p:txBody>
      </p:sp>
      <p:sp>
        <p:nvSpPr>
          <p:cNvPr id="43" name="Rectangle 42"/>
          <p:cNvSpPr/>
          <p:nvPr/>
        </p:nvSpPr>
        <p:spPr>
          <a:xfrm>
            <a:off x="5943600" y="1097280"/>
            <a:ext cx="6035040" cy="5303520"/>
          </a:xfrm>
          <a:prstGeom prst="rect">
            <a:avLst/>
          </a:prstGeom>
          <a:solidFill>
            <a:srgbClr val="152A3C"/>
          </a:solidFill>
          <a:ln w="2540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TextBox 43"/>
          <p:cNvSpPr txBox="1"/>
          <p:nvPr/>
        </p:nvSpPr>
        <p:spPr>
          <a:xfrm>
            <a:off x="6080760" y="1170432"/>
            <a:ext cx="5760720" cy="347472"/>
          </a:xfrm>
          <a:prstGeom prst="rect">
            <a:avLst/>
          </a:prstGeom>
          <a:noFill/>
        </p:spPr>
        <p:txBody>
          <a:bodyPr wrap="square">
            <a:spAutoFit/>
          </a:bodyPr>
          <a:lstStyle/>
          <a:p>
            <a:pPr algn="l"/>
            <a:r>
              <a:rPr sz="1400" b="1" i="0">
                <a:solidFill>
                  <a:srgbClr val="0D9488"/>
                </a:solidFill>
              </a:rPr>
              <a:t>GRADE Certainty Assessment  (Agent 6)</a:t>
            </a:r>
          </a:p>
        </p:txBody>
      </p:sp>
      <p:sp>
        <p:nvSpPr>
          <p:cNvPr id="45" name="TextBox 44"/>
          <p:cNvSpPr txBox="1"/>
          <p:nvPr/>
        </p:nvSpPr>
        <p:spPr>
          <a:xfrm>
            <a:off x="6080760" y="1609344"/>
            <a:ext cx="5760720" cy="274320"/>
          </a:xfrm>
          <a:prstGeom prst="rect">
            <a:avLst/>
          </a:prstGeom>
          <a:noFill/>
        </p:spPr>
        <p:txBody>
          <a:bodyPr wrap="square">
            <a:spAutoFit/>
          </a:bodyPr>
          <a:lstStyle/>
          <a:p>
            <a:pPr algn="l"/>
            <a:r>
              <a:rPr sz="1100" b="1" i="0">
                <a:solidFill>
                  <a:srgbClr val="FFFFFF"/>
                </a:solidFill>
              </a:rPr>
              <a:t>5 GRADE Domains:</a:t>
            </a:r>
          </a:p>
        </p:txBody>
      </p:sp>
      <p:sp>
        <p:nvSpPr>
          <p:cNvPr id="46" name="Rectangle 45"/>
          <p:cNvSpPr/>
          <p:nvPr/>
        </p:nvSpPr>
        <p:spPr>
          <a:xfrm>
            <a:off x="6016752" y="1938528"/>
            <a:ext cx="5797296" cy="475488"/>
          </a:xfrm>
          <a:prstGeom prst="rect">
            <a:avLst/>
          </a:prstGeom>
          <a:solidFill>
            <a:srgbClr val="0D1B2A"/>
          </a:solidFill>
          <a:ln w="1016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TextBox 46"/>
          <p:cNvSpPr txBox="1"/>
          <p:nvPr/>
        </p:nvSpPr>
        <p:spPr>
          <a:xfrm>
            <a:off x="6126480" y="1975104"/>
            <a:ext cx="2286000" cy="219456"/>
          </a:xfrm>
          <a:prstGeom prst="rect">
            <a:avLst/>
          </a:prstGeom>
          <a:noFill/>
        </p:spPr>
        <p:txBody>
          <a:bodyPr wrap="square">
            <a:spAutoFit/>
          </a:bodyPr>
          <a:lstStyle/>
          <a:p>
            <a:pPr algn="l"/>
            <a:r>
              <a:rPr sz="1000" b="1" i="0">
                <a:solidFill>
                  <a:srgbClr val="0D9488"/>
                </a:solidFill>
              </a:rPr>
              <a:t>Risk of bias</a:t>
            </a:r>
          </a:p>
        </p:txBody>
      </p:sp>
      <p:sp>
        <p:nvSpPr>
          <p:cNvPr id="48" name="TextBox 47"/>
          <p:cNvSpPr txBox="1"/>
          <p:nvPr/>
        </p:nvSpPr>
        <p:spPr>
          <a:xfrm>
            <a:off x="8430768" y="1975104"/>
            <a:ext cx="3291840" cy="219456"/>
          </a:xfrm>
          <a:prstGeom prst="rect">
            <a:avLst/>
          </a:prstGeom>
          <a:noFill/>
        </p:spPr>
        <p:txBody>
          <a:bodyPr wrap="square">
            <a:spAutoFit/>
          </a:bodyPr>
          <a:lstStyle/>
          <a:p>
            <a:pPr algn="l"/>
            <a:r>
              <a:rPr sz="950" b="0" i="0">
                <a:solidFill>
                  <a:srgbClr val="CCD6E0"/>
                </a:solidFill>
              </a:rPr>
              <a:t>RoB assessments across included studies</a:t>
            </a:r>
          </a:p>
        </p:txBody>
      </p:sp>
      <p:sp>
        <p:nvSpPr>
          <p:cNvPr id="49" name="Rectangle 48"/>
          <p:cNvSpPr/>
          <p:nvPr/>
        </p:nvSpPr>
        <p:spPr>
          <a:xfrm>
            <a:off x="6016752" y="2468880"/>
            <a:ext cx="5797296" cy="475488"/>
          </a:xfrm>
          <a:prstGeom prst="rect">
            <a:avLst/>
          </a:prstGeom>
          <a:solidFill>
            <a:srgbClr val="0D1B2A"/>
          </a:solidFill>
          <a:ln w="1016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TextBox 49"/>
          <p:cNvSpPr txBox="1"/>
          <p:nvPr/>
        </p:nvSpPr>
        <p:spPr>
          <a:xfrm>
            <a:off x="6126480" y="2505456"/>
            <a:ext cx="2286000" cy="219456"/>
          </a:xfrm>
          <a:prstGeom prst="rect">
            <a:avLst/>
          </a:prstGeom>
          <a:noFill/>
        </p:spPr>
        <p:txBody>
          <a:bodyPr wrap="square">
            <a:spAutoFit/>
          </a:bodyPr>
          <a:lstStyle/>
          <a:p>
            <a:pPr algn="l"/>
            <a:r>
              <a:rPr sz="1000" b="1" i="0">
                <a:solidFill>
                  <a:srgbClr val="0D9488"/>
                </a:solidFill>
              </a:rPr>
              <a:t>Inconsistency</a:t>
            </a:r>
          </a:p>
        </p:txBody>
      </p:sp>
      <p:sp>
        <p:nvSpPr>
          <p:cNvPr id="51" name="TextBox 50"/>
          <p:cNvSpPr txBox="1"/>
          <p:nvPr/>
        </p:nvSpPr>
        <p:spPr>
          <a:xfrm>
            <a:off x="8430768" y="2505456"/>
            <a:ext cx="3291840" cy="219456"/>
          </a:xfrm>
          <a:prstGeom prst="rect">
            <a:avLst/>
          </a:prstGeom>
          <a:noFill/>
        </p:spPr>
        <p:txBody>
          <a:bodyPr wrap="square">
            <a:spAutoFit/>
          </a:bodyPr>
          <a:lstStyle/>
          <a:p>
            <a:pPr algn="l"/>
            <a:r>
              <a:rPr sz="950" b="0" i="0">
                <a:solidFill>
                  <a:srgbClr val="CCD6E0"/>
                </a:solidFill>
              </a:rPr>
              <a:t>Variation in findings across studies</a:t>
            </a:r>
          </a:p>
        </p:txBody>
      </p:sp>
      <p:sp>
        <p:nvSpPr>
          <p:cNvPr id="52" name="Rectangle 51"/>
          <p:cNvSpPr/>
          <p:nvPr/>
        </p:nvSpPr>
        <p:spPr>
          <a:xfrm>
            <a:off x="6016752" y="2999232"/>
            <a:ext cx="5797296" cy="475488"/>
          </a:xfrm>
          <a:prstGeom prst="rect">
            <a:avLst/>
          </a:prstGeom>
          <a:solidFill>
            <a:srgbClr val="0D1B2A"/>
          </a:solidFill>
          <a:ln w="1016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TextBox 52"/>
          <p:cNvSpPr txBox="1"/>
          <p:nvPr/>
        </p:nvSpPr>
        <p:spPr>
          <a:xfrm>
            <a:off x="6126480" y="3035808"/>
            <a:ext cx="2286000" cy="219456"/>
          </a:xfrm>
          <a:prstGeom prst="rect">
            <a:avLst/>
          </a:prstGeom>
          <a:noFill/>
        </p:spPr>
        <p:txBody>
          <a:bodyPr wrap="square">
            <a:spAutoFit/>
          </a:bodyPr>
          <a:lstStyle/>
          <a:p>
            <a:pPr algn="l"/>
            <a:r>
              <a:rPr sz="1000" b="1" i="0">
                <a:solidFill>
                  <a:srgbClr val="0D9488"/>
                </a:solidFill>
              </a:rPr>
              <a:t>Indirectness</a:t>
            </a:r>
          </a:p>
        </p:txBody>
      </p:sp>
      <p:sp>
        <p:nvSpPr>
          <p:cNvPr id="54" name="TextBox 53"/>
          <p:cNvSpPr txBox="1"/>
          <p:nvPr/>
        </p:nvSpPr>
        <p:spPr>
          <a:xfrm>
            <a:off x="8430768" y="3035808"/>
            <a:ext cx="3291840" cy="219456"/>
          </a:xfrm>
          <a:prstGeom prst="rect">
            <a:avLst/>
          </a:prstGeom>
          <a:noFill/>
        </p:spPr>
        <p:txBody>
          <a:bodyPr wrap="square">
            <a:spAutoFit/>
          </a:bodyPr>
          <a:lstStyle/>
          <a:p>
            <a:pPr algn="l"/>
            <a:r>
              <a:rPr sz="950" b="0" i="0">
                <a:solidFill>
                  <a:srgbClr val="CCD6E0"/>
                </a:solidFill>
              </a:rPr>
              <a:t>How directly evidence addresses question</a:t>
            </a:r>
          </a:p>
        </p:txBody>
      </p:sp>
      <p:sp>
        <p:nvSpPr>
          <p:cNvPr id="55" name="Rectangle 54"/>
          <p:cNvSpPr/>
          <p:nvPr/>
        </p:nvSpPr>
        <p:spPr>
          <a:xfrm>
            <a:off x="6016752" y="3529584"/>
            <a:ext cx="5797296" cy="475488"/>
          </a:xfrm>
          <a:prstGeom prst="rect">
            <a:avLst/>
          </a:prstGeom>
          <a:solidFill>
            <a:srgbClr val="0D1B2A"/>
          </a:solidFill>
          <a:ln w="1016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TextBox 55"/>
          <p:cNvSpPr txBox="1"/>
          <p:nvPr/>
        </p:nvSpPr>
        <p:spPr>
          <a:xfrm>
            <a:off x="6126480" y="3566160"/>
            <a:ext cx="2286000" cy="219456"/>
          </a:xfrm>
          <a:prstGeom prst="rect">
            <a:avLst/>
          </a:prstGeom>
          <a:noFill/>
        </p:spPr>
        <p:txBody>
          <a:bodyPr wrap="square">
            <a:spAutoFit/>
          </a:bodyPr>
          <a:lstStyle/>
          <a:p>
            <a:pPr algn="l"/>
            <a:r>
              <a:rPr sz="1000" b="1" i="0">
                <a:solidFill>
                  <a:srgbClr val="0D9488"/>
                </a:solidFill>
              </a:rPr>
              <a:t>Imprecision</a:t>
            </a:r>
          </a:p>
        </p:txBody>
      </p:sp>
      <p:sp>
        <p:nvSpPr>
          <p:cNvPr id="57" name="TextBox 56"/>
          <p:cNvSpPr txBox="1"/>
          <p:nvPr/>
        </p:nvSpPr>
        <p:spPr>
          <a:xfrm>
            <a:off x="8430768" y="3566160"/>
            <a:ext cx="3291840" cy="219456"/>
          </a:xfrm>
          <a:prstGeom prst="rect">
            <a:avLst/>
          </a:prstGeom>
          <a:noFill/>
        </p:spPr>
        <p:txBody>
          <a:bodyPr wrap="square">
            <a:spAutoFit/>
          </a:bodyPr>
          <a:lstStyle/>
          <a:p>
            <a:pPr algn="l"/>
            <a:r>
              <a:rPr sz="950" b="0" i="0">
                <a:solidFill>
                  <a:srgbClr val="CCD6E0"/>
                </a:solidFill>
              </a:rPr>
              <a:t>Width of confidence intervals / sample size</a:t>
            </a:r>
          </a:p>
        </p:txBody>
      </p:sp>
      <p:sp>
        <p:nvSpPr>
          <p:cNvPr id="58" name="Rectangle 57"/>
          <p:cNvSpPr/>
          <p:nvPr/>
        </p:nvSpPr>
        <p:spPr>
          <a:xfrm>
            <a:off x="6016752" y="4059935"/>
            <a:ext cx="5797296" cy="475488"/>
          </a:xfrm>
          <a:prstGeom prst="rect">
            <a:avLst/>
          </a:prstGeom>
          <a:solidFill>
            <a:srgbClr val="0D1B2A"/>
          </a:solidFill>
          <a:ln w="10160">
            <a:solidFill>
              <a:srgbClr val="0D9488"/>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TextBox 58"/>
          <p:cNvSpPr txBox="1"/>
          <p:nvPr/>
        </p:nvSpPr>
        <p:spPr>
          <a:xfrm>
            <a:off x="6126480" y="4096511"/>
            <a:ext cx="2286000" cy="219456"/>
          </a:xfrm>
          <a:prstGeom prst="rect">
            <a:avLst/>
          </a:prstGeom>
          <a:noFill/>
        </p:spPr>
        <p:txBody>
          <a:bodyPr wrap="square">
            <a:spAutoFit/>
          </a:bodyPr>
          <a:lstStyle/>
          <a:p>
            <a:pPr algn="l"/>
            <a:r>
              <a:rPr sz="1000" b="1" i="0">
                <a:solidFill>
                  <a:srgbClr val="0D9488"/>
                </a:solidFill>
              </a:rPr>
              <a:t>Publication bias</a:t>
            </a:r>
          </a:p>
        </p:txBody>
      </p:sp>
      <p:sp>
        <p:nvSpPr>
          <p:cNvPr id="60" name="TextBox 59"/>
          <p:cNvSpPr txBox="1"/>
          <p:nvPr/>
        </p:nvSpPr>
        <p:spPr>
          <a:xfrm>
            <a:off x="8430768" y="4096511"/>
            <a:ext cx="3291840" cy="219456"/>
          </a:xfrm>
          <a:prstGeom prst="rect">
            <a:avLst/>
          </a:prstGeom>
          <a:noFill/>
        </p:spPr>
        <p:txBody>
          <a:bodyPr wrap="square">
            <a:spAutoFit/>
          </a:bodyPr>
          <a:lstStyle/>
          <a:p>
            <a:pPr algn="l"/>
            <a:r>
              <a:rPr sz="950" b="0" i="0">
                <a:solidFill>
                  <a:srgbClr val="CCD6E0"/>
                </a:solidFill>
              </a:rPr>
              <a:t>Selective reporting, funnel plot asymmetry</a:t>
            </a:r>
          </a:p>
        </p:txBody>
      </p:sp>
      <p:sp>
        <p:nvSpPr>
          <p:cNvPr id="61" name="TextBox 60"/>
          <p:cNvSpPr txBox="1"/>
          <p:nvPr/>
        </p:nvSpPr>
        <p:spPr>
          <a:xfrm>
            <a:off x="6080760" y="4663440"/>
            <a:ext cx="5760720" cy="274320"/>
          </a:xfrm>
          <a:prstGeom prst="rect">
            <a:avLst/>
          </a:prstGeom>
          <a:noFill/>
        </p:spPr>
        <p:txBody>
          <a:bodyPr wrap="square">
            <a:spAutoFit/>
          </a:bodyPr>
          <a:lstStyle/>
          <a:p>
            <a:pPr algn="l"/>
            <a:r>
              <a:rPr sz="1100" b="1" i="0">
                <a:solidFill>
                  <a:srgbClr val="FFFFFF"/>
                </a:solidFill>
              </a:rPr>
              <a:t>Overall Certainty:</a:t>
            </a:r>
          </a:p>
        </p:txBody>
      </p:sp>
      <p:sp>
        <p:nvSpPr>
          <p:cNvPr id="62" name="Rectangle 61"/>
          <p:cNvSpPr/>
          <p:nvPr/>
        </p:nvSpPr>
        <p:spPr>
          <a:xfrm>
            <a:off x="6016752" y="4983480"/>
            <a:ext cx="1463040" cy="329184"/>
          </a:xfrm>
          <a:prstGeom prst="rect">
            <a:avLst/>
          </a:prstGeom>
          <a:solidFill>
            <a:srgbClr val="16A34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TextBox 62"/>
          <p:cNvSpPr txBox="1"/>
          <p:nvPr/>
        </p:nvSpPr>
        <p:spPr>
          <a:xfrm>
            <a:off x="6053328" y="5020056"/>
            <a:ext cx="1389888" cy="256032"/>
          </a:xfrm>
          <a:prstGeom prst="rect">
            <a:avLst/>
          </a:prstGeom>
          <a:noFill/>
        </p:spPr>
        <p:txBody>
          <a:bodyPr wrap="square">
            <a:spAutoFit/>
          </a:bodyPr>
          <a:lstStyle/>
          <a:p>
            <a:pPr algn="ctr"/>
            <a:r>
              <a:rPr sz="900" b="1" i="0">
                <a:solidFill>
                  <a:srgbClr val="FFFFFF"/>
                </a:solidFill>
              </a:rPr>
              <a:t>HIGH</a:t>
            </a:r>
          </a:p>
        </p:txBody>
      </p:sp>
      <p:sp>
        <p:nvSpPr>
          <p:cNvPr id="64" name="TextBox 63"/>
          <p:cNvSpPr txBox="1"/>
          <p:nvPr/>
        </p:nvSpPr>
        <p:spPr>
          <a:xfrm>
            <a:off x="7516368" y="5020056"/>
            <a:ext cx="4389120" cy="256032"/>
          </a:xfrm>
          <a:prstGeom prst="rect">
            <a:avLst/>
          </a:prstGeom>
          <a:noFill/>
        </p:spPr>
        <p:txBody>
          <a:bodyPr wrap="square">
            <a:spAutoFit/>
          </a:bodyPr>
          <a:lstStyle/>
          <a:p>
            <a:pPr algn="l"/>
            <a:r>
              <a:rPr sz="900" b="0" i="0">
                <a:solidFill>
                  <a:srgbClr val="CCD6E0"/>
                </a:solidFill>
              </a:rPr>
              <a:t>Strong confidence in estimate</a:t>
            </a:r>
          </a:p>
        </p:txBody>
      </p:sp>
      <p:sp>
        <p:nvSpPr>
          <p:cNvPr id="65" name="Rectangle 64"/>
          <p:cNvSpPr/>
          <p:nvPr/>
        </p:nvSpPr>
        <p:spPr>
          <a:xfrm>
            <a:off x="6016752" y="5376672"/>
            <a:ext cx="1463040" cy="329184"/>
          </a:xfrm>
          <a:prstGeom prst="rect">
            <a:avLst/>
          </a:prstGeom>
          <a:solidFill>
            <a:srgbClr val="0D94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TextBox 65"/>
          <p:cNvSpPr txBox="1"/>
          <p:nvPr/>
        </p:nvSpPr>
        <p:spPr>
          <a:xfrm>
            <a:off x="6053328" y="5413248"/>
            <a:ext cx="1389888" cy="256032"/>
          </a:xfrm>
          <a:prstGeom prst="rect">
            <a:avLst/>
          </a:prstGeom>
          <a:noFill/>
        </p:spPr>
        <p:txBody>
          <a:bodyPr wrap="square">
            <a:spAutoFit/>
          </a:bodyPr>
          <a:lstStyle/>
          <a:p>
            <a:pPr algn="ctr"/>
            <a:r>
              <a:rPr sz="900" b="1" i="0">
                <a:solidFill>
                  <a:srgbClr val="FFFFFF"/>
                </a:solidFill>
              </a:rPr>
              <a:t>MODERATE</a:t>
            </a:r>
          </a:p>
        </p:txBody>
      </p:sp>
      <p:sp>
        <p:nvSpPr>
          <p:cNvPr id="67" name="TextBox 66"/>
          <p:cNvSpPr txBox="1"/>
          <p:nvPr/>
        </p:nvSpPr>
        <p:spPr>
          <a:xfrm>
            <a:off x="7516368" y="5413248"/>
            <a:ext cx="4389120" cy="256032"/>
          </a:xfrm>
          <a:prstGeom prst="rect">
            <a:avLst/>
          </a:prstGeom>
          <a:noFill/>
        </p:spPr>
        <p:txBody>
          <a:bodyPr wrap="square">
            <a:spAutoFit/>
          </a:bodyPr>
          <a:lstStyle/>
          <a:p>
            <a:pPr algn="l"/>
            <a:r>
              <a:rPr sz="900" b="0" i="0">
                <a:solidFill>
                  <a:srgbClr val="CCD6E0"/>
                </a:solidFill>
              </a:rPr>
              <a:t>Moderate confidence; likely close</a:t>
            </a:r>
          </a:p>
        </p:txBody>
      </p:sp>
      <p:sp>
        <p:nvSpPr>
          <p:cNvPr id="68" name="Rectangle 67"/>
          <p:cNvSpPr/>
          <p:nvPr/>
        </p:nvSpPr>
        <p:spPr>
          <a:xfrm>
            <a:off x="6016752" y="5769864"/>
            <a:ext cx="1463040" cy="329184"/>
          </a:xfrm>
          <a:prstGeom prst="rect">
            <a:avLst/>
          </a:prstGeom>
          <a:solidFill>
            <a:srgbClr val="CA8A0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TextBox 68"/>
          <p:cNvSpPr txBox="1"/>
          <p:nvPr/>
        </p:nvSpPr>
        <p:spPr>
          <a:xfrm>
            <a:off x="6053328" y="5806440"/>
            <a:ext cx="1389888" cy="256032"/>
          </a:xfrm>
          <a:prstGeom prst="rect">
            <a:avLst/>
          </a:prstGeom>
          <a:noFill/>
        </p:spPr>
        <p:txBody>
          <a:bodyPr wrap="square">
            <a:spAutoFit/>
          </a:bodyPr>
          <a:lstStyle/>
          <a:p>
            <a:pPr algn="ctr"/>
            <a:r>
              <a:rPr sz="900" b="1" i="0">
                <a:solidFill>
                  <a:srgbClr val="FFFFFF"/>
                </a:solidFill>
              </a:rPr>
              <a:t>LOW</a:t>
            </a:r>
          </a:p>
        </p:txBody>
      </p:sp>
      <p:sp>
        <p:nvSpPr>
          <p:cNvPr id="70" name="TextBox 69"/>
          <p:cNvSpPr txBox="1"/>
          <p:nvPr/>
        </p:nvSpPr>
        <p:spPr>
          <a:xfrm>
            <a:off x="7516368" y="5806440"/>
            <a:ext cx="4389120" cy="256032"/>
          </a:xfrm>
          <a:prstGeom prst="rect">
            <a:avLst/>
          </a:prstGeom>
          <a:noFill/>
        </p:spPr>
        <p:txBody>
          <a:bodyPr wrap="square">
            <a:spAutoFit/>
          </a:bodyPr>
          <a:lstStyle/>
          <a:p>
            <a:pPr algn="l"/>
            <a:r>
              <a:rPr sz="900" b="0" i="0">
                <a:solidFill>
                  <a:srgbClr val="CCD6E0"/>
                </a:solidFill>
              </a:rPr>
              <a:t>Limited confidence; substantially different</a:t>
            </a:r>
          </a:p>
        </p:txBody>
      </p:sp>
      <p:sp>
        <p:nvSpPr>
          <p:cNvPr id="71" name="Rectangle 70"/>
          <p:cNvSpPr/>
          <p:nvPr/>
        </p:nvSpPr>
        <p:spPr>
          <a:xfrm>
            <a:off x="6016752" y="6163056"/>
            <a:ext cx="1463040" cy="329184"/>
          </a:xfrm>
          <a:prstGeom prst="rect">
            <a:avLst/>
          </a:prstGeom>
          <a:solidFill>
            <a:srgbClr val="BE12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2" name="TextBox 71"/>
          <p:cNvSpPr txBox="1"/>
          <p:nvPr/>
        </p:nvSpPr>
        <p:spPr>
          <a:xfrm>
            <a:off x="6053328" y="6199632"/>
            <a:ext cx="1389888" cy="256032"/>
          </a:xfrm>
          <a:prstGeom prst="rect">
            <a:avLst/>
          </a:prstGeom>
          <a:noFill/>
        </p:spPr>
        <p:txBody>
          <a:bodyPr wrap="square">
            <a:spAutoFit/>
          </a:bodyPr>
          <a:lstStyle/>
          <a:p>
            <a:pPr algn="ctr"/>
            <a:r>
              <a:rPr sz="900" b="1" i="0">
                <a:solidFill>
                  <a:srgbClr val="FFFFFF"/>
                </a:solidFill>
              </a:rPr>
              <a:t>VERY LOW</a:t>
            </a:r>
          </a:p>
        </p:txBody>
      </p:sp>
      <p:sp>
        <p:nvSpPr>
          <p:cNvPr id="73" name="TextBox 72"/>
          <p:cNvSpPr txBox="1"/>
          <p:nvPr/>
        </p:nvSpPr>
        <p:spPr>
          <a:xfrm>
            <a:off x="7516368" y="6199632"/>
            <a:ext cx="4389120" cy="256032"/>
          </a:xfrm>
          <a:prstGeom prst="rect">
            <a:avLst/>
          </a:prstGeom>
          <a:noFill/>
        </p:spPr>
        <p:txBody>
          <a:bodyPr wrap="square">
            <a:spAutoFit/>
          </a:bodyPr>
          <a:lstStyle/>
          <a:p>
            <a:pPr algn="l"/>
            <a:r>
              <a:rPr sz="900" b="0" i="0">
                <a:solidFill>
                  <a:srgbClr val="CCD6E0"/>
                </a:solidFill>
              </a:rPr>
              <a:t>Very little confidence</a:t>
            </a:r>
          </a:p>
        </p:txBody>
      </p:sp>
      <p:sp>
        <p:nvSpPr>
          <p:cNvPr id="74" name="Rectangle 73"/>
          <p:cNvSpPr/>
          <p:nvPr/>
        </p:nvSpPr>
        <p:spPr>
          <a:xfrm>
            <a:off x="0" y="6793992"/>
            <a:ext cx="12188952" cy="64008"/>
          </a:xfrm>
          <a:prstGeom prst="rect">
            <a:avLst/>
          </a:prstGeom>
          <a:solidFill>
            <a:srgbClr val="0369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