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4" r:id="rId6"/>
    <p:sldId id="263" r:id="rId7"/>
    <p:sldId id="262" r:id="rId8"/>
    <p:sldId id="261" r:id="rId9"/>
    <p:sldId id="266" r:id="rId10"/>
    <p:sldId id="267" r:id="rId11"/>
    <p:sldId id="268" r:id="rId12"/>
    <p:sldId id="274" r:id="rId13"/>
    <p:sldId id="273" r:id="rId14"/>
    <p:sldId id="269" r:id="rId15"/>
    <p:sldId id="265" r:id="rId16"/>
    <p:sldId id="271" r:id="rId17"/>
    <p:sldId id="272" r:id="rId18"/>
    <p:sldId id="270" r:id="rId19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E0000"/>
    <a:srgbClr val="E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8E54C-8D30-4F1D-A5AF-EADEB3240F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DF1586-1CD4-46AB-94F1-3D94321D37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735073-ECC8-41A3-A6A6-34E9EAAE4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B5-5811-4B08-8649-355327A688ED}" type="datetimeFigureOut">
              <a:rPr lang="en-US" smtClean="0"/>
              <a:t>2025-02-14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D964FB-4F32-4E46-A952-C02E21C02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49122-D93B-4D01-AE39-E5BE1E5EC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95A08-DABE-43FA-B9D8-431595EF8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956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7838D-A3E7-4CE1-88B5-3CC9206F3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C5CF1A-8C62-40A7-BDD7-E7855C6C98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997B31-E85A-4E79-9C16-D39FF8588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B5-5811-4B08-8649-355327A688ED}" type="datetimeFigureOut">
              <a:rPr lang="en-US" smtClean="0"/>
              <a:t>2025-02-14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CB2C42-014F-43CD-9125-253FFF4DD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D1E5CA-A215-4BB6-AF84-0058BD74A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95A08-DABE-43FA-B9D8-431595EF8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035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1D842B-1C78-4005-A768-B736E0006B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EF3553-520E-4BB8-A2B7-AA60254362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2C37AB-DFAC-4A00-9B14-61A2604D0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B5-5811-4B08-8649-355327A688ED}" type="datetimeFigureOut">
              <a:rPr lang="en-US" smtClean="0"/>
              <a:t>2025-02-14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0FCA5-B6F0-425E-BD59-366803714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5B0A9-CEF6-47DA-9086-0516C7019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95A08-DABE-43FA-B9D8-431595EF8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405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C378F-699B-4487-95E4-C13DBFCDF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39F7E-1106-4D69-8A0C-8CD2B9190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A5130C-968C-4769-8BF9-C5F2E50F9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B5-5811-4B08-8649-355327A688ED}" type="datetimeFigureOut">
              <a:rPr lang="en-US" smtClean="0"/>
              <a:t>2025-02-14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9D3E2-9332-4429-AC72-8DE2A9044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C401C2-CCAF-42E6-B6ED-D08CE8140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95A08-DABE-43FA-B9D8-431595EF8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033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BD226-37FB-449A-A619-56A4C5AF2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CD1A1B-67DB-4CAD-8CEE-3F2DB7F7A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1518A4-4B15-4CEC-B1E7-4544C6628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B5-5811-4B08-8649-355327A688ED}" type="datetimeFigureOut">
              <a:rPr lang="en-US" smtClean="0"/>
              <a:t>2025-02-14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1CC8C9-48B7-46F5-A0D9-916CACBFF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CE7F0C-3EB9-4064-8DEC-75E2B8E3F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95A08-DABE-43FA-B9D8-431595EF8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983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EA364-6C06-4F5D-8F54-DC53FEACA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29D859-8495-4ACC-A2D8-20E35DAD6E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7AE1D2-7C93-464C-80C4-DA3DA30503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0082E9-4EDC-46F5-AE0D-257FF30ED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B5-5811-4B08-8649-355327A688ED}" type="datetimeFigureOut">
              <a:rPr lang="en-US" smtClean="0"/>
              <a:t>2025-02-14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396070-7E74-4090-8F7C-A4BDF07AB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BC3734-F78D-4579-B169-B590177F0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95A08-DABE-43FA-B9D8-431595EF8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5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96F1C-F9E2-4BB4-89E7-5DC2F2AF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FEB029-D026-4E2B-99A4-7AA8E19932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5BF6E2-03A3-4CDD-8EC5-DA9336A0BB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7D5115-7B05-4F00-8A7F-83E4F057F1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56A51F-331B-442E-B936-76B765D066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59F0A0-0743-4848-BC28-64CEE0061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B5-5811-4B08-8649-355327A688ED}" type="datetimeFigureOut">
              <a:rPr lang="en-US" smtClean="0"/>
              <a:t>2025-02-14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10DE20-E239-4314-B1ED-D12726DBC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4E8C4A-D1A8-41C1-9F58-06EDB97E5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95A08-DABE-43FA-B9D8-431595EF8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258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C37F7F-896E-4184-AC42-6071FD740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234486-0BD4-4DC1-B83A-B97BD5145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B5-5811-4B08-8649-355327A688ED}" type="datetimeFigureOut">
              <a:rPr lang="en-US" smtClean="0"/>
              <a:t>2025-02-14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F37F38-963E-4F95-926A-E9E96AF1A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7E9382-C888-4E03-B0DD-2601CBD8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95A08-DABE-43FA-B9D8-431595EF8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077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5E5F9B-0E84-4A45-BF30-134CA37CC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B5-5811-4B08-8649-355327A688ED}" type="datetimeFigureOut">
              <a:rPr lang="en-US" smtClean="0"/>
              <a:t>2025-02-14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E02EB5-636C-46FC-B57C-803B5D65C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046B3A-8306-438B-AC34-D134FC795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95A08-DABE-43FA-B9D8-431595EF8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562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8A078-DD98-41E0-924A-4C29FEC6A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E82471-2D9A-4E4B-8F37-6AE315A16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F9C650-8D1D-44E7-B4B7-82AC7C512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27B978-252D-45FC-9F32-D729E3B43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B5-5811-4B08-8649-355327A688ED}" type="datetimeFigureOut">
              <a:rPr lang="en-US" smtClean="0"/>
              <a:t>2025-02-14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504A18-2DE0-4FA1-A6FF-68A83E924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6EB24B-ECC0-41C9-A556-DE880764B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95A08-DABE-43FA-B9D8-431595EF8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393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983DE-2616-4BFE-B1EA-4AB355CC3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BC84A5F-AE04-4306-B19E-87D75AD1A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7404D3-4643-48A2-81BE-165C5E6740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9D620B-00CF-4D90-A5D3-26EE8B411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C74B5-5811-4B08-8649-355327A688ED}" type="datetimeFigureOut">
              <a:rPr lang="en-US" smtClean="0"/>
              <a:t>2025-02-14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A75983-AE57-475D-BB56-673C7955D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3A8057-3768-4085-850C-3C97C39CA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95A08-DABE-43FA-B9D8-431595EF8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46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E509B4-0BBA-43B0-B7F8-64AF4C18C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82B9B-368C-4106-B439-B81939C44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D8AF7B-0930-4C49-9241-55050D28D6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C74B5-5811-4B08-8649-355327A688ED}" type="datetimeFigureOut">
              <a:rPr lang="en-US" smtClean="0"/>
              <a:t>2025-02-14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F86600-4049-429F-9E36-C7F1135E72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BF9405-A8DA-4394-BC58-FB7ECEA063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95A08-DABE-43FA-B9D8-431595EF82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579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7" y="25777"/>
            <a:ext cx="12192000" cy="6330584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3F26AF3-4218-4A02-B725-FD65D76D5547}"/>
              </a:ext>
            </a:extLst>
          </p:cNvPr>
          <p:cNvCxnSpPr>
            <a:cxnSpLocks/>
            <a:endCxn id="23" idx="0"/>
          </p:cNvCxnSpPr>
          <p:nvPr/>
        </p:nvCxnSpPr>
        <p:spPr>
          <a:xfrm>
            <a:off x="1448807" y="950426"/>
            <a:ext cx="157581" cy="758388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C157E09-9BEB-4235-ADF2-332C8FEFDB12}"/>
              </a:ext>
            </a:extLst>
          </p:cNvPr>
          <p:cNvCxnSpPr>
            <a:cxnSpLocks/>
          </p:cNvCxnSpPr>
          <p:nvPr/>
        </p:nvCxnSpPr>
        <p:spPr>
          <a:xfrm>
            <a:off x="265717" y="863600"/>
            <a:ext cx="360355" cy="1669574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4DB6D7C-ED03-4F52-B70D-5A550B8E11F5}"/>
              </a:ext>
            </a:extLst>
          </p:cNvPr>
          <p:cNvCxnSpPr>
            <a:cxnSpLocks/>
          </p:cNvCxnSpPr>
          <p:nvPr/>
        </p:nvCxnSpPr>
        <p:spPr>
          <a:xfrm>
            <a:off x="3812223" y="1287624"/>
            <a:ext cx="311044" cy="421190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24EE556-116E-4B29-9E46-73A5D06EDD78}"/>
              </a:ext>
            </a:extLst>
          </p:cNvPr>
          <p:cNvCxnSpPr>
            <a:cxnSpLocks/>
          </p:cNvCxnSpPr>
          <p:nvPr/>
        </p:nvCxnSpPr>
        <p:spPr>
          <a:xfrm>
            <a:off x="2706609" y="1287624"/>
            <a:ext cx="488197" cy="1088211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0D113874-AB1A-4687-B6D7-13E6D5969C2E}"/>
              </a:ext>
            </a:extLst>
          </p:cNvPr>
          <p:cNvSpPr/>
          <p:nvPr/>
        </p:nvSpPr>
        <p:spPr>
          <a:xfrm>
            <a:off x="2429123" y="950426"/>
            <a:ext cx="9283959" cy="4481285"/>
          </a:xfrm>
          <a:prstGeom prst="rect">
            <a:avLst/>
          </a:prstGeom>
          <a:noFill/>
          <a:ln w="38100">
            <a:solidFill>
              <a:srgbClr val="E2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04ED72-CB56-44FB-B985-E8C726FAE817}"/>
              </a:ext>
            </a:extLst>
          </p:cNvPr>
          <p:cNvSpPr txBox="1"/>
          <p:nvPr/>
        </p:nvSpPr>
        <p:spPr>
          <a:xfrm>
            <a:off x="6532100" y="1002956"/>
            <a:ext cx="4674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Area for the first window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2FC506-D652-4AAB-A5F7-4DC8A29AC00C}"/>
              </a:ext>
            </a:extLst>
          </p:cNvPr>
          <p:cNvSpPr txBox="1"/>
          <p:nvPr/>
        </p:nvSpPr>
        <p:spPr>
          <a:xfrm>
            <a:off x="3647319" y="1676680"/>
            <a:ext cx="1716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First window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EA4AE37-A99E-4B92-B804-2577AB1D7A3A}"/>
              </a:ext>
            </a:extLst>
          </p:cNvPr>
          <p:cNvSpPr txBox="1"/>
          <p:nvPr/>
        </p:nvSpPr>
        <p:spPr>
          <a:xfrm>
            <a:off x="2580936" y="2348508"/>
            <a:ext cx="1924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Window details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DC8836B-8245-46BC-B524-C3448980755B}"/>
              </a:ext>
            </a:extLst>
          </p:cNvPr>
          <p:cNvSpPr txBox="1"/>
          <p:nvPr/>
        </p:nvSpPr>
        <p:spPr>
          <a:xfrm>
            <a:off x="536961" y="1708814"/>
            <a:ext cx="21388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DE0000"/>
                </a:solidFill>
                <a:highlight>
                  <a:srgbClr val="FFFFFF"/>
                </a:highlight>
              </a:rPr>
              <a:t> Data file name and </a:t>
            </a:r>
            <a:r>
              <a:rPr lang="en-US" sz="1400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  <a:p>
            <a:pPr algn="ctr"/>
            <a:r>
              <a:rPr lang="en-US" sz="1400" b="1" dirty="0">
                <a:solidFill>
                  <a:srgbClr val="DE0000"/>
                </a:solidFill>
                <a:highlight>
                  <a:srgbClr val="FFFFFF"/>
                </a:highlight>
              </a:rPr>
              <a:t> number of windows in it </a:t>
            </a:r>
            <a:r>
              <a:rPr lang="en-US" sz="1400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D7FAB9-5DF7-4476-B24D-C123BAA1E065}"/>
              </a:ext>
            </a:extLst>
          </p:cNvPr>
          <p:cNvSpPr txBox="1"/>
          <p:nvPr/>
        </p:nvSpPr>
        <p:spPr>
          <a:xfrm>
            <a:off x="35837" y="2510291"/>
            <a:ext cx="22165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DE0000"/>
                </a:solidFill>
                <a:highlight>
                  <a:srgbClr val="FFFFFF"/>
                </a:highlight>
              </a:rPr>
              <a:t> Data Header information </a:t>
            </a:r>
            <a:r>
              <a:rPr lang="en-US" sz="1400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r>
              <a:rPr lang="en-US" sz="1400" b="1" dirty="0">
                <a:solidFill>
                  <a:srgbClr val="DE0000"/>
                </a:solidFill>
                <a:highlight>
                  <a:srgbClr val="FFFFFF"/>
                </a:highlight>
              </a:rPr>
              <a:t> </a:t>
            </a:r>
          </a:p>
          <a:p>
            <a:pPr algn="ctr"/>
            <a:r>
              <a:rPr lang="en-US" sz="1400" b="1" dirty="0">
                <a:solidFill>
                  <a:srgbClr val="DE0000"/>
                </a:solidFill>
                <a:highlight>
                  <a:srgbClr val="FFFFFF"/>
                </a:highlight>
              </a:rPr>
              <a:t> (study detail, …) </a:t>
            </a:r>
            <a:r>
              <a:rPr lang="en-US" sz="1400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06DD1F2-9F5C-4FAE-B1A7-98FF4BE0FBC3}"/>
              </a:ext>
            </a:extLst>
          </p:cNvPr>
          <p:cNvCxnSpPr>
            <a:cxnSpLocks/>
          </p:cNvCxnSpPr>
          <p:nvPr/>
        </p:nvCxnSpPr>
        <p:spPr>
          <a:xfrm>
            <a:off x="11996072" y="4155631"/>
            <a:ext cx="0" cy="1400363"/>
          </a:xfrm>
          <a:prstGeom prst="straightConnector1">
            <a:avLst/>
          </a:prstGeom>
          <a:ln w="38100">
            <a:solidFill>
              <a:srgbClr val="E20000"/>
            </a:solidFill>
            <a:prstDash val="sysDash"/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E39992C7-DE33-4709-96CB-8A9C9E7532FE}"/>
              </a:ext>
            </a:extLst>
          </p:cNvPr>
          <p:cNvSpPr txBox="1"/>
          <p:nvPr/>
        </p:nvSpPr>
        <p:spPr>
          <a:xfrm>
            <a:off x="10399672" y="4932403"/>
            <a:ext cx="2111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Other windows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    </a:t>
            </a:r>
          </a:p>
        </p:txBody>
      </p:sp>
    </p:spTree>
    <p:extLst>
      <p:ext uri="{BB962C8B-B14F-4D97-AF65-F5344CB8AC3E}">
        <p14:creationId xmlns:p14="http://schemas.microsoft.com/office/powerpoint/2010/main" val="168882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3707"/>
            <a:ext cx="12191996" cy="6330583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C64EB2F-32EF-456D-8D00-D6BC31380575}"/>
              </a:ext>
            </a:extLst>
          </p:cNvPr>
          <p:cNvCxnSpPr>
            <a:cxnSpLocks/>
          </p:cNvCxnSpPr>
          <p:nvPr/>
        </p:nvCxnSpPr>
        <p:spPr>
          <a:xfrm flipH="1" flipV="1">
            <a:off x="3725334" y="3225800"/>
            <a:ext cx="888999" cy="1295400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A4CB587-35BD-4384-978E-95CDCFEC0595}"/>
              </a:ext>
            </a:extLst>
          </p:cNvPr>
          <p:cNvCxnSpPr>
            <a:cxnSpLocks/>
          </p:cNvCxnSpPr>
          <p:nvPr/>
        </p:nvCxnSpPr>
        <p:spPr>
          <a:xfrm>
            <a:off x="5731933" y="4944533"/>
            <a:ext cx="939800" cy="118534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F30B2FE-E303-46D5-A32A-AC894FCCCC3D}"/>
              </a:ext>
            </a:extLst>
          </p:cNvPr>
          <p:cNvSpPr txBox="1"/>
          <p:nvPr/>
        </p:nvSpPr>
        <p:spPr>
          <a:xfrm>
            <a:off x="3842165" y="4521200"/>
            <a:ext cx="26641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Moving one of these bars</a:t>
            </a: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updates x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DE79ABA-D6C8-4272-AF29-6F44B44966C9}"/>
              </a:ext>
            </a:extLst>
          </p:cNvPr>
          <p:cNvCxnSpPr>
            <a:cxnSpLocks/>
          </p:cNvCxnSpPr>
          <p:nvPr/>
        </p:nvCxnSpPr>
        <p:spPr>
          <a:xfrm flipV="1">
            <a:off x="9296401" y="2006600"/>
            <a:ext cx="186266" cy="660401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049CD73-5985-402D-B882-5536ADC11B0C}"/>
              </a:ext>
            </a:extLst>
          </p:cNvPr>
          <p:cNvSpPr txBox="1"/>
          <p:nvPr/>
        </p:nvSpPr>
        <p:spPr>
          <a:xfrm>
            <a:off x="8188116" y="2667000"/>
            <a:ext cx="2792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x value used for I(lambda)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CB6907-65C9-4905-AB07-076EEA3E2821}"/>
              </a:ext>
            </a:extLst>
          </p:cNvPr>
          <p:cNvSpPr txBox="1"/>
          <p:nvPr/>
        </p:nvSpPr>
        <p:spPr>
          <a:xfrm>
            <a:off x="7732798" y="5587999"/>
            <a:ext cx="910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x value</a:t>
            </a:r>
            <a:endParaRPr lang="en-US" b="1" dirty="0">
              <a:solidFill>
                <a:schemeClr val="bg1"/>
              </a:solidFill>
              <a:highlight>
                <a:srgbClr val="FFFFFF"/>
              </a:highlight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4119C59-B173-4BD5-93BD-32FB8C3D3091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7289800" y="5587999"/>
            <a:ext cx="442998" cy="184666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5048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709"/>
            <a:ext cx="12191996" cy="6330582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C64EB2F-32EF-456D-8D00-D6BC31380575}"/>
              </a:ext>
            </a:extLst>
          </p:cNvPr>
          <p:cNvCxnSpPr>
            <a:cxnSpLocks/>
          </p:cNvCxnSpPr>
          <p:nvPr/>
        </p:nvCxnSpPr>
        <p:spPr>
          <a:xfrm flipH="1">
            <a:off x="4072468" y="5106832"/>
            <a:ext cx="499532" cy="121398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A4CB587-35BD-4384-978E-95CDCFEC0595}"/>
              </a:ext>
            </a:extLst>
          </p:cNvPr>
          <p:cNvCxnSpPr>
            <a:cxnSpLocks/>
          </p:cNvCxnSpPr>
          <p:nvPr/>
        </p:nvCxnSpPr>
        <p:spPr>
          <a:xfrm flipV="1">
            <a:off x="5748867" y="3124200"/>
            <a:ext cx="757489" cy="1397001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F30B2FE-E303-46D5-A32A-AC894FCCCC3D}"/>
              </a:ext>
            </a:extLst>
          </p:cNvPr>
          <p:cNvSpPr txBox="1"/>
          <p:nvPr/>
        </p:nvSpPr>
        <p:spPr>
          <a:xfrm>
            <a:off x="3780450" y="4512734"/>
            <a:ext cx="27876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Moving one of these bars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updates lambda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CB6907-65C9-4905-AB07-076EEA3E2821}"/>
              </a:ext>
            </a:extLst>
          </p:cNvPr>
          <p:cNvSpPr txBox="1"/>
          <p:nvPr/>
        </p:nvSpPr>
        <p:spPr>
          <a:xfrm>
            <a:off x="4731779" y="5725069"/>
            <a:ext cx="1646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lambda value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4119C59-B173-4BD5-93BD-32FB8C3D3091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4435177" y="5657429"/>
            <a:ext cx="296602" cy="252306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61B896B-EBD6-49C7-97BF-3EE915A7978B}"/>
              </a:ext>
            </a:extLst>
          </p:cNvPr>
          <p:cNvCxnSpPr>
            <a:cxnSpLocks/>
          </p:cNvCxnSpPr>
          <p:nvPr/>
        </p:nvCxnSpPr>
        <p:spPr>
          <a:xfrm flipV="1">
            <a:off x="6506356" y="4351868"/>
            <a:ext cx="3323444" cy="330199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7558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951"/>
            <a:ext cx="12191996" cy="61340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30B2FE-E303-46D5-A32A-AC894FCCCC3D}"/>
              </a:ext>
            </a:extLst>
          </p:cNvPr>
          <p:cNvSpPr txBox="1"/>
          <p:nvPr/>
        </p:nvSpPr>
        <p:spPr>
          <a:xfrm>
            <a:off x="3681867" y="2861734"/>
            <a:ext cx="840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I(</a:t>
            </a:r>
            <a:r>
              <a:rPr lang="en-US" b="1" dirty="0" err="1">
                <a:solidFill>
                  <a:srgbClr val="DE0000"/>
                </a:solidFill>
                <a:highlight>
                  <a:srgbClr val="FFFFFF"/>
                </a:highlight>
              </a:rPr>
              <a:t>x,y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)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99C529-B78C-4EBB-ADF1-CD561382BA6B}"/>
              </a:ext>
            </a:extLst>
          </p:cNvPr>
          <p:cNvSpPr/>
          <p:nvPr/>
        </p:nvSpPr>
        <p:spPr>
          <a:xfrm>
            <a:off x="2910324" y="1379885"/>
            <a:ext cx="2775322" cy="4277544"/>
          </a:xfrm>
          <a:prstGeom prst="rect">
            <a:avLst/>
          </a:prstGeom>
          <a:noFill/>
          <a:ln w="38100">
            <a:solidFill>
              <a:srgbClr val="E2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324D6A6-0CBC-461C-8CB5-E3ABB08A2FFB}"/>
              </a:ext>
            </a:extLst>
          </p:cNvPr>
          <p:cNvSpPr/>
          <p:nvPr/>
        </p:nvSpPr>
        <p:spPr>
          <a:xfrm>
            <a:off x="5780451" y="1379885"/>
            <a:ext cx="2775322" cy="4277544"/>
          </a:xfrm>
          <a:prstGeom prst="rect">
            <a:avLst/>
          </a:prstGeom>
          <a:noFill/>
          <a:ln w="38100">
            <a:solidFill>
              <a:srgbClr val="E2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37C8DD6-2A9A-4192-91EA-215E3FDFC0E5}"/>
              </a:ext>
            </a:extLst>
          </p:cNvPr>
          <p:cNvSpPr/>
          <p:nvPr/>
        </p:nvSpPr>
        <p:spPr>
          <a:xfrm>
            <a:off x="8650579" y="1379885"/>
            <a:ext cx="2775322" cy="4277544"/>
          </a:xfrm>
          <a:prstGeom prst="rect">
            <a:avLst/>
          </a:prstGeom>
          <a:noFill/>
          <a:ln w="38100">
            <a:solidFill>
              <a:srgbClr val="E2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E6816A-DA60-4C9E-999D-07A9620C8A4C}"/>
              </a:ext>
            </a:extLst>
          </p:cNvPr>
          <p:cNvSpPr txBox="1"/>
          <p:nvPr/>
        </p:nvSpPr>
        <p:spPr>
          <a:xfrm>
            <a:off x="3681867" y="946066"/>
            <a:ext cx="1338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Window 1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F65AD3-922C-48CF-94F2-A5F507988625}"/>
              </a:ext>
            </a:extLst>
          </p:cNvPr>
          <p:cNvSpPr txBox="1"/>
          <p:nvPr/>
        </p:nvSpPr>
        <p:spPr>
          <a:xfrm>
            <a:off x="6378191" y="978238"/>
            <a:ext cx="133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Window 2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DD8B69-4FAC-4B05-A405-607AE7E77968}"/>
              </a:ext>
            </a:extLst>
          </p:cNvPr>
          <p:cNvSpPr txBox="1"/>
          <p:nvPr/>
        </p:nvSpPr>
        <p:spPr>
          <a:xfrm>
            <a:off x="9160609" y="978238"/>
            <a:ext cx="1338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Window 3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D902CF-4BAA-42A8-8E10-6C5BC714F719}"/>
              </a:ext>
            </a:extLst>
          </p:cNvPr>
          <p:cNvSpPr txBox="1"/>
          <p:nvPr/>
        </p:nvSpPr>
        <p:spPr>
          <a:xfrm>
            <a:off x="7716571" y="5707524"/>
            <a:ext cx="3112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Layout adapts automatically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E91841-B9B4-4262-9ECE-FCEF747E3D1D}"/>
              </a:ext>
            </a:extLst>
          </p:cNvPr>
          <p:cNvSpPr txBox="1"/>
          <p:nvPr/>
        </p:nvSpPr>
        <p:spPr>
          <a:xfrm>
            <a:off x="6463384" y="2861734"/>
            <a:ext cx="840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I(</a:t>
            </a:r>
            <a:r>
              <a:rPr lang="en-US" b="1" dirty="0" err="1">
                <a:solidFill>
                  <a:srgbClr val="DE0000"/>
                </a:solidFill>
                <a:highlight>
                  <a:srgbClr val="FFFFFF"/>
                </a:highlight>
              </a:rPr>
              <a:t>x,y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)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9A31DA-45D6-4D9F-83D8-6BF0AC5058D8}"/>
              </a:ext>
            </a:extLst>
          </p:cNvPr>
          <p:cNvSpPr txBox="1"/>
          <p:nvPr/>
        </p:nvSpPr>
        <p:spPr>
          <a:xfrm>
            <a:off x="9281676" y="2890805"/>
            <a:ext cx="840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I(</a:t>
            </a:r>
            <a:r>
              <a:rPr lang="en-US" b="1" dirty="0" err="1">
                <a:solidFill>
                  <a:srgbClr val="DE0000"/>
                </a:solidFill>
                <a:highlight>
                  <a:srgbClr val="FFFFFF"/>
                </a:highlight>
              </a:rPr>
              <a:t>x,y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)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4B159F6-6708-4245-AAFF-8BB7ED277452}"/>
              </a:ext>
            </a:extLst>
          </p:cNvPr>
          <p:cNvCxnSpPr>
            <a:cxnSpLocks/>
          </p:cNvCxnSpPr>
          <p:nvPr/>
        </p:nvCxnSpPr>
        <p:spPr>
          <a:xfrm flipV="1">
            <a:off x="10795591" y="5740872"/>
            <a:ext cx="939209" cy="126153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0DAE301-DBEB-4160-B36E-5674BD6C8C76}"/>
              </a:ext>
            </a:extLst>
          </p:cNvPr>
          <p:cNvCxnSpPr>
            <a:cxnSpLocks/>
          </p:cNvCxnSpPr>
          <p:nvPr/>
        </p:nvCxnSpPr>
        <p:spPr>
          <a:xfrm>
            <a:off x="11734798" y="3141133"/>
            <a:ext cx="3" cy="2566391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E8C30A90-56DD-4290-B4D7-9BB48D3AD7E9}"/>
              </a:ext>
            </a:extLst>
          </p:cNvPr>
          <p:cNvSpPr/>
          <p:nvPr/>
        </p:nvSpPr>
        <p:spPr>
          <a:xfrm>
            <a:off x="76205" y="2235199"/>
            <a:ext cx="2463795" cy="458896"/>
          </a:xfrm>
          <a:prstGeom prst="rect">
            <a:avLst/>
          </a:prstGeom>
          <a:noFill/>
          <a:ln w="38100">
            <a:solidFill>
              <a:srgbClr val="E2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20F1FC-704A-4EBF-A545-2E98FC53033F}"/>
              </a:ext>
            </a:extLst>
          </p:cNvPr>
          <p:cNvSpPr txBox="1"/>
          <p:nvPr/>
        </p:nvSpPr>
        <p:spPr>
          <a:xfrm>
            <a:off x="113516" y="1803401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I(</a:t>
            </a:r>
            <a:r>
              <a:rPr lang="en-US" b="1" dirty="0" err="1">
                <a:solidFill>
                  <a:srgbClr val="DE0000"/>
                </a:solidFill>
                <a:highlight>
                  <a:srgbClr val="FFFFFF"/>
                </a:highlight>
              </a:rPr>
              <a:t>x,y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) only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011023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951"/>
            <a:ext cx="12191996" cy="6134097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C64EB2F-32EF-456D-8D00-D6BC31380575}"/>
              </a:ext>
            </a:extLst>
          </p:cNvPr>
          <p:cNvCxnSpPr>
            <a:cxnSpLocks/>
          </p:cNvCxnSpPr>
          <p:nvPr/>
        </p:nvCxnSpPr>
        <p:spPr>
          <a:xfrm>
            <a:off x="1733459" y="5722016"/>
            <a:ext cx="163074" cy="358378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A4CB587-35BD-4384-978E-95CDCFEC0595}"/>
              </a:ext>
            </a:extLst>
          </p:cNvPr>
          <p:cNvCxnSpPr>
            <a:cxnSpLocks/>
          </p:cNvCxnSpPr>
          <p:nvPr/>
        </p:nvCxnSpPr>
        <p:spPr>
          <a:xfrm flipH="1">
            <a:off x="4934323" y="1529764"/>
            <a:ext cx="966770" cy="295790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F30B2FE-E303-46D5-A32A-AC894FCCCC3D}"/>
              </a:ext>
            </a:extLst>
          </p:cNvPr>
          <p:cNvSpPr txBox="1"/>
          <p:nvPr/>
        </p:nvSpPr>
        <p:spPr>
          <a:xfrm>
            <a:off x="5693447" y="1192029"/>
            <a:ext cx="1933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1) Adjust the ROI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CB6907-65C9-4905-AB07-076EEA3E2821}"/>
              </a:ext>
            </a:extLst>
          </p:cNvPr>
          <p:cNvSpPr txBox="1"/>
          <p:nvPr/>
        </p:nvSpPr>
        <p:spPr>
          <a:xfrm>
            <a:off x="232464" y="777606"/>
            <a:ext cx="3198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5) Check fit maps checkboxes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</a:t>
            </a: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in order to show them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</a:t>
            </a: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in the window area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4119C59-B173-4BD5-93BD-32FB8C3D3091}"/>
              </a:ext>
            </a:extLst>
          </p:cNvPr>
          <p:cNvCxnSpPr>
            <a:cxnSpLocks/>
          </p:cNvCxnSpPr>
          <p:nvPr/>
        </p:nvCxnSpPr>
        <p:spPr>
          <a:xfrm>
            <a:off x="1570008" y="1677659"/>
            <a:ext cx="0" cy="707878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61B896B-EBD6-49C7-97BF-3EE915A7978B}"/>
              </a:ext>
            </a:extLst>
          </p:cNvPr>
          <p:cNvCxnSpPr>
            <a:cxnSpLocks/>
          </p:cNvCxnSpPr>
          <p:nvPr/>
        </p:nvCxnSpPr>
        <p:spPr>
          <a:xfrm flipV="1">
            <a:off x="1219200" y="2954867"/>
            <a:ext cx="228600" cy="287866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1324F16-3AF2-4496-8795-C2EAA65AC617}"/>
              </a:ext>
            </a:extLst>
          </p:cNvPr>
          <p:cNvCxnSpPr>
            <a:cxnSpLocks/>
          </p:cNvCxnSpPr>
          <p:nvPr/>
        </p:nvCxnSpPr>
        <p:spPr>
          <a:xfrm flipH="1">
            <a:off x="4934322" y="1558410"/>
            <a:ext cx="966771" cy="827127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1EFB83B-038F-4D17-AB04-11BABB6679E3}"/>
              </a:ext>
            </a:extLst>
          </p:cNvPr>
          <p:cNvSpPr txBox="1"/>
          <p:nvPr/>
        </p:nvSpPr>
        <p:spPr>
          <a:xfrm>
            <a:off x="193553" y="3293535"/>
            <a:ext cx="2508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2) Window is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</a:t>
            </a: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automatically selected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8C21D4D-0E5C-4EB9-A517-C14509C9D07F}"/>
              </a:ext>
            </a:extLst>
          </p:cNvPr>
          <p:cNvCxnSpPr>
            <a:cxnSpLocks/>
            <a:stCxn id="19" idx="1"/>
          </p:cNvCxnSpPr>
          <p:nvPr/>
        </p:nvCxnSpPr>
        <p:spPr>
          <a:xfrm flipH="1" flipV="1">
            <a:off x="2667001" y="2954868"/>
            <a:ext cx="571080" cy="442462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75BDB953-7BAB-40B2-838F-13428D9BADCB}"/>
              </a:ext>
            </a:extLst>
          </p:cNvPr>
          <p:cNvSpPr txBox="1"/>
          <p:nvPr/>
        </p:nvSpPr>
        <p:spPr>
          <a:xfrm>
            <a:off x="3238081" y="3212664"/>
            <a:ext cx="2263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3) Generate fit maps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2424131-98B5-437C-A078-5C3E3534AF97}"/>
              </a:ext>
            </a:extLst>
          </p:cNvPr>
          <p:cNvSpPr txBox="1"/>
          <p:nvPr/>
        </p:nvSpPr>
        <p:spPr>
          <a:xfrm>
            <a:off x="470379" y="5075685"/>
            <a:ext cx="2199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4) Wait, generation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endParaRPr lang="en-US" b="1" dirty="0">
              <a:solidFill>
                <a:srgbClr val="DE0000"/>
              </a:solidFill>
              <a:highlight>
                <a:srgbClr val="FFFFFF"/>
              </a:highlight>
            </a:endParaRP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in progress…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59BF86C-8128-417A-B8F2-071D4E5832CB}"/>
              </a:ext>
            </a:extLst>
          </p:cNvPr>
          <p:cNvSpPr/>
          <p:nvPr/>
        </p:nvSpPr>
        <p:spPr>
          <a:xfrm>
            <a:off x="89105" y="2470351"/>
            <a:ext cx="2508508" cy="196649"/>
          </a:xfrm>
          <a:prstGeom prst="rect">
            <a:avLst/>
          </a:prstGeom>
          <a:noFill/>
          <a:ln w="38100">
            <a:solidFill>
              <a:srgbClr val="E2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E639CFC-70B1-4424-BD61-617DF04FF578}"/>
              </a:ext>
            </a:extLst>
          </p:cNvPr>
          <p:cNvSpPr/>
          <p:nvPr/>
        </p:nvSpPr>
        <p:spPr>
          <a:xfrm>
            <a:off x="2893390" y="3820218"/>
            <a:ext cx="8138675" cy="2114915"/>
          </a:xfrm>
          <a:prstGeom prst="rect">
            <a:avLst/>
          </a:prstGeom>
          <a:noFill/>
          <a:ln w="38100">
            <a:solidFill>
              <a:srgbClr val="E2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A19933-7A2D-41A6-8DBE-2ECAC4C95C98}"/>
              </a:ext>
            </a:extLst>
          </p:cNvPr>
          <p:cNvSpPr txBox="1"/>
          <p:nvPr/>
        </p:nvSpPr>
        <p:spPr>
          <a:xfrm>
            <a:off x="7626990" y="2638220"/>
            <a:ext cx="2082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6) Results are here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25CE29A1-E0F6-45FC-B626-96B486E3658F}"/>
              </a:ext>
            </a:extLst>
          </p:cNvPr>
          <p:cNvCxnSpPr>
            <a:cxnSpLocks/>
          </p:cNvCxnSpPr>
          <p:nvPr/>
        </p:nvCxnSpPr>
        <p:spPr>
          <a:xfrm>
            <a:off x="8597609" y="2979207"/>
            <a:ext cx="0" cy="763060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198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3709"/>
            <a:ext cx="12191994" cy="6330582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A4CB587-35BD-4384-978E-95CDCFEC0595}"/>
              </a:ext>
            </a:extLst>
          </p:cNvPr>
          <p:cNvCxnSpPr>
            <a:cxnSpLocks/>
          </p:cNvCxnSpPr>
          <p:nvPr/>
        </p:nvCxnSpPr>
        <p:spPr>
          <a:xfrm flipV="1">
            <a:off x="2396067" y="904486"/>
            <a:ext cx="1199575" cy="794450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F30B2FE-E303-46D5-A32A-AC894FCCCC3D}"/>
              </a:ext>
            </a:extLst>
          </p:cNvPr>
          <p:cNvSpPr txBox="1"/>
          <p:nvPr/>
        </p:nvSpPr>
        <p:spPr>
          <a:xfrm>
            <a:off x="6659662" y="4195987"/>
            <a:ext cx="49686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Reset maps zoom. For a specific map,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endParaRPr lang="en-US" b="1" dirty="0">
              <a:solidFill>
                <a:srgbClr val="DE0000"/>
              </a:solidFill>
              <a:highlight>
                <a:srgbClr val="FFFFFF"/>
              </a:highlight>
            </a:endParaRP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you can right click on it and choose “View all” to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endParaRPr lang="en-US" b="1" dirty="0">
              <a:solidFill>
                <a:srgbClr val="DE0000"/>
              </a:solidFill>
              <a:highlight>
                <a:srgbClr val="FFFFFF"/>
              </a:highlight>
            </a:endParaRP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reset the zoom on it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CB6907-65C9-4905-AB07-076EEA3E2821}"/>
              </a:ext>
            </a:extLst>
          </p:cNvPr>
          <p:cNvSpPr txBox="1"/>
          <p:nvPr/>
        </p:nvSpPr>
        <p:spPr>
          <a:xfrm>
            <a:off x="2699114" y="4595751"/>
            <a:ext cx="43719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Change the abscissa scale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</a:t>
            </a: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</a:t>
            </a:r>
            <a:r>
              <a:rPr lang="en-US" sz="1600" b="1" i="1" dirty="0">
                <a:solidFill>
                  <a:srgbClr val="DE0000"/>
                </a:solidFill>
                <a:highlight>
                  <a:srgbClr val="FFFFFF"/>
                </a:highlight>
              </a:rPr>
              <a:t>(x for I(x, y) map, lambda for I(lambda, y) map)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61B896B-EBD6-49C7-97BF-3EE915A7978B}"/>
              </a:ext>
            </a:extLst>
          </p:cNvPr>
          <p:cNvCxnSpPr>
            <a:cxnSpLocks/>
          </p:cNvCxnSpPr>
          <p:nvPr/>
        </p:nvCxnSpPr>
        <p:spPr>
          <a:xfrm flipV="1">
            <a:off x="2245638" y="1301711"/>
            <a:ext cx="4690000" cy="954287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D680925-440F-45B0-8E4A-314FB552A7DF}"/>
              </a:ext>
            </a:extLst>
          </p:cNvPr>
          <p:cNvCxnSpPr>
            <a:cxnSpLocks/>
          </p:cNvCxnSpPr>
          <p:nvPr/>
        </p:nvCxnSpPr>
        <p:spPr>
          <a:xfrm flipV="1">
            <a:off x="2163555" y="2276390"/>
            <a:ext cx="2020201" cy="389192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41F2B4A-91FC-4E3C-A7E0-286248490FA7}"/>
              </a:ext>
            </a:extLst>
          </p:cNvPr>
          <p:cNvCxnSpPr>
            <a:cxnSpLocks/>
          </p:cNvCxnSpPr>
          <p:nvPr/>
        </p:nvCxnSpPr>
        <p:spPr>
          <a:xfrm flipV="1">
            <a:off x="2240009" y="2735425"/>
            <a:ext cx="2875455" cy="610447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AC1A57B-21EB-4E48-AB8B-32801990025E}"/>
              </a:ext>
            </a:extLst>
          </p:cNvPr>
          <p:cNvCxnSpPr>
            <a:cxnSpLocks/>
          </p:cNvCxnSpPr>
          <p:nvPr/>
        </p:nvCxnSpPr>
        <p:spPr>
          <a:xfrm flipV="1">
            <a:off x="2396067" y="3740513"/>
            <a:ext cx="1281669" cy="15127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CD85AC4-2A5C-4342-AF2D-07DDF633D3F5}"/>
              </a:ext>
            </a:extLst>
          </p:cNvPr>
          <p:cNvCxnSpPr>
            <a:cxnSpLocks/>
          </p:cNvCxnSpPr>
          <p:nvPr/>
        </p:nvCxnSpPr>
        <p:spPr>
          <a:xfrm>
            <a:off x="2276280" y="4275805"/>
            <a:ext cx="4961282" cy="88385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959AF72-DEFE-4CAF-852E-A227069FEE07}"/>
              </a:ext>
            </a:extLst>
          </p:cNvPr>
          <p:cNvCxnSpPr>
            <a:cxnSpLocks/>
          </p:cNvCxnSpPr>
          <p:nvPr/>
        </p:nvCxnSpPr>
        <p:spPr>
          <a:xfrm>
            <a:off x="2197504" y="5306415"/>
            <a:ext cx="4065273" cy="139841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6F9ABE1-E85E-4E7B-A5E7-21EA511D36A9}"/>
              </a:ext>
            </a:extLst>
          </p:cNvPr>
          <p:cNvCxnSpPr>
            <a:cxnSpLocks/>
            <a:endCxn id="62" idx="1"/>
          </p:cNvCxnSpPr>
          <p:nvPr/>
        </p:nvCxnSpPr>
        <p:spPr>
          <a:xfrm>
            <a:off x="1229676" y="5700196"/>
            <a:ext cx="1524255" cy="502756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rc 22">
            <a:extLst>
              <a:ext uri="{FF2B5EF4-FFF2-40B4-BE49-F238E27FC236}">
                <a16:creationId xmlns:a16="http://schemas.microsoft.com/office/drawing/2014/main" id="{040F4140-EE02-4BC6-8C47-67CDA03798F9}"/>
              </a:ext>
            </a:extLst>
          </p:cNvPr>
          <p:cNvSpPr/>
          <p:nvPr/>
        </p:nvSpPr>
        <p:spPr>
          <a:xfrm rot="1884037">
            <a:off x="1868334" y="1405099"/>
            <a:ext cx="500787" cy="747205"/>
          </a:xfrm>
          <a:prstGeom prst="arc">
            <a:avLst/>
          </a:prstGeom>
          <a:ln w="38100">
            <a:solidFill>
              <a:srgbClr val="D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srgbClr val="DE0000"/>
                </a:solidFill>
              </a:ln>
              <a:solidFill>
                <a:srgbClr val="DE0000"/>
              </a:solidFill>
            </a:endParaRP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46192886-E555-4C70-AF93-F90E3404EA14}"/>
              </a:ext>
            </a:extLst>
          </p:cNvPr>
          <p:cNvSpPr/>
          <p:nvPr/>
        </p:nvSpPr>
        <p:spPr>
          <a:xfrm rot="1884037">
            <a:off x="1758785" y="4576204"/>
            <a:ext cx="500787" cy="747205"/>
          </a:xfrm>
          <a:prstGeom prst="arc">
            <a:avLst/>
          </a:prstGeom>
          <a:ln w="38100">
            <a:solidFill>
              <a:srgbClr val="D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srgbClr val="DE0000"/>
                </a:solidFill>
              </a:ln>
              <a:solidFill>
                <a:srgbClr val="DE0000"/>
              </a:solidFill>
            </a:endParaRPr>
          </a:p>
        </p:txBody>
      </p:sp>
      <p:sp>
        <p:nvSpPr>
          <p:cNvPr id="29" name="Arc 28">
            <a:extLst>
              <a:ext uri="{FF2B5EF4-FFF2-40B4-BE49-F238E27FC236}">
                <a16:creationId xmlns:a16="http://schemas.microsoft.com/office/drawing/2014/main" id="{77D010E2-5F6E-40B8-82BF-7E480E39EC06}"/>
              </a:ext>
            </a:extLst>
          </p:cNvPr>
          <p:cNvSpPr/>
          <p:nvPr/>
        </p:nvSpPr>
        <p:spPr>
          <a:xfrm rot="1884037">
            <a:off x="1850148" y="3463178"/>
            <a:ext cx="500787" cy="747205"/>
          </a:xfrm>
          <a:prstGeom prst="arc">
            <a:avLst/>
          </a:prstGeom>
          <a:ln w="38100">
            <a:solidFill>
              <a:srgbClr val="D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srgbClr val="DE0000"/>
                </a:solidFill>
              </a:ln>
              <a:solidFill>
                <a:srgbClr val="DE0000"/>
              </a:solidFill>
            </a:endParaRPr>
          </a:p>
        </p:txBody>
      </p:sp>
      <p:sp>
        <p:nvSpPr>
          <p:cNvPr id="30" name="Arc 29">
            <a:extLst>
              <a:ext uri="{FF2B5EF4-FFF2-40B4-BE49-F238E27FC236}">
                <a16:creationId xmlns:a16="http://schemas.microsoft.com/office/drawing/2014/main" id="{622E4DF4-6F9A-4D47-A8F6-9B5E1C425259}"/>
              </a:ext>
            </a:extLst>
          </p:cNvPr>
          <p:cNvSpPr/>
          <p:nvPr/>
        </p:nvSpPr>
        <p:spPr>
          <a:xfrm rot="1884037">
            <a:off x="1727577" y="2032334"/>
            <a:ext cx="500787" cy="747205"/>
          </a:xfrm>
          <a:prstGeom prst="arc">
            <a:avLst/>
          </a:prstGeom>
          <a:ln w="38100">
            <a:solidFill>
              <a:srgbClr val="D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srgbClr val="DE0000"/>
                </a:solidFill>
              </a:ln>
              <a:solidFill>
                <a:srgbClr val="DE0000"/>
              </a:solidFill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0962A41-7F8C-4383-95FF-40BF3E2E4AE0}"/>
              </a:ext>
            </a:extLst>
          </p:cNvPr>
          <p:cNvCxnSpPr>
            <a:cxnSpLocks/>
          </p:cNvCxnSpPr>
          <p:nvPr/>
        </p:nvCxnSpPr>
        <p:spPr>
          <a:xfrm flipV="1">
            <a:off x="2276280" y="4799925"/>
            <a:ext cx="1193619" cy="99558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432404B0-D70E-4CCC-A2D2-0C831A2B1181}"/>
              </a:ext>
            </a:extLst>
          </p:cNvPr>
          <p:cNvSpPr/>
          <p:nvPr/>
        </p:nvSpPr>
        <p:spPr>
          <a:xfrm>
            <a:off x="51002" y="5531276"/>
            <a:ext cx="1176867" cy="252306"/>
          </a:xfrm>
          <a:prstGeom prst="rect">
            <a:avLst/>
          </a:prstGeom>
          <a:noFill/>
          <a:ln w="38100">
            <a:solidFill>
              <a:srgbClr val="D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A038295-C217-49F6-B525-FDB06F6E5155}"/>
              </a:ext>
            </a:extLst>
          </p:cNvPr>
          <p:cNvSpPr txBox="1"/>
          <p:nvPr/>
        </p:nvSpPr>
        <p:spPr>
          <a:xfrm>
            <a:off x="3469899" y="655048"/>
            <a:ext cx="6591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Plot colors (theme of color maps and background black or white)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4E1D5AB-371A-42A0-999E-CAF366324804}"/>
              </a:ext>
            </a:extLst>
          </p:cNvPr>
          <p:cNvSpPr txBox="1"/>
          <p:nvPr/>
        </p:nvSpPr>
        <p:spPr>
          <a:xfrm>
            <a:off x="6489839" y="1100292"/>
            <a:ext cx="5495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Show or hide some maps, useful if you want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to compare (e.g.) all the (</a:t>
            </a:r>
            <a:r>
              <a:rPr lang="en-US" b="1" dirty="0" err="1">
                <a:solidFill>
                  <a:srgbClr val="DE0000"/>
                </a:solidFill>
                <a:highlight>
                  <a:srgbClr val="FFFFFF"/>
                </a:highlight>
              </a:rPr>
              <a:t>x,y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) maps between windows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876572D-DA55-4E6F-BED1-4C333D69D72C}"/>
              </a:ext>
            </a:extLst>
          </p:cNvPr>
          <p:cNvSpPr txBox="1"/>
          <p:nvPr/>
        </p:nvSpPr>
        <p:spPr>
          <a:xfrm>
            <a:off x="4145971" y="2086944"/>
            <a:ext cx="5125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Generate fit maps, see the Fit maps section below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8E0C8A1-434D-45F7-AA3A-E02E60D85775}"/>
              </a:ext>
            </a:extLst>
          </p:cNvPr>
          <p:cNvSpPr txBox="1"/>
          <p:nvPr/>
        </p:nvSpPr>
        <p:spPr>
          <a:xfrm>
            <a:off x="5103373" y="2560007"/>
            <a:ext cx="65331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Choose if intensity levels must be applied to all windows (global)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 -</a:t>
            </a:r>
            <a:endParaRPr lang="en-US" b="1" dirty="0">
              <a:solidFill>
                <a:srgbClr val="DE0000"/>
              </a:solidFill>
              <a:highlight>
                <a:srgbClr val="FFFFFF"/>
              </a:highlight>
            </a:endParaRP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or must be editable for each window independently (local)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–</a:t>
            </a:r>
          </a:p>
          <a:p>
            <a:pPr algn="ctr"/>
            <a:r>
              <a:rPr lang="en-US" b="1" i="1" dirty="0">
                <a:solidFill>
                  <a:schemeClr val="bg1"/>
                </a:solidFill>
                <a:highlight>
                  <a:srgbClr val="FFFFFF"/>
                </a:highlight>
              </a:rPr>
              <a:t>I</a:t>
            </a:r>
            <a:r>
              <a:rPr lang="en-US" sz="1600" b="1" i="1" dirty="0">
                <a:solidFill>
                  <a:srgbClr val="DE0000"/>
                </a:solidFill>
                <a:highlight>
                  <a:srgbClr val="FFFFFF"/>
                </a:highlight>
              </a:rPr>
              <a:t>(in this last case, change levels below the window name)</a:t>
            </a:r>
            <a:r>
              <a:rPr lang="en-US" sz="1600" b="1" dirty="0">
                <a:solidFill>
                  <a:srgbClr val="DE0000"/>
                </a:solidFill>
                <a:highlight>
                  <a:srgbClr val="FFFFFF"/>
                </a:highlight>
              </a:rPr>
              <a:t> </a:t>
            </a:r>
            <a:r>
              <a:rPr lang="en-US" sz="1600" b="1" dirty="0">
                <a:solidFill>
                  <a:schemeClr val="bg1"/>
                </a:solidFill>
                <a:highlight>
                  <a:srgbClr val="FFFFFF"/>
                </a:highlight>
              </a:rPr>
              <a:t>–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DFDD4A6-4708-49F1-B7CA-CEF10768A533}"/>
              </a:ext>
            </a:extLst>
          </p:cNvPr>
          <p:cNvSpPr txBox="1"/>
          <p:nvPr/>
        </p:nvSpPr>
        <p:spPr>
          <a:xfrm>
            <a:off x="3598780" y="3534843"/>
            <a:ext cx="63334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Truncate the level intensity between min and max percentiles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–</a:t>
            </a:r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</a:t>
            </a: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using a linear, square root or log10 scale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–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E1C9DA0-546F-4870-967B-5D656815240C}"/>
              </a:ext>
            </a:extLst>
          </p:cNvPr>
          <p:cNvSpPr txBox="1"/>
          <p:nvPr/>
        </p:nvSpPr>
        <p:spPr>
          <a:xfrm>
            <a:off x="5744779" y="5253071"/>
            <a:ext cx="563981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According to your screen, adapt the plot sizes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  <a:endParaRPr lang="en-US" b="1" dirty="0">
              <a:solidFill>
                <a:srgbClr val="DE0000"/>
              </a:solidFill>
              <a:highlight>
                <a:srgbClr val="FFFFFF"/>
              </a:highlight>
            </a:endParaRPr>
          </a:p>
          <a:p>
            <a:pPr algn="ctr"/>
            <a:r>
              <a:rPr lang="en-US" sz="1600" b="1" i="1" dirty="0">
                <a:solidFill>
                  <a:srgbClr val="DE0000"/>
                </a:solidFill>
                <a:highlight>
                  <a:srgbClr val="FFFFFF"/>
                </a:highlight>
              </a:rPr>
              <a:t>default can be changed in settings/const.py (</a:t>
            </a:r>
            <a:r>
              <a:rPr lang="en-US" sz="1600" b="1" i="1" dirty="0" err="1">
                <a:solidFill>
                  <a:srgbClr val="DE0000"/>
                </a:solidFill>
                <a:highlight>
                  <a:srgbClr val="FFFFFF"/>
                </a:highlight>
              </a:rPr>
              <a:t>default_plot_size</a:t>
            </a:r>
            <a:r>
              <a:rPr lang="en-US" sz="1600" b="1" i="1" dirty="0">
                <a:solidFill>
                  <a:srgbClr val="DE0000"/>
                </a:solidFill>
                <a:highlight>
                  <a:srgbClr val="FFFFFF"/>
                </a:highlight>
              </a:rPr>
              <a:t>) </a:t>
            </a:r>
            <a:r>
              <a:rPr lang="en-US" sz="1600" b="1" i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4576396-1890-4D4C-B818-3365EB83E48B}"/>
              </a:ext>
            </a:extLst>
          </p:cNvPr>
          <p:cNvSpPr txBox="1"/>
          <p:nvPr/>
        </p:nvSpPr>
        <p:spPr>
          <a:xfrm>
            <a:off x="2753931" y="6018286"/>
            <a:ext cx="3785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Number of processes in background 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3238439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50CA71-A49D-475E-8C61-C14A6D449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962" y="519112"/>
            <a:ext cx="4410075" cy="5819775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32306DD-F769-494B-BBB3-5113C11FB100}"/>
              </a:ext>
            </a:extLst>
          </p:cNvPr>
          <p:cNvCxnSpPr>
            <a:cxnSpLocks/>
          </p:cNvCxnSpPr>
          <p:nvPr/>
        </p:nvCxnSpPr>
        <p:spPr>
          <a:xfrm>
            <a:off x="5088467" y="5012266"/>
            <a:ext cx="874939" cy="513170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6605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32306DD-F769-494B-BBB3-5113C11FB100}"/>
              </a:ext>
            </a:extLst>
          </p:cNvPr>
          <p:cNvCxnSpPr>
            <a:cxnSpLocks/>
          </p:cNvCxnSpPr>
          <p:nvPr/>
        </p:nvCxnSpPr>
        <p:spPr>
          <a:xfrm flipV="1">
            <a:off x="3064933" y="2573868"/>
            <a:ext cx="0" cy="3183209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530BF620-173F-4D64-9725-53426A36F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45110" y="245791"/>
            <a:ext cx="3839111" cy="5430008"/>
          </a:xfrm>
          <a:prstGeom prst="rect">
            <a:avLst/>
          </a:prstGeom>
        </p:spPr>
      </p:pic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72C3F2E5-1D95-4697-B949-0A95E4AD24C8}"/>
              </a:ext>
            </a:extLst>
          </p:cNvPr>
          <p:cNvCxnSpPr>
            <a:cxnSpLocks/>
          </p:cNvCxnSpPr>
          <p:nvPr/>
        </p:nvCxnSpPr>
        <p:spPr>
          <a:xfrm>
            <a:off x="3064933" y="5757077"/>
            <a:ext cx="1879600" cy="1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5B40CD1-4C03-4AA7-9E6C-426B87276C7A}"/>
              </a:ext>
            </a:extLst>
          </p:cNvPr>
          <p:cNvCxnSpPr>
            <a:cxnSpLocks/>
          </p:cNvCxnSpPr>
          <p:nvPr/>
        </p:nvCxnSpPr>
        <p:spPr>
          <a:xfrm flipV="1">
            <a:off x="4944533" y="3539067"/>
            <a:ext cx="2139688" cy="2136731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727D669-4E07-4F5F-A41B-ED61361E1A53}"/>
                  </a:ext>
                </a:extLst>
              </p:cNvPr>
              <p:cNvSpPr txBox="1"/>
              <p:nvPr/>
            </p:nvSpPr>
            <p:spPr>
              <a:xfrm rot="18871387">
                <a:off x="5272437" y="4544439"/>
                <a:ext cx="22199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rgbClr val="00B0F0"/>
                    </a:solidFill>
                  </a:rPr>
                  <a:t>Blue slider updates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727D669-4E07-4F5F-A41B-ED61361E1A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8871387">
                <a:off x="5272437" y="4544439"/>
                <a:ext cx="2219967" cy="369332"/>
              </a:xfrm>
              <a:prstGeom prst="rect">
                <a:avLst/>
              </a:prstGeom>
              <a:blipFill>
                <a:blip r:embed="rId3"/>
                <a:stretch>
                  <a:fillRect l="-3000" b="-52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85137A8-314D-4D69-892A-F6ACAAC70C10}"/>
                  </a:ext>
                </a:extLst>
              </p:cNvPr>
              <p:cNvSpPr txBox="1"/>
              <p:nvPr/>
            </p:nvSpPr>
            <p:spPr>
              <a:xfrm>
                <a:off x="4796679" y="5914556"/>
                <a:ext cx="3679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DE0000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</m:oMath>
                  </m:oMathPara>
                </a14:m>
                <a:endParaRPr lang="en-US" b="1" dirty="0">
                  <a:solidFill>
                    <a:srgbClr val="DE0000"/>
                  </a:solidFill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85137A8-314D-4D69-892A-F6ACAAC70C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679" y="5914556"/>
                <a:ext cx="367986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7452B49-639F-496C-A0F7-6C1EAC89CD52}"/>
                  </a:ext>
                </a:extLst>
              </p:cNvPr>
              <p:cNvSpPr txBox="1"/>
              <p:nvPr/>
            </p:nvSpPr>
            <p:spPr>
              <a:xfrm>
                <a:off x="2668946" y="2204536"/>
                <a:ext cx="3754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DE0000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en-US" b="1" dirty="0">
                  <a:solidFill>
                    <a:srgbClr val="DE0000"/>
                  </a:solidFill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7452B49-639F-496C-A0F7-6C1EAC89CD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8946" y="2204536"/>
                <a:ext cx="375423" cy="369332"/>
              </a:xfrm>
              <a:prstGeom prst="rect">
                <a:avLst/>
              </a:prstGeom>
              <a:blipFill>
                <a:blip r:embed="rId5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ectangle 41">
            <a:extLst>
              <a:ext uri="{FF2B5EF4-FFF2-40B4-BE49-F238E27FC236}">
                <a16:creationId xmlns:a16="http://schemas.microsoft.com/office/drawing/2014/main" id="{ACB83B0E-42DE-4A47-AEBD-45AB8D6C955E}"/>
              </a:ext>
            </a:extLst>
          </p:cNvPr>
          <p:cNvSpPr/>
          <p:nvPr/>
        </p:nvSpPr>
        <p:spPr>
          <a:xfrm>
            <a:off x="3333158" y="3333459"/>
            <a:ext cx="1491762" cy="736337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2FA16F5-4B3B-43E6-B38F-0EA871B375E0}"/>
                  </a:ext>
                </a:extLst>
              </p:cNvPr>
              <p:cNvSpPr txBox="1"/>
              <p:nvPr/>
            </p:nvSpPr>
            <p:spPr>
              <a:xfrm>
                <a:off x="3304917" y="3378463"/>
                <a:ext cx="154824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DE0000"/>
                        </a:solidFill>
                        <a:latin typeface="Cambria Math" panose="02040503050406030204" pitchFamily="18" charset="0"/>
                      </a:rPr>
                      <m:t>𝑰</m:t>
                    </m:r>
                    <m:d>
                      <m:dPr>
                        <m:ctrlP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</m:d>
                  </m:oMath>
                </a14:m>
                <a:r>
                  <a:rPr lang="en-US" b="1" dirty="0">
                    <a:solidFill>
                      <a:srgbClr val="DE0000"/>
                    </a:solidFill>
                  </a:rPr>
                  <a:t> for</a:t>
                </a:r>
              </a:p>
              <a:p>
                <a:pPr algn="ctr"/>
                <a:r>
                  <a:rPr lang="en-US" b="1" dirty="0">
                    <a:solidFill>
                      <a:srgbClr val="DE0000"/>
                    </a:solidFill>
                  </a:rPr>
                  <a:t>a given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DE0000"/>
                        </a:solidFill>
                        <a:latin typeface="Cambria Math" panose="02040503050406030204" pitchFamily="18" charset="0"/>
                      </a:rPr>
                      <m:t>𝝀</m:t>
                    </m:r>
                    <m:r>
                      <a:rPr lang="en-US" b="1" i="1" smtClean="0">
                        <a:solidFill>
                          <a:srgbClr val="DE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  <m:t>𝝀</m:t>
                        </m:r>
                      </m:e>
                      <m:sub>
                        <m: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endParaRPr lang="en-US" b="1" dirty="0">
                  <a:solidFill>
                    <a:srgbClr val="DE0000"/>
                  </a:solidFill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2FA16F5-4B3B-43E6-B38F-0EA871B375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4917" y="3378463"/>
                <a:ext cx="1548244" cy="646331"/>
              </a:xfrm>
              <a:prstGeom prst="rect">
                <a:avLst/>
              </a:prstGeom>
              <a:blipFill>
                <a:blip r:embed="rId6"/>
                <a:stretch>
                  <a:fillRect l="-2756"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96376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32306DD-F769-494B-BBB3-5113C11FB100}"/>
              </a:ext>
            </a:extLst>
          </p:cNvPr>
          <p:cNvCxnSpPr>
            <a:cxnSpLocks/>
          </p:cNvCxnSpPr>
          <p:nvPr/>
        </p:nvCxnSpPr>
        <p:spPr>
          <a:xfrm flipV="1">
            <a:off x="3107620" y="2489200"/>
            <a:ext cx="0" cy="2427671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72C3F2E5-1D95-4697-B949-0A95E4AD24C8}"/>
              </a:ext>
            </a:extLst>
          </p:cNvPr>
          <p:cNvCxnSpPr>
            <a:cxnSpLocks/>
          </p:cNvCxnSpPr>
          <p:nvPr/>
        </p:nvCxnSpPr>
        <p:spPr>
          <a:xfrm>
            <a:off x="3107620" y="4916870"/>
            <a:ext cx="1879600" cy="1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5B40CD1-4C03-4AA7-9E6C-426B87276C7A}"/>
              </a:ext>
            </a:extLst>
          </p:cNvPr>
          <p:cNvCxnSpPr>
            <a:cxnSpLocks/>
          </p:cNvCxnSpPr>
          <p:nvPr/>
        </p:nvCxnSpPr>
        <p:spPr>
          <a:xfrm flipV="1">
            <a:off x="4987220" y="2698860"/>
            <a:ext cx="2139688" cy="2136731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727D669-4E07-4F5F-A41B-ED61361E1A53}"/>
                  </a:ext>
                </a:extLst>
              </p:cNvPr>
              <p:cNvSpPr txBox="1"/>
              <p:nvPr/>
            </p:nvSpPr>
            <p:spPr>
              <a:xfrm rot="18871387">
                <a:off x="5314643" y="3704232"/>
                <a:ext cx="22209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rgbClr val="00B0F0"/>
                    </a:solidFill>
                  </a:rPr>
                  <a:t>Blue slider updates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6727D669-4E07-4F5F-A41B-ED61361E1A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8871387">
                <a:off x="5314643" y="3704232"/>
                <a:ext cx="2220929" cy="369332"/>
              </a:xfrm>
              <a:prstGeom prst="rect">
                <a:avLst/>
              </a:prstGeom>
              <a:blipFill>
                <a:blip r:embed="rId2"/>
                <a:stretch>
                  <a:fillRect l="-3000"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85137A8-314D-4D69-892A-F6ACAAC70C10}"/>
                  </a:ext>
                </a:extLst>
              </p:cNvPr>
              <p:cNvSpPr txBox="1"/>
              <p:nvPr/>
            </p:nvSpPr>
            <p:spPr>
              <a:xfrm>
                <a:off x="4839366" y="5074349"/>
                <a:ext cx="36740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DE0000"/>
                          </a:solidFill>
                          <a:latin typeface="Cambria Math" panose="02040503050406030204" pitchFamily="18" charset="0"/>
                        </a:rPr>
                        <m:t>𝝀</m:t>
                      </m:r>
                    </m:oMath>
                  </m:oMathPara>
                </a14:m>
                <a:endParaRPr lang="en-US" b="1" dirty="0">
                  <a:solidFill>
                    <a:srgbClr val="DE0000"/>
                  </a:solidFill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085137A8-314D-4D69-892A-F6ACAAC70C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9366" y="5074349"/>
                <a:ext cx="367408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7452B49-639F-496C-A0F7-6C1EAC89CD52}"/>
                  </a:ext>
                </a:extLst>
              </p:cNvPr>
              <p:cNvSpPr txBox="1"/>
              <p:nvPr/>
            </p:nvSpPr>
            <p:spPr>
              <a:xfrm>
                <a:off x="2668946" y="2204536"/>
                <a:ext cx="3754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DE0000"/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en-US" b="1" dirty="0">
                  <a:solidFill>
                    <a:srgbClr val="DE0000"/>
                  </a:solidFill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7452B49-639F-496C-A0F7-6C1EAC89CD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8946" y="2204536"/>
                <a:ext cx="375423" cy="369332"/>
              </a:xfrm>
              <a:prstGeom prst="rect">
                <a:avLst/>
              </a:prstGeom>
              <a:blipFill>
                <a:blip r:embed="rId4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D0465606-E1A1-43F3-B691-02D280DBED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4197" y="536455"/>
            <a:ext cx="1606665" cy="220674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8B3E3FB-CC1B-4CA3-A6FF-E0C2A69A56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0838" y="693933"/>
            <a:ext cx="1606665" cy="22067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1FAD170-A54F-42BD-B673-EBEF90CDBB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4533" y="855649"/>
            <a:ext cx="1606665" cy="22067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C48C62B-020A-4CFA-A729-9204461C2E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3610" y="1045436"/>
            <a:ext cx="1606665" cy="22067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183D4A1-4FA1-4EAF-9130-48D9DE23D0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2053" y="1212943"/>
            <a:ext cx="1606665" cy="22067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888DA0B-B673-41EF-AAC8-43C0368662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2764" y="1380450"/>
            <a:ext cx="1606665" cy="22067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8F0B624-FDD8-4BF7-9832-E7AE8A5B6E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7676" y="1575666"/>
            <a:ext cx="1606665" cy="220674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28ACEAE-7548-4482-AAAF-7B7F4287C3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5515" y="1734721"/>
            <a:ext cx="1606665" cy="220674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0F5A4C7-51C5-4970-BD9B-5ECA80B48C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0459" y="1895770"/>
            <a:ext cx="1606665" cy="220674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62C0A9-C36C-40E7-99A7-EB5EB14E99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8892" y="2078400"/>
            <a:ext cx="1606665" cy="220674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BDA5CA3-30DE-44B0-8E17-EEB0D47219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3653" y="2227548"/>
            <a:ext cx="1606665" cy="220674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E3ED094-18AB-44B0-B71D-3CD4ED27D3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3327" y="2410883"/>
            <a:ext cx="1606665" cy="220674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59201BF-004B-4BBA-8F73-01D1AD02B3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4038" y="2573868"/>
            <a:ext cx="1606665" cy="2206745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ACB83B0E-42DE-4A47-AEBD-45AB8D6C955E}"/>
              </a:ext>
            </a:extLst>
          </p:cNvPr>
          <p:cNvSpPr/>
          <p:nvPr/>
        </p:nvSpPr>
        <p:spPr>
          <a:xfrm>
            <a:off x="3343901" y="3098773"/>
            <a:ext cx="1491762" cy="736337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2FA16F5-4B3B-43E6-B38F-0EA871B375E0}"/>
                  </a:ext>
                </a:extLst>
              </p:cNvPr>
              <p:cNvSpPr txBox="1"/>
              <p:nvPr/>
            </p:nvSpPr>
            <p:spPr>
              <a:xfrm>
                <a:off x="3322750" y="3165205"/>
                <a:ext cx="155465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DE0000"/>
                        </a:solidFill>
                        <a:latin typeface="Cambria Math" panose="02040503050406030204" pitchFamily="18" charset="0"/>
                      </a:rPr>
                      <m:t>𝑰</m:t>
                    </m:r>
                    <m:d>
                      <m:dPr>
                        <m:ctrlP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  <m:t>𝝀</m:t>
                        </m:r>
                        <m: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</m:d>
                  </m:oMath>
                </a14:m>
                <a:r>
                  <a:rPr lang="en-US" b="1" dirty="0">
                    <a:solidFill>
                      <a:srgbClr val="DE0000"/>
                    </a:solidFill>
                  </a:rPr>
                  <a:t> for</a:t>
                </a:r>
              </a:p>
              <a:p>
                <a:pPr algn="ctr"/>
                <a:r>
                  <a:rPr lang="en-US" b="1" dirty="0">
                    <a:solidFill>
                      <a:srgbClr val="DE0000"/>
                    </a:solidFill>
                  </a:rPr>
                  <a:t>a given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DE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b="1" i="1" smtClean="0">
                        <a:solidFill>
                          <a:srgbClr val="DE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b="1" i="1" smtClean="0">
                            <a:solidFill>
                              <a:srgbClr val="DE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endParaRPr lang="en-US" b="1" dirty="0">
                  <a:solidFill>
                    <a:srgbClr val="DE0000"/>
                  </a:solidFill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2FA16F5-4B3B-43E6-B38F-0EA871B375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2750" y="3165205"/>
                <a:ext cx="1554656" cy="646331"/>
              </a:xfrm>
              <a:prstGeom prst="rect">
                <a:avLst/>
              </a:prstGeom>
              <a:blipFill>
                <a:blip r:embed="rId6"/>
                <a:stretch>
                  <a:fillRect l="-2745"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5338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211FFEC-0D21-4837-9D7C-A6FDE8AF6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3176938"/>
            <a:ext cx="11497733" cy="858676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88065CD-FDAC-4E30-A5F7-5A5DB0F28F69}"/>
              </a:ext>
            </a:extLst>
          </p:cNvPr>
          <p:cNvCxnSpPr>
            <a:cxnSpLocks/>
          </p:cNvCxnSpPr>
          <p:nvPr/>
        </p:nvCxnSpPr>
        <p:spPr>
          <a:xfrm flipV="1">
            <a:off x="7399866" y="1896533"/>
            <a:ext cx="1117601" cy="1495075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B1AC2C6-4ECD-4403-BBE7-6CF5A26EA60A}"/>
              </a:ext>
            </a:extLst>
          </p:cNvPr>
          <p:cNvCxnSpPr>
            <a:cxnSpLocks/>
          </p:cNvCxnSpPr>
          <p:nvPr/>
        </p:nvCxnSpPr>
        <p:spPr>
          <a:xfrm flipV="1">
            <a:off x="5054601" y="1896533"/>
            <a:ext cx="1515532" cy="1709744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BEA350D-0F5C-45D2-996C-296021271267}"/>
              </a:ext>
            </a:extLst>
          </p:cNvPr>
          <p:cNvCxnSpPr>
            <a:cxnSpLocks/>
          </p:cNvCxnSpPr>
          <p:nvPr/>
        </p:nvCxnSpPr>
        <p:spPr>
          <a:xfrm flipV="1">
            <a:off x="2904067" y="1896533"/>
            <a:ext cx="1811866" cy="1887020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3705694-990D-457F-8FE5-1DEA281EAA81}"/>
              </a:ext>
            </a:extLst>
          </p:cNvPr>
          <p:cNvSpPr txBox="1"/>
          <p:nvPr/>
        </p:nvSpPr>
        <p:spPr>
          <a:xfrm>
            <a:off x="3486361" y="1552641"/>
            <a:ext cx="2249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  <a:highlight>
                  <a:srgbClr val="FFFFFF"/>
                </a:highlight>
              </a:rPr>
              <a:t> Successfully finished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45D392-3E97-4EF3-AF39-306C8ACF92F9}"/>
              </a:ext>
            </a:extLst>
          </p:cNvPr>
          <p:cNvSpPr txBox="1"/>
          <p:nvPr/>
        </p:nvSpPr>
        <p:spPr>
          <a:xfrm>
            <a:off x="5622603" y="1237024"/>
            <a:ext cx="2664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Not an error, just means</a:t>
            </a: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the process was aborted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493C97-6D41-46E4-82D9-0D71A9EE9811}"/>
              </a:ext>
            </a:extLst>
          </p:cNvPr>
          <p:cNvSpPr txBox="1"/>
          <p:nvPr/>
        </p:nvSpPr>
        <p:spPr>
          <a:xfrm>
            <a:off x="8213880" y="1267802"/>
            <a:ext cx="171245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B0F0"/>
                </a:solidFill>
                <a:highlight>
                  <a:srgbClr val="FFFFFF"/>
                </a:highlight>
              </a:rPr>
              <a:t> In progress</a:t>
            </a:r>
          </a:p>
          <a:p>
            <a:pPr algn="ctr"/>
            <a:r>
              <a:rPr lang="en-US" sz="1600" b="1" i="1" dirty="0">
                <a:solidFill>
                  <a:srgbClr val="00B0F0"/>
                </a:solidFill>
                <a:highlight>
                  <a:srgbClr val="FFFFFF"/>
                </a:highlight>
              </a:rPr>
              <a:t>(can be cancelled)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88491A4-7999-4BAE-9CCD-D710A2719C12}"/>
              </a:ext>
            </a:extLst>
          </p:cNvPr>
          <p:cNvCxnSpPr>
            <a:cxnSpLocks/>
          </p:cNvCxnSpPr>
          <p:nvPr/>
        </p:nvCxnSpPr>
        <p:spPr>
          <a:xfrm>
            <a:off x="9643533" y="1870177"/>
            <a:ext cx="1701800" cy="1414890"/>
          </a:xfrm>
          <a:prstGeom prst="straightConnector1">
            <a:avLst/>
          </a:prstGeom>
          <a:ln w="38100">
            <a:solidFill>
              <a:srgbClr val="00B0F0"/>
            </a:solidFill>
            <a:prstDash val="dash"/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7761E1D8-BD65-4B89-9B6D-BD83A6070C49}"/>
              </a:ext>
            </a:extLst>
          </p:cNvPr>
          <p:cNvSpPr/>
          <p:nvPr/>
        </p:nvSpPr>
        <p:spPr>
          <a:xfrm>
            <a:off x="11163299" y="3285067"/>
            <a:ext cx="635000" cy="32121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429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707"/>
            <a:ext cx="12192000" cy="633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596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3707"/>
            <a:ext cx="12191998" cy="633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717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3707"/>
            <a:ext cx="12191998" cy="633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024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3707"/>
            <a:ext cx="12191998" cy="633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46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3707"/>
            <a:ext cx="12191998" cy="633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0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3707"/>
            <a:ext cx="12191998" cy="633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196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3707"/>
            <a:ext cx="12191998" cy="6330583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C64EB2F-32EF-456D-8D00-D6BC31380575}"/>
              </a:ext>
            </a:extLst>
          </p:cNvPr>
          <p:cNvCxnSpPr>
            <a:cxnSpLocks/>
          </p:cNvCxnSpPr>
          <p:nvPr/>
        </p:nvCxnSpPr>
        <p:spPr>
          <a:xfrm flipH="1" flipV="1">
            <a:off x="4207934" y="3767666"/>
            <a:ext cx="584200" cy="668867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A4CB587-35BD-4384-978E-95CDCFEC0595}"/>
              </a:ext>
            </a:extLst>
          </p:cNvPr>
          <p:cNvCxnSpPr>
            <a:cxnSpLocks/>
          </p:cNvCxnSpPr>
          <p:nvPr/>
        </p:nvCxnSpPr>
        <p:spPr>
          <a:xfrm flipV="1">
            <a:off x="5444067" y="3767668"/>
            <a:ext cx="575734" cy="668865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F30B2FE-E303-46D5-A32A-AC894FCCCC3D}"/>
              </a:ext>
            </a:extLst>
          </p:cNvPr>
          <p:cNvSpPr txBox="1"/>
          <p:nvPr/>
        </p:nvSpPr>
        <p:spPr>
          <a:xfrm>
            <a:off x="3842165" y="4521200"/>
            <a:ext cx="26641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Moving one of these bars</a:t>
            </a: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updates y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DE79ABA-D6C8-4272-AF29-6F44B44966C9}"/>
              </a:ext>
            </a:extLst>
          </p:cNvPr>
          <p:cNvCxnSpPr>
            <a:cxnSpLocks/>
          </p:cNvCxnSpPr>
          <p:nvPr/>
        </p:nvCxnSpPr>
        <p:spPr>
          <a:xfrm flipV="1">
            <a:off x="9296401" y="1998135"/>
            <a:ext cx="575734" cy="668865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049CD73-5985-402D-B882-5536ADC11B0C}"/>
              </a:ext>
            </a:extLst>
          </p:cNvPr>
          <p:cNvSpPr txBox="1"/>
          <p:nvPr/>
        </p:nvSpPr>
        <p:spPr>
          <a:xfrm>
            <a:off x="8186513" y="2667000"/>
            <a:ext cx="2795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y value used for I(lambda)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272925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05C7370-8264-4212-8595-F0D9FF47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3707"/>
            <a:ext cx="12191996" cy="6330583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C64EB2F-32EF-456D-8D00-D6BC31380575}"/>
              </a:ext>
            </a:extLst>
          </p:cNvPr>
          <p:cNvCxnSpPr>
            <a:cxnSpLocks/>
          </p:cNvCxnSpPr>
          <p:nvPr/>
        </p:nvCxnSpPr>
        <p:spPr>
          <a:xfrm flipH="1" flipV="1">
            <a:off x="3725334" y="3225800"/>
            <a:ext cx="888999" cy="1295400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A4CB587-35BD-4384-978E-95CDCFEC0595}"/>
              </a:ext>
            </a:extLst>
          </p:cNvPr>
          <p:cNvCxnSpPr>
            <a:cxnSpLocks/>
          </p:cNvCxnSpPr>
          <p:nvPr/>
        </p:nvCxnSpPr>
        <p:spPr>
          <a:xfrm>
            <a:off x="5731933" y="4944533"/>
            <a:ext cx="939800" cy="118534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F30B2FE-E303-46D5-A32A-AC894FCCCC3D}"/>
              </a:ext>
            </a:extLst>
          </p:cNvPr>
          <p:cNvSpPr txBox="1"/>
          <p:nvPr/>
        </p:nvSpPr>
        <p:spPr>
          <a:xfrm>
            <a:off x="3842165" y="4521200"/>
            <a:ext cx="26641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Moving one of these bars</a:t>
            </a:r>
          </a:p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updates x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DE79ABA-D6C8-4272-AF29-6F44B44966C9}"/>
              </a:ext>
            </a:extLst>
          </p:cNvPr>
          <p:cNvCxnSpPr>
            <a:cxnSpLocks/>
          </p:cNvCxnSpPr>
          <p:nvPr/>
        </p:nvCxnSpPr>
        <p:spPr>
          <a:xfrm flipV="1">
            <a:off x="9296401" y="2006600"/>
            <a:ext cx="186266" cy="660401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049CD73-5985-402D-B882-5536ADC11B0C}"/>
              </a:ext>
            </a:extLst>
          </p:cNvPr>
          <p:cNvSpPr txBox="1"/>
          <p:nvPr/>
        </p:nvSpPr>
        <p:spPr>
          <a:xfrm>
            <a:off x="8188116" y="2667000"/>
            <a:ext cx="2792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x value used for I(lambda)</a:t>
            </a:r>
            <a:r>
              <a:rPr lang="en-US" b="1" dirty="0">
                <a:solidFill>
                  <a:schemeClr val="bg1"/>
                </a:solidFill>
                <a:highlight>
                  <a:srgbClr val="FFFFFF"/>
                </a:highlight>
              </a:rPr>
              <a:t>-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CB6907-65C9-4905-AB07-076EEA3E2821}"/>
              </a:ext>
            </a:extLst>
          </p:cNvPr>
          <p:cNvSpPr txBox="1"/>
          <p:nvPr/>
        </p:nvSpPr>
        <p:spPr>
          <a:xfrm>
            <a:off x="7732798" y="5587999"/>
            <a:ext cx="910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DE0000"/>
                </a:solidFill>
                <a:highlight>
                  <a:srgbClr val="FFFFFF"/>
                </a:highlight>
              </a:rPr>
              <a:t> x value</a:t>
            </a:r>
            <a:endParaRPr lang="en-US" b="1" dirty="0">
              <a:solidFill>
                <a:schemeClr val="bg1"/>
              </a:solidFill>
              <a:highlight>
                <a:srgbClr val="FFFFFF"/>
              </a:highlight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4119C59-B173-4BD5-93BD-32FB8C3D3091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7289800" y="5587999"/>
            <a:ext cx="442998" cy="184666"/>
          </a:xfrm>
          <a:prstGeom prst="straightConnector1">
            <a:avLst/>
          </a:prstGeom>
          <a:ln w="38100">
            <a:solidFill>
              <a:srgbClr val="E20000"/>
            </a:solidFill>
            <a:tailEnd type="triangle"/>
          </a:ln>
          <a:effectLst>
            <a:outerShdw blurRad="50800" dist="114300" dir="2940000" sx="109000" sy="109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3693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496</Words>
  <Application>Microsoft Office PowerPoint</Application>
  <PresentationFormat>Widescreen</PresentationFormat>
  <Paragraphs>72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Picard</dc:creator>
  <cp:lastModifiedBy>David Picard</cp:lastModifiedBy>
  <cp:revision>32</cp:revision>
  <cp:lastPrinted>2025-02-12T12:16:18Z</cp:lastPrinted>
  <dcterms:created xsi:type="dcterms:W3CDTF">2025-02-12T11:11:39Z</dcterms:created>
  <dcterms:modified xsi:type="dcterms:W3CDTF">2025-02-14T07:53:40Z</dcterms:modified>
</cp:coreProperties>
</file>