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1"/>
  </p:sldMasterIdLst>
  <p:notesMasterIdLst>
    <p:notesMasterId r:id="rId60"/>
  </p:notesMasterIdLst>
  <p:sldIdLst>
    <p:sldId id="256" r:id="rId2"/>
    <p:sldId id="257" r:id="rId3"/>
    <p:sldId id="258" r:id="rId4"/>
    <p:sldId id="261" r:id="rId5"/>
    <p:sldId id="259" r:id="rId6"/>
    <p:sldId id="268" r:id="rId7"/>
    <p:sldId id="269" r:id="rId8"/>
    <p:sldId id="270" r:id="rId9"/>
    <p:sldId id="271" r:id="rId10"/>
    <p:sldId id="272" r:id="rId11"/>
    <p:sldId id="260" r:id="rId12"/>
    <p:sldId id="262" r:id="rId13"/>
    <p:sldId id="263" r:id="rId14"/>
    <p:sldId id="264" r:id="rId15"/>
    <p:sldId id="265" r:id="rId16"/>
    <p:sldId id="274" r:id="rId17"/>
    <p:sldId id="273" r:id="rId18"/>
    <p:sldId id="275" r:id="rId19"/>
    <p:sldId id="276" r:id="rId20"/>
    <p:sldId id="266" r:id="rId21"/>
    <p:sldId id="277" r:id="rId22"/>
    <p:sldId id="278" r:id="rId23"/>
    <p:sldId id="279" r:id="rId24"/>
    <p:sldId id="280" r:id="rId25"/>
    <p:sldId id="290" r:id="rId26"/>
    <p:sldId id="267" r:id="rId27"/>
    <p:sldId id="315" r:id="rId28"/>
    <p:sldId id="316" r:id="rId29"/>
    <p:sldId id="283" r:id="rId30"/>
    <p:sldId id="284" r:id="rId31"/>
    <p:sldId id="285" r:id="rId32"/>
    <p:sldId id="281" r:id="rId33"/>
    <p:sldId id="287" r:id="rId34"/>
    <p:sldId id="286" r:id="rId35"/>
    <p:sldId id="291" r:id="rId36"/>
    <p:sldId id="292" r:id="rId37"/>
    <p:sldId id="294" r:id="rId38"/>
    <p:sldId id="293" r:id="rId39"/>
    <p:sldId id="295" r:id="rId40"/>
    <p:sldId id="296" r:id="rId41"/>
    <p:sldId id="297" r:id="rId42"/>
    <p:sldId id="300" r:id="rId43"/>
    <p:sldId id="301" r:id="rId44"/>
    <p:sldId id="302" r:id="rId45"/>
    <p:sldId id="303" r:id="rId46"/>
    <p:sldId id="304" r:id="rId47"/>
    <p:sldId id="305" r:id="rId48"/>
    <p:sldId id="298" r:id="rId49"/>
    <p:sldId id="299" r:id="rId50"/>
    <p:sldId id="306" r:id="rId51"/>
    <p:sldId id="307" r:id="rId52"/>
    <p:sldId id="308" r:id="rId53"/>
    <p:sldId id="311" r:id="rId54"/>
    <p:sldId id="309" r:id="rId55"/>
    <p:sldId id="310" r:id="rId56"/>
    <p:sldId id="314" r:id="rId57"/>
    <p:sldId id="312" r:id="rId58"/>
    <p:sldId id="313" r:id="rId5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0"/>
    <p:restoredTop sz="92037"/>
  </p:normalViewPr>
  <p:slideViewPr>
    <p:cSldViewPr snapToGrid="0">
      <p:cViewPr varScale="1">
        <p:scale>
          <a:sx n="111" d="100"/>
          <a:sy n="111" d="100"/>
        </p:scale>
        <p:origin x="7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0A205E-89E2-7141-9B31-763FB8402017}" type="datetimeFigureOut">
              <a:rPr lang="en-DK" smtClean="0"/>
              <a:t>15/01/2026</a:t>
            </a:fld>
            <a:endParaRPr lang="en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8E1B09-8F15-654E-AEF6-EC9B32E66524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6382666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Packaging answers: “What is this project? How do others install it?”</a:t>
            </a:r>
          </a:p>
          <a:p>
            <a:r>
              <a:rPr lang="en-GB" dirty="0"/>
              <a:t>Env management answers: “Which exact dependencies do I have locally/CI?”</a:t>
            </a:r>
          </a:p>
          <a:p>
            <a:r>
              <a:rPr lang="en-GB" dirty="0"/>
              <a:t>Deployment answers: “How does this ship and execute?”</a:t>
            </a:r>
          </a:p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3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3454295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A48CBE-C134-CB87-0352-7FB1F66D86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948C8D5-0863-1DC2-8000-1417AC27E2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284323-7DAE-D953-E623-9062297B16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Real-world default: publish both. Pip prefers wheels when available.</a:t>
            </a:r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F9E2D5-F17E-2785-BB71-DF58C9C7D9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17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8010051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25ABDD-1735-E949-071B-A0FEA62B18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10F78C-B549-91BB-EB5B-AA82AE198D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9E02B7-23F3-5D52-B4CF-74AF210714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Wheel is what you want users to install; </a:t>
            </a:r>
            <a:r>
              <a:rPr lang="en-GB" dirty="0" err="1"/>
              <a:t>sdist</a:t>
            </a:r>
            <a:r>
              <a:rPr lang="en-GB" dirty="0"/>
              <a:t> is what you want auditors/builders to be able to rebuild.</a:t>
            </a:r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0348B8-33C2-C957-3662-C4B8B911EC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18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5597270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D911BE-BDFB-1E9F-79FB-FB9656561D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17F780-B796-B02B-BD59-C0E7A228A62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600502-4895-7801-4674-89789BAA87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B4D414-0FCE-BBEC-EA19-8BFEEFC38B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19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9800569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4C1EEE-AFE4-DFF5-116A-E9B969A12B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B6D4183-5FE4-56E9-5EED-A246A523E7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E857CB9-0B90-868D-4BB0-0210C19DFF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CCFBCA-B9DC-CA73-0EF8-CDEE3E3021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21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92626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EFAC3-A33B-2788-F174-0BE3C248D3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26D1B9-20DA-3B2B-0188-41409600DA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72744FC-73AD-4F03-3425-E275E60AB4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“alias” is created by the installer (pip/</a:t>
            </a:r>
            <a:r>
              <a:rPr lang="en-GB" dirty="0" err="1"/>
              <a:t>conda</a:t>
            </a:r>
            <a:r>
              <a:rPr lang="en-GB" dirty="0"/>
              <a:t>) from metadata in </a:t>
            </a:r>
            <a:r>
              <a:rPr lang="en-GB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pyproject.toml</a:t>
            </a:r>
            <a:r>
              <a:rPr lang="en-GB" dirty="0"/>
              <a:t>.</a:t>
            </a:r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A632DB-5D0D-6B32-86C1-0AA36C4657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22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9293927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3D25BD-341A-FE68-1769-6FD363BB58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35FEF26-6425-4709-BB2E-176BD3507D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F2A0B6-B7A2-B10E-6A2C-B8F165DF20C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Console scripts feel like “real commands”. </a:t>
            </a:r>
            <a:r>
              <a: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python -m</a:t>
            </a:r>
            <a:r>
              <a:rPr lang="en-GB" dirty="0"/>
              <a:t> is great as a fallback and for debugging.</a:t>
            </a:r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198B0D-2610-B83E-060D-511E021BBF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23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1131715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F56E7B-FCA3-FD49-F4A0-1BBDD32E66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B7AAE3-6B54-BC97-E082-3FA8D1838D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BBA6E39-063A-8DFB-7917-F752909843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Ask: “Can a user import and use the library without this?” If yes → it’s not a runtime dependency.</a:t>
            </a:r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E9400C-7AA7-BBB8-93EF-68BB2914C41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29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1369189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6680D-C76E-4F12-6724-593BFE54C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9335295-664E-8B1A-2A45-D99A2BF6A7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8EC13D-418D-C5CC-2A88-05600791FE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Extras are how you document “how to contribute” and keep base installs slim.</a:t>
            </a:r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0E65E39-4BC7-8DD3-F166-350E69E22F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30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8075207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D55BF3-43EE-5398-E269-6F64F04DC8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0BEC03E-B39B-C0AC-23B8-DDB72371AF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1C5F95C-5270-B193-DCEE-2313D6D583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Exact pins belong in lock files, not in library metadata.</a:t>
            </a:r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227724-A511-3807-4B25-ED84493944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31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6445600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 </a:t>
            </a:r>
            <a:r>
              <a:rPr lang="en-GB" b="1" dirty="0"/>
              <a:t>smoke test</a:t>
            </a:r>
            <a:r>
              <a:rPr lang="en-GB" dirty="0"/>
              <a:t> is a quick, minimal check that answers: “Does the basic thing run at all?”</a:t>
            </a:r>
          </a:p>
          <a:p>
            <a:endParaRPr lang="en-GB" dirty="0"/>
          </a:p>
          <a:p>
            <a:r>
              <a:rPr lang="en-GB" dirty="0"/>
              <a:t>It’s called a “smoke test” by analogy: you turn it on and see if smoke comes out.</a:t>
            </a:r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33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9137535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94C71F-B489-D5A8-B762-F526A6D71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F9030E-A518-C095-A508-0AA09B1EF1A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32419EE-9E0F-3A88-5EBC-3F98C06BB4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Today is about making steps 2–5 boring and reliable.</a:t>
            </a:r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781079-F3E1-6CF8-96C1-9EBADD525C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4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17716848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2A4FA8-4CF9-8A39-EAEE-8B253A0332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BAA48D-476D-492B-A20C-327FD92AF2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E5FBB4-A6B5-297F-56B5-A5E4EBEBE9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Black changes formatting, Ruff changes code </a:t>
            </a:r>
            <a:r>
              <a:rPr lang="en-GB" i="1" dirty="0"/>
              <a:t>and</a:t>
            </a:r>
            <a:r>
              <a:rPr lang="en-GB" dirty="0"/>
              <a:t> flags issues, </a:t>
            </a:r>
            <a:r>
              <a:rPr lang="en-GB" dirty="0" err="1"/>
              <a:t>mypy</a:t>
            </a:r>
            <a:r>
              <a:rPr lang="en-GB" dirty="0"/>
              <a:t> doesn’t change code—just reports type problems.</a:t>
            </a:r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EEDA65-E384-2AD4-12ED-7C90FA9CD9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34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075115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6995BE-A50C-21AB-4534-2B4B427FC0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452F0D0-A1CD-A724-082E-4A2D1CEBEFB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560896C-3DB0-9CC7-6CA7-1637A490E1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In CI you usually run these in “check” mode (no changes), locally you often auto-fix.</a:t>
            </a:r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F50661-402B-6FC4-130B-1FDF93618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35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5902706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5A95FC-5B68-254E-73F0-C41BAADEA9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9665FEC-6B8A-CEE1-A8FC-2A297B92E6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10008BC-0DB9-2ECC-8CF7-B2FA2EF3820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pyproject.toml</a:t>
            </a:r>
            <a:r>
              <a:rPr lang="en-GB" dirty="0"/>
              <a:t> becomes the single “source of truth” for style rules.</a:t>
            </a:r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E44EFF-462D-3AB8-9D93-E49E480333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36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3645748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F641E-35C2-A6E1-AF56-EB66D646B7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D24B13-F6EF-9B6C-4D65-C4675481D2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934674-2EC1-B0A9-2464-FF6599C85B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55D06E-2114-60F6-2B65-41DDDF39D8E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38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03899343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03792-A428-8976-6575-6D59B42B58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1E716E-0F84-83B6-E0F6-39E0FF3CBB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63D34-0B35-CB2F-1304-E440547AD6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830757-77A3-7607-3FC9-C2A0B65A0D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42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68387155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40C811-6D1C-139A-49D5-1610985B7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AE4AB7-00A0-481C-3E12-7EE35D6BAF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A3BBFAB-A52C-C46A-5AD4-EC654C860B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6C94DA-9015-2CDE-93F2-56F064ADC2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43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73451594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35E595-17FB-0E8A-81F2-198BCFEB17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41D36A5-0F0E-0910-B2F7-859ECBDA07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5E67AF-5F53-C96E-A8C8-E601290D79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825097-2F5D-5376-F9BF-C72D9F21447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44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184454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14D030-3187-008A-A1EE-4309CF90A9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18B3C8-3C9F-5298-0B2F-624DAAA03AB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2800838-4112-9BDD-8647-6D6635C4BAA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B33B75-7FA5-7483-901C-A28A27373C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45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63952838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E5464B-0878-BD5C-EF48-6DD25764DD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374C3AD-8091-08D5-F149-C55D8FBF432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0199B5-7D72-3EAE-0A38-436743FCED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77B96A-52DE-3355-86DA-92325743D9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46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2490064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C66EDD-39D1-3EEC-B803-B96D9577B5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A9726AE-779F-309F-9779-23E138A0F9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CBF267-5643-D49A-0E1C-BCFEC51671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44B2F-564B-2B6E-D655-B23941F3FF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47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616310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5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579332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Twine will prompt for credentials if not configured.</a:t>
            </a:r>
          </a:p>
          <a:p>
            <a:r>
              <a:rPr lang="en-GB" dirty="0"/>
              <a:t>For token auth, username is usually </a:t>
            </a:r>
            <a:r>
              <a: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__token__</a:t>
            </a:r>
            <a:r>
              <a:rPr lang="en-GB" dirty="0"/>
              <a:t> and password is the token value (common pattern).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48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2217026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1437C8-2058-93FF-D313-A912F9EC5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590CDB-B1B1-23D4-3AA8-20D4A2AA26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375A548-51EB-6F36-1713-C234B4BF11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1E5CABD-0351-E719-5BB4-2266ECF1BC0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50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3379490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713F-E37C-A103-C000-D27C1ACC9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112A25-BE8B-C6A3-D6AB-0A332A4803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EAEB52-A5FF-A167-513D-10A32C3678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7C7E5F-9176-F3A8-C6A1-D47AC8DFDA1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51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4785438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7BA561-A428-43E2-8CF1-669514D22C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BE671C-7BA0-2C99-10F5-6F58A8172E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8DD5C5B-3F6D-F683-88B8-C3BC20712E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4827DC-84A3-C4A3-5E65-172C13308A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52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07818652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038C8B-0A7D-457F-C79F-F951FBF9F5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6453306-AC27-4F11-2AA5-4F07B4C812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24FB98F-DBB5-F69B-AE6A-1831E342FC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3A4F7C-4BBB-B4FC-C793-CD2B8843B6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53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3976224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322CAF-0325-BB08-2512-BEB07DA2E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8BF4E3-6F42-D3E5-A5AB-A14C3CE65DF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7A7B82A-65F3-D828-047A-09D6CA5C277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5C6446-88C2-7917-0D41-282B8F5336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57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79869437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5E466C-8AD4-E503-B107-1C40D8A83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3B4172-63C4-9FCD-497D-235DC84C52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FBF7200-97A9-5A8F-4E7A-E443C91012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DC25C9-5429-A66D-D36B-45786499A9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58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14051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7291D0-E284-B69D-9CD2-5D8AAE2BE9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5DFA2F-E969-EE06-97CB-3789848597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008D6C-4069-183B-0C9E-A696C61F08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</a:t>
            </a:r>
            <a:r>
              <a:rPr lang="en-GB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src</a:t>
            </a:r>
            <a:r>
              <a: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en-GB" dirty="0"/>
              <a:t> layout prevents “it works on my machine” caused by Python importing from the repo root without an install.</a:t>
            </a:r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669A48-5C6C-C04C-1EC3-A3C035B76FD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6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5940284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8EDE5C-BAE6-4234-53F2-843588263C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E43D688-3764-3812-8F61-E648EA2E7B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2B31CE-1D7D-0361-DB20-7890F012A2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</a:t>
            </a:r>
            <a:r>
              <a:rPr lang="en-GB" i="1" dirty="0"/>
              <a:t>can</a:t>
            </a:r>
            <a:r>
              <a:rPr lang="en-GB" dirty="0"/>
              <a:t> still find old projects using </a:t>
            </a:r>
            <a:r>
              <a:rPr lang="en-GB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setup.py</a:t>
            </a:r>
            <a:r>
              <a:rPr lang="en-GB" dirty="0"/>
              <a:t>. We’re focusing on the modern, standard path.</a:t>
            </a:r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749550-5CAE-4F85-4EB4-821CE79B01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7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234209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7C50F-35C7-355E-83AB-E91134E0E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45D2FC4-0458-C2B2-5705-6EB22F012D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98D4B5F-F36D-A195-2CC0-4B3BA39CE2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“Backend” is just “the thing that actually builds your wheel and </a:t>
            </a:r>
            <a:r>
              <a:rPr lang="en-GB" dirty="0" err="1"/>
              <a:t>sdist</a:t>
            </a:r>
            <a:r>
              <a:rPr lang="en-GB" dirty="0"/>
              <a:t>”.</a:t>
            </a:r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DB70A5-4FDA-F647-49B8-C9CE217277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8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7384008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BA680A-1F62-26FF-6993-5A8A229DC3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FD927EE-D313-95CB-2A91-F03072FBCA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285AF48-3936-EA75-F9DC-69A97F0798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Dist</a:t>
            </a:r>
            <a:r>
              <a:rPr lang="en-GB" dirty="0"/>
              <a:t> name ≠ import name (often same, but not guaranteed).</a:t>
            </a:r>
          </a:p>
          <a:p>
            <a:r>
              <a:rPr lang="en-GB" dirty="0"/>
              <a:t>Encourage setting </a:t>
            </a:r>
            <a:r>
              <a:rPr lang="en-GB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requires-python</a:t>
            </a:r>
            <a:r>
              <a:rPr lang="en-GB" dirty="0"/>
              <a:t> early to avoid accidental installs on unsupported versions.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F2805F-2CA8-77C6-14B7-467A24991D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9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8645390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E24D82-B142-23AC-EA7F-35CEC923D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A86AF77-C6EB-D5E7-4743-980E99ECC9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0642F9E-0CCA-8BAE-CC2C-467CB8A493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 already have tools in </a:t>
            </a:r>
            <a:r>
              <a:rPr lang="en-GB" dirty="0" err="1"/>
              <a:t>conda</a:t>
            </a:r>
            <a:r>
              <a:rPr lang="en-GB" dirty="0"/>
              <a:t> for the workshop, but you still want extras in </a:t>
            </a:r>
            <a:r>
              <a:rPr lang="en-GB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pyproject.toml</a:t>
            </a:r>
            <a:r>
              <a:rPr lang="en-GB" dirty="0"/>
              <a:t> for real projects.</a:t>
            </a:r>
            <a:endParaRPr lang="en-DK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D4DABD-E7B6-A3A5-04A8-AF878DF0E5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10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5281763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8E1B09-8F15-654E-AEF6-EC9B32E66524}" type="slidenum">
              <a:rPr lang="en-DK" smtClean="0"/>
              <a:t>15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273045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0EAB30B-98F8-4E4A-B4DF-059ABD0B9466}" type="datetime1">
              <a:rPr lang="da-DK" smtClean="0"/>
              <a:t>15.01.2026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0482F72-0D0C-694E-A966-CF4AB7832ED3}" type="slidenum">
              <a:rPr lang="en-DK" smtClean="0"/>
              <a:t>‹#›</a:t>
            </a:fld>
            <a:endParaRPr lang="en-DK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DK"/>
            </a:p>
          </p:txBody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DK"/>
            </a:p>
          </p:txBody>
        </p:sp>
      </p:grpSp>
    </p:spTree>
    <p:extLst>
      <p:ext uri="{BB962C8B-B14F-4D97-AF65-F5344CB8AC3E}">
        <p14:creationId xmlns:p14="http://schemas.microsoft.com/office/powerpoint/2010/main" val="24963534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08CCE8-968E-824D-8BBB-7436ECF8BDFD}" type="datetime1">
              <a:rPr lang="da-DK" smtClean="0"/>
              <a:t>15.01.2026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8478834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F5A1FB-4CF5-6348-8C02-575D697DB9C6}" type="datetime1">
              <a:rPr lang="da-DK" smtClean="0"/>
              <a:t>15.01.2026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737950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5DDFC-CB6D-BC4C-A3DE-CFE1C067A31A}" type="datetime1">
              <a:rPr lang="da-DK" smtClean="0"/>
              <a:t>15.01.2026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37854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ED7E7B4-5C7F-044C-8C71-6B6933412786}" type="datetime1">
              <a:rPr lang="da-DK" smtClean="0"/>
              <a:t>15.01.2026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0482F72-0D0C-694E-A966-CF4AB7832ED3}" type="slidenum">
              <a:rPr lang="en-DK" smtClean="0"/>
              <a:t>‹#›</a:t>
            </a:fld>
            <a:endParaRPr lang="en-DK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35680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662BF9-AC68-B74A-A035-ABBBF24A11D0}" type="datetime1">
              <a:rPr lang="da-DK" smtClean="0"/>
              <a:t>15.01.2026</a:t>
            </a:fld>
            <a:endParaRPr lang="en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806576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5B921C-A8CB-F343-9F9B-A734A88CE5F2}" type="datetime1">
              <a:rPr lang="da-DK" smtClean="0"/>
              <a:t>15.01.2026</a:t>
            </a:fld>
            <a:endParaRPr lang="en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19174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1D577-9C41-9C43-9B00-ED67017AA3DA}" type="datetime1">
              <a:rPr lang="da-DK" smtClean="0"/>
              <a:t>15.01.2026</a:t>
            </a:fld>
            <a:endParaRPr lang="en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1760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FF022-53A2-234D-BE46-6B05F4F77E3D}" type="datetime1">
              <a:rPr lang="da-DK" smtClean="0"/>
              <a:t>15.01.2026</a:t>
            </a:fld>
            <a:endParaRPr lang="en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‹#›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7656864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59DC86F-1AB1-4F4D-BD5C-458B5BEC7F03}" type="datetime1">
              <a:rPr lang="da-DK" smtClean="0"/>
              <a:t>15.01.2026</a:t>
            </a:fld>
            <a:endParaRPr lang="en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0482F72-0D0C-694E-A966-CF4AB7832ED3}" type="slidenum">
              <a:rPr lang="en-DK" smtClean="0"/>
              <a:t>‹#›</a:t>
            </a:fld>
            <a:endParaRPr lang="en-DK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198594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8D700DE-7CF3-DE44-A6A0-A6D6183B1BAF}" type="datetime1">
              <a:rPr lang="da-DK" smtClean="0"/>
              <a:t>15.01.2026</a:t>
            </a:fld>
            <a:endParaRPr lang="en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0482F72-0D0C-694E-A966-CF4AB7832ED3}" type="slidenum">
              <a:rPr lang="en-DK" smtClean="0"/>
              <a:t>‹#›</a:t>
            </a:fld>
            <a:endParaRPr lang="en-DK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85548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F7940836-72FD-BE42-B030-4E56C12D09DE}" type="datetime1">
              <a:rPr lang="da-DK" smtClean="0"/>
              <a:t>15.01.2026</a:t>
            </a:fld>
            <a:endParaRPr lang="en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E0482F72-0D0C-694E-A966-CF4AB7832ED3}" type="slidenum">
              <a:rPr lang="en-DK" smtClean="0"/>
              <a:t>‹#›</a:t>
            </a:fld>
            <a:endParaRPr lang="en-DK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194238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anaconda.org/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si-dk/rmlst-cli/blob/master/.github/workflows/ci.yml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E2D7B-8536-8A1D-7672-D0C4A114691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DK" dirty="0"/>
              <a:t>Packaging Workshop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6F28CF-149B-FDA2-EF5F-DCEF185D43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DK" dirty="0"/>
              <a:t>Povilas Matusevicius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0AC8F9-894E-F7EC-9F62-5416CFFACD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1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3481516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7B1C54-9B5B-8725-E846-8747FDF521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0934F-5F53-4304-17E2-17E24559F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Dependencies: only ship what users need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1A5B98-5CFE-10C7-0F8D-54C2361C36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Runtime deps go in </a:t>
            </a:r>
            <a:r>
              <a:rPr lang="en-GB" dirty="0" err="1"/>
              <a:t>project.dependencies</a:t>
            </a:r>
            <a:endParaRPr lang="en-GB" dirty="0"/>
          </a:p>
          <a:p>
            <a:pPr lvl="1"/>
            <a:r>
              <a:rPr lang="en-GB" dirty="0"/>
              <a:t>installed for every user</a:t>
            </a:r>
          </a:p>
          <a:p>
            <a:r>
              <a:rPr lang="en-GB" dirty="0"/>
              <a:t>Dev/test tooling should NOT be runtime deps</a:t>
            </a:r>
          </a:p>
          <a:p>
            <a:pPr lvl="1"/>
            <a:r>
              <a:rPr lang="en-GB" dirty="0"/>
              <a:t>put into </a:t>
            </a:r>
            <a:r>
              <a:rPr lang="en-GB" dirty="0" err="1"/>
              <a:t>project.optional</a:t>
            </a:r>
            <a:r>
              <a:rPr lang="en-GB" dirty="0"/>
              <a:t>-dependencies (e.g., dev, test)</a:t>
            </a:r>
          </a:p>
          <a:p>
            <a:r>
              <a:rPr lang="en-GB" dirty="0"/>
              <a:t>“If a user imports the library, do they need it?” → runtime</a:t>
            </a:r>
          </a:p>
          <a:p>
            <a:r>
              <a:rPr lang="en-GB" dirty="0"/>
              <a:t>“Is it only for contributors/CI?” → optional/dev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EED770-2FB5-60A6-A9AC-F58B8A664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10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8160090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2498D-6C53-1738-FCC6-E39A8ED1EC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159293-6F8B-26E2-5D3F-CEFBB2FC8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1: Create a new package (</a:t>
            </a:r>
            <a:r>
              <a:rPr lang="en-GB" sz="3600" dirty="0" err="1"/>
              <a:t>src</a:t>
            </a:r>
            <a:r>
              <a:rPr lang="en-GB" sz="3600" dirty="0"/>
              <a:t>/ layout)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1C47A0-E4C7-A291-BE2F-0F10562CE9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D8674E-67E1-A2DB-9568-4C707C721EF9}"/>
              </a:ext>
            </a:extLst>
          </p:cNvPr>
          <p:cNvSpPr txBox="1"/>
          <p:nvPr/>
        </p:nvSpPr>
        <p:spPr>
          <a:xfrm>
            <a:off x="3401122" y="3338036"/>
            <a:ext cx="5542156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# pick your initials (4–5 letters), e.g. </a:t>
            </a:r>
            <a:r>
              <a:rPr lang="en-GB" dirty="0" err="1"/>
              <a:t>pmat</a:t>
            </a:r>
            <a:endParaRPr lang="en-GB" dirty="0"/>
          </a:p>
          <a:p>
            <a:r>
              <a:rPr lang="en-GB" dirty="0"/>
              <a:t>INITIALS=</a:t>
            </a:r>
            <a:r>
              <a:rPr lang="en-GB" dirty="0" err="1"/>
              <a:t>pmat</a:t>
            </a:r>
            <a:endParaRPr lang="en-GB" dirty="0"/>
          </a:p>
          <a:p>
            <a:endParaRPr lang="en-GB" dirty="0"/>
          </a:p>
          <a:p>
            <a:r>
              <a:rPr lang="en-GB" dirty="0" err="1"/>
              <a:t>mkdir</a:t>
            </a:r>
            <a:r>
              <a:rPr lang="en-GB" dirty="0"/>
              <a:t> -p </a:t>
            </a:r>
            <a:r>
              <a:rPr lang="en-GB" dirty="0" err="1"/>
              <a:t>src</a:t>
            </a:r>
            <a:r>
              <a:rPr lang="en-GB" dirty="0"/>
              <a:t>/</a:t>
            </a:r>
            <a:r>
              <a:rPr lang="en-GB" dirty="0" err="1"/>
              <a:t>packaging_workshop</a:t>
            </a:r>
            <a:r>
              <a:rPr lang="en-GB" dirty="0"/>
              <a:t>_${INITIALS}</a:t>
            </a:r>
          </a:p>
          <a:p>
            <a:r>
              <a:rPr lang="en-GB" dirty="0"/>
              <a:t>touch </a:t>
            </a:r>
            <a:r>
              <a:rPr lang="en-GB" dirty="0" err="1"/>
              <a:t>src</a:t>
            </a:r>
            <a:r>
              <a:rPr lang="en-GB" dirty="0"/>
              <a:t>/</a:t>
            </a:r>
            <a:r>
              <a:rPr lang="en-GB" dirty="0" err="1"/>
              <a:t>packaging_workshop</a:t>
            </a:r>
            <a:r>
              <a:rPr lang="en-GB" dirty="0"/>
              <a:t>_${INITIALS}/__</a:t>
            </a:r>
            <a:r>
              <a:rPr lang="en-GB" dirty="0" err="1"/>
              <a:t>init</a:t>
            </a:r>
            <a:r>
              <a:rPr lang="en-GB" dirty="0"/>
              <a:t>__.</a:t>
            </a:r>
            <a:r>
              <a:rPr lang="en-GB" dirty="0" err="1"/>
              <a:t>py</a:t>
            </a:r>
            <a:endParaRPr lang="en-DK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33759C-89ED-DDD4-EAD1-075E71B4A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11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600087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AEC456-2CE6-2EB3-CB3A-0F0C0FB827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448F0E-B09E-95F1-F630-2A54C57F2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1: Add a real function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7E3A2B-C185-0DC1-082B-A863DAA15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7828" y="1428750"/>
            <a:ext cx="9601200" cy="3581400"/>
          </a:xfrm>
        </p:spPr>
        <p:txBody>
          <a:bodyPr>
            <a:normAutofit/>
          </a:bodyPr>
          <a:lstStyle/>
          <a:p>
            <a:r>
              <a:rPr lang="en-GB" dirty="0"/>
              <a:t>edit </a:t>
            </a:r>
            <a:r>
              <a:rPr lang="en-GB" dirty="0" err="1"/>
              <a:t>src</a:t>
            </a:r>
            <a:r>
              <a:rPr lang="en-GB" dirty="0"/>
              <a:t>/</a:t>
            </a:r>
            <a:r>
              <a:rPr lang="en-GB" dirty="0" err="1"/>
              <a:t>packaging_workshop</a:t>
            </a:r>
            <a:r>
              <a:rPr lang="en-GB" dirty="0"/>
              <a:t>_&lt;initials&gt;/__</a:t>
            </a:r>
            <a:r>
              <a:rPr lang="en-GB" dirty="0" err="1"/>
              <a:t>init</a:t>
            </a:r>
            <a:r>
              <a:rPr lang="en-GB" dirty="0"/>
              <a:t>__.</a:t>
            </a:r>
            <a:r>
              <a:rPr lang="en-GB" dirty="0" err="1"/>
              <a:t>py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04ABA1-1DD6-5211-28BB-A41814E419FC}"/>
              </a:ext>
            </a:extLst>
          </p:cNvPr>
          <p:cNvSpPr txBox="1"/>
          <p:nvPr/>
        </p:nvSpPr>
        <p:spPr>
          <a:xfrm>
            <a:off x="2146111" y="1854379"/>
            <a:ext cx="8052178" cy="48013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def greet(name: str) -&gt; str:</a:t>
            </a:r>
          </a:p>
          <a:p>
            <a:r>
              <a:rPr lang="en-GB" dirty="0"/>
              <a:t>    """Return a friendly greeting.</a:t>
            </a:r>
          </a:p>
          <a:p>
            <a:endParaRPr lang="en-GB" dirty="0"/>
          </a:p>
          <a:p>
            <a:r>
              <a:rPr lang="en-GB" dirty="0"/>
              <a:t>    Parameters</a:t>
            </a:r>
          </a:p>
          <a:p>
            <a:r>
              <a:rPr lang="en-GB" dirty="0"/>
              <a:t>    ----------</a:t>
            </a:r>
          </a:p>
          <a:p>
            <a:r>
              <a:rPr lang="en-GB" dirty="0"/>
              <a:t>    name:</a:t>
            </a:r>
          </a:p>
          <a:p>
            <a:r>
              <a:rPr lang="en-GB" dirty="0"/>
              <a:t>        Name of the person to greet.</a:t>
            </a:r>
          </a:p>
          <a:p>
            <a:endParaRPr lang="en-GB" dirty="0"/>
          </a:p>
          <a:p>
            <a:r>
              <a:rPr lang="en-GB" dirty="0"/>
              <a:t>    Returns</a:t>
            </a:r>
          </a:p>
          <a:p>
            <a:r>
              <a:rPr lang="en-GB" dirty="0"/>
              <a:t>    -------</a:t>
            </a:r>
          </a:p>
          <a:p>
            <a:r>
              <a:rPr lang="en-GB" dirty="0"/>
              <a:t>    str</a:t>
            </a:r>
          </a:p>
          <a:p>
            <a:r>
              <a:rPr lang="en-GB" dirty="0"/>
              <a:t>        Greeting message.</a:t>
            </a:r>
          </a:p>
          <a:p>
            <a:r>
              <a:rPr lang="en-GB" dirty="0"/>
              <a:t>    """</a:t>
            </a:r>
          </a:p>
          <a:p>
            <a:r>
              <a:rPr lang="en-GB" dirty="0"/>
              <a:t>    name = </a:t>
            </a:r>
            <a:r>
              <a:rPr lang="en-GB" dirty="0" err="1"/>
              <a:t>name.strip</a:t>
            </a:r>
            <a:r>
              <a:rPr lang="en-GB" dirty="0"/>
              <a:t>()</a:t>
            </a:r>
          </a:p>
          <a:p>
            <a:r>
              <a:rPr lang="en-GB" dirty="0"/>
              <a:t>    if not name:</a:t>
            </a:r>
          </a:p>
          <a:p>
            <a:r>
              <a:rPr lang="en-GB" dirty="0"/>
              <a:t>        raise </a:t>
            </a:r>
            <a:r>
              <a:rPr lang="en-GB" dirty="0" err="1"/>
              <a:t>ValueError</a:t>
            </a:r>
            <a:r>
              <a:rPr lang="en-GB" dirty="0"/>
              <a:t>("name must be a non-empty string")</a:t>
            </a:r>
          </a:p>
          <a:p>
            <a:r>
              <a:rPr lang="en-GB" dirty="0"/>
              <a:t>    return </a:t>
            </a:r>
            <a:r>
              <a:rPr lang="en-GB" dirty="0" err="1"/>
              <a:t>f"Hello</a:t>
            </a:r>
            <a:r>
              <a:rPr lang="en-GB" dirty="0"/>
              <a:t>, {name}!"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8BAA64-20DA-D0EC-B2D2-580B97983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12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79571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6BC178-BBDF-ECED-4CAC-91A5E1B25E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B6A6D2-2066-4D13-86AD-083AD0A1AA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1: Add </a:t>
            </a:r>
            <a:r>
              <a:rPr lang="en-GB" sz="3600" dirty="0" err="1"/>
              <a:t>pyproject.toml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6FB3E9-59B4-1D9B-91B0-B996A8A832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ED3037-F9BA-29E9-E303-56453BFB0616}"/>
              </a:ext>
            </a:extLst>
          </p:cNvPr>
          <p:cNvSpPr txBox="1"/>
          <p:nvPr/>
        </p:nvSpPr>
        <p:spPr>
          <a:xfrm>
            <a:off x="2372518" y="1370886"/>
            <a:ext cx="7599363" cy="480131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[build-system]</a:t>
            </a:r>
          </a:p>
          <a:p>
            <a:r>
              <a:rPr lang="en-GB" dirty="0"/>
              <a:t>requires = ["</a:t>
            </a:r>
            <a:r>
              <a:rPr lang="en-GB" dirty="0" err="1"/>
              <a:t>setuptools</a:t>
            </a:r>
            <a:r>
              <a:rPr lang="en-GB" dirty="0"/>
              <a:t>&gt;=68", "wheel"]</a:t>
            </a:r>
          </a:p>
          <a:p>
            <a:r>
              <a:rPr lang="en-GB" dirty="0"/>
              <a:t>build-backend = "</a:t>
            </a:r>
            <a:r>
              <a:rPr lang="en-GB" dirty="0" err="1"/>
              <a:t>setuptools.build_meta</a:t>
            </a:r>
            <a:r>
              <a:rPr lang="en-GB" dirty="0"/>
              <a:t>"</a:t>
            </a:r>
          </a:p>
          <a:p>
            <a:endParaRPr lang="en-GB" dirty="0"/>
          </a:p>
          <a:p>
            <a:r>
              <a:rPr lang="en-GB" dirty="0"/>
              <a:t>[project]</a:t>
            </a:r>
          </a:p>
          <a:p>
            <a:r>
              <a:rPr lang="en-GB" dirty="0"/>
              <a:t>name = "</a:t>
            </a:r>
            <a:r>
              <a:rPr lang="en-GB" dirty="0" err="1"/>
              <a:t>packaging_workshop</a:t>
            </a:r>
            <a:r>
              <a:rPr lang="en-GB" dirty="0"/>
              <a:t>_&lt;initials&gt;"</a:t>
            </a:r>
          </a:p>
          <a:p>
            <a:r>
              <a:rPr lang="en-GB" dirty="0"/>
              <a:t>version = "0.1.0"</a:t>
            </a:r>
          </a:p>
          <a:p>
            <a:r>
              <a:rPr lang="en-GB" dirty="0"/>
              <a:t>description = "Workshop package for practicing modern Python packaging."</a:t>
            </a:r>
          </a:p>
          <a:p>
            <a:r>
              <a:rPr lang="en-GB" dirty="0"/>
              <a:t>readme = "</a:t>
            </a:r>
            <a:r>
              <a:rPr lang="en-GB" dirty="0" err="1"/>
              <a:t>README.md</a:t>
            </a:r>
            <a:r>
              <a:rPr lang="en-GB" dirty="0"/>
              <a:t>"</a:t>
            </a:r>
          </a:p>
          <a:p>
            <a:r>
              <a:rPr lang="en-GB" dirty="0"/>
              <a:t>requires-python = "&gt;=3.13"</a:t>
            </a:r>
          </a:p>
          <a:p>
            <a:r>
              <a:rPr lang="en-GB" dirty="0"/>
              <a:t>dependencies = []</a:t>
            </a:r>
          </a:p>
          <a:p>
            <a:endParaRPr lang="en-GB" dirty="0"/>
          </a:p>
          <a:p>
            <a:r>
              <a:rPr lang="en-GB" dirty="0"/>
              <a:t>[</a:t>
            </a:r>
            <a:r>
              <a:rPr lang="en-GB" dirty="0" err="1"/>
              <a:t>tool.setuptools</a:t>
            </a:r>
            <a:r>
              <a:rPr lang="en-GB" dirty="0"/>
              <a:t>]</a:t>
            </a:r>
          </a:p>
          <a:p>
            <a:r>
              <a:rPr lang="en-GB" dirty="0"/>
              <a:t>package-</a:t>
            </a:r>
            <a:r>
              <a:rPr lang="en-GB" dirty="0" err="1"/>
              <a:t>dir</a:t>
            </a:r>
            <a:r>
              <a:rPr lang="en-GB" dirty="0"/>
              <a:t> = {"" = "</a:t>
            </a:r>
            <a:r>
              <a:rPr lang="en-GB" dirty="0" err="1"/>
              <a:t>src</a:t>
            </a:r>
            <a:r>
              <a:rPr lang="en-GB" dirty="0"/>
              <a:t>"}</a:t>
            </a:r>
          </a:p>
          <a:p>
            <a:endParaRPr lang="en-GB" dirty="0"/>
          </a:p>
          <a:p>
            <a:r>
              <a:rPr lang="en-GB" dirty="0"/>
              <a:t>[</a:t>
            </a:r>
            <a:r>
              <a:rPr lang="en-GB" dirty="0" err="1"/>
              <a:t>tool.setuptools.packages.find</a:t>
            </a:r>
            <a:r>
              <a:rPr lang="en-GB" dirty="0"/>
              <a:t>]</a:t>
            </a:r>
          </a:p>
          <a:p>
            <a:r>
              <a:rPr lang="en-GB" dirty="0"/>
              <a:t>where = ["</a:t>
            </a:r>
            <a:r>
              <a:rPr lang="en-GB" dirty="0" err="1"/>
              <a:t>src</a:t>
            </a:r>
            <a:r>
              <a:rPr lang="en-GB" dirty="0"/>
              <a:t>"]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F91BA5D-D86B-B6F6-8341-9D46676A1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13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795255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334D87-DEBE-C45F-0A1A-086120A732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FACE62-4FA4-7741-7837-20C3970DB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1: Install locally + verify import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B15953-05FE-1373-B321-1FAAD1F252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C80E1D1-C36A-A5BB-B38E-1C86E1F8A9A6}"/>
              </a:ext>
            </a:extLst>
          </p:cNvPr>
          <p:cNvSpPr txBox="1"/>
          <p:nvPr/>
        </p:nvSpPr>
        <p:spPr>
          <a:xfrm>
            <a:off x="2206388" y="2286000"/>
            <a:ext cx="777922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echo "# </a:t>
            </a:r>
            <a:r>
              <a:rPr lang="en-GB" dirty="0" err="1"/>
              <a:t>packaging_workshop</a:t>
            </a:r>
            <a:r>
              <a:rPr lang="en-GB" dirty="0"/>
              <a:t>_${INITIALS}" &gt; </a:t>
            </a:r>
            <a:r>
              <a:rPr lang="en-GB" dirty="0" err="1"/>
              <a:t>README.md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239950B-9C7E-42EC-991C-6F5AB11C5D0A}"/>
              </a:ext>
            </a:extLst>
          </p:cNvPr>
          <p:cNvSpPr txBox="1"/>
          <p:nvPr/>
        </p:nvSpPr>
        <p:spPr>
          <a:xfrm>
            <a:off x="2206388" y="3429000"/>
            <a:ext cx="7779224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pip install -e .</a:t>
            </a:r>
          </a:p>
          <a:p>
            <a:r>
              <a:rPr lang="en-GB" dirty="0"/>
              <a:t>python -c "from </a:t>
            </a:r>
            <a:r>
              <a:rPr lang="en-GB" dirty="0" err="1"/>
              <a:t>packaging_workshop</a:t>
            </a:r>
            <a:r>
              <a:rPr lang="en-GB" dirty="0"/>
              <a:t>_${INITIALS} import greet; print(greet('Workshop'))"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FAE0AC-220D-E8A5-B7A0-747EB91D7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14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257788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ACE7BF-2D22-15DD-00D3-DAAAE5387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28C40D-1246-5D13-EF75-D409030F92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1: replace </a:t>
            </a:r>
            <a:r>
              <a:rPr lang="en-GB" sz="3600" dirty="0" err="1"/>
              <a:t>setuptools</a:t>
            </a:r>
            <a:r>
              <a:rPr lang="en-GB" sz="3600" dirty="0"/>
              <a:t> with hatchling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2184A7-C43D-B91E-5AF3-67CABDFA74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CB35A2C-99CC-AB59-3734-3CD37A5D4F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15</a:t>
            </a:fld>
            <a:endParaRPr lang="en-DK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336F6C5-656B-FE89-492D-882F12433132}"/>
              </a:ext>
            </a:extLst>
          </p:cNvPr>
          <p:cNvSpPr txBox="1"/>
          <p:nvPr/>
        </p:nvSpPr>
        <p:spPr>
          <a:xfrm>
            <a:off x="795344" y="1428749"/>
            <a:ext cx="5079160" cy="50783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[build-system]</a:t>
            </a:r>
          </a:p>
          <a:p>
            <a:r>
              <a:rPr lang="en-GB" dirty="0"/>
              <a:t>requires = ["</a:t>
            </a:r>
            <a:r>
              <a:rPr lang="en-GB" dirty="0" err="1"/>
              <a:t>setuptools</a:t>
            </a:r>
            <a:r>
              <a:rPr lang="en-GB" dirty="0"/>
              <a:t>&gt;=68", "wheel"]</a:t>
            </a:r>
          </a:p>
          <a:p>
            <a:r>
              <a:rPr lang="en-GB" dirty="0"/>
              <a:t>build-backend = "</a:t>
            </a:r>
            <a:r>
              <a:rPr lang="en-GB" dirty="0" err="1"/>
              <a:t>setuptools.build_meta</a:t>
            </a:r>
            <a:r>
              <a:rPr lang="en-GB" dirty="0"/>
              <a:t>"</a:t>
            </a:r>
          </a:p>
          <a:p>
            <a:endParaRPr lang="en-GB" dirty="0"/>
          </a:p>
          <a:p>
            <a:r>
              <a:rPr lang="en-GB" dirty="0"/>
              <a:t>[project]</a:t>
            </a:r>
          </a:p>
          <a:p>
            <a:r>
              <a:rPr lang="en-GB" dirty="0"/>
              <a:t>name = "</a:t>
            </a:r>
            <a:r>
              <a:rPr lang="en-GB" dirty="0" err="1"/>
              <a:t>packaging_workshop</a:t>
            </a:r>
            <a:r>
              <a:rPr lang="en-GB" dirty="0"/>
              <a:t>_&lt;initials&gt;"</a:t>
            </a:r>
          </a:p>
          <a:p>
            <a:r>
              <a:rPr lang="en-GB" dirty="0"/>
              <a:t>version = "0.1.0"</a:t>
            </a:r>
          </a:p>
          <a:p>
            <a:r>
              <a:rPr lang="en-GB" dirty="0"/>
              <a:t>description = "Workshop package for practicing modern Python packaging."</a:t>
            </a:r>
          </a:p>
          <a:p>
            <a:r>
              <a:rPr lang="en-GB" dirty="0"/>
              <a:t>readme = "</a:t>
            </a:r>
            <a:r>
              <a:rPr lang="en-GB" dirty="0" err="1"/>
              <a:t>README.md</a:t>
            </a:r>
            <a:r>
              <a:rPr lang="en-GB" dirty="0"/>
              <a:t>"</a:t>
            </a:r>
          </a:p>
          <a:p>
            <a:r>
              <a:rPr lang="en-GB" dirty="0"/>
              <a:t>requires-python = "&gt;=3.13"</a:t>
            </a:r>
          </a:p>
          <a:p>
            <a:r>
              <a:rPr lang="en-GB" dirty="0"/>
              <a:t>dependencies = []</a:t>
            </a:r>
          </a:p>
          <a:p>
            <a:endParaRPr lang="en-GB" dirty="0"/>
          </a:p>
          <a:p>
            <a:r>
              <a:rPr lang="en-GB" dirty="0"/>
              <a:t>[</a:t>
            </a:r>
            <a:r>
              <a:rPr lang="en-GB" dirty="0" err="1"/>
              <a:t>tool.setuptools</a:t>
            </a:r>
            <a:r>
              <a:rPr lang="en-GB" dirty="0"/>
              <a:t>]</a:t>
            </a:r>
          </a:p>
          <a:p>
            <a:r>
              <a:rPr lang="en-GB" dirty="0"/>
              <a:t>package-</a:t>
            </a:r>
            <a:r>
              <a:rPr lang="en-GB" dirty="0" err="1"/>
              <a:t>dir</a:t>
            </a:r>
            <a:r>
              <a:rPr lang="en-GB" dirty="0"/>
              <a:t> = {"" = "</a:t>
            </a:r>
            <a:r>
              <a:rPr lang="en-GB" dirty="0" err="1"/>
              <a:t>src</a:t>
            </a:r>
            <a:r>
              <a:rPr lang="en-GB" dirty="0"/>
              <a:t>"}</a:t>
            </a:r>
          </a:p>
          <a:p>
            <a:endParaRPr lang="en-GB" dirty="0"/>
          </a:p>
          <a:p>
            <a:r>
              <a:rPr lang="en-GB" dirty="0"/>
              <a:t>[</a:t>
            </a:r>
            <a:r>
              <a:rPr lang="en-GB" dirty="0" err="1"/>
              <a:t>tool.setuptools.packages.find</a:t>
            </a:r>
            <a:r>
              <a:rPr lang="en-GB" dirty="0"/>
              <a:t>]</a:t>
            </a:r>
          </a:p>
          <a:p>
            <a:r>
              <a:rPr lang="en-GB" dirty="0"/>
              <a:t>where = ["</a:t>
            </a:r>
            <a:r>
              <a:rPr lang="en-GB" dirty="0" err="1"/>
              <a:t>src</a:t>
            </a:r>
            <a:r>
              <a:rPr lang="en-GB" dirty="0"/>
              <a:t>"]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877526-3039-D095-523C-8F6BFFF52E50}"/>
              </a:ext>
            </a:extLst>
          </p:cNvPr>
          <p:cNvSpPr txBox="1"/>
          <p:nvPr/>
        </p:nvSpPr>
        <p:spPr>
          <a:xfrm>
            <a:off x="6317496" y="1428750"/>
            <a:ext cx="5079160" cy="42473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[build-system]</a:t>
            </a:r>
          </a:p>
          <a:p>
            <a:r>
              <a:rPr lang="en-GB" dirty="0"/>
              <a:t>requires = ["hatchling&gt;=1.25"]</a:t>
            </a:r>
          </a:p>
          <a:p>
            <a:r>
              <a:rPr lang="en-GB" dirty="0"/>
              <a:t>build-backend = "</a:t>
            </a:r>
            <a:r>
              <a:rPr lang="en-GB" dirty="0" err="1"/>
              <a:t>hatchling.build</a:t>
            </a:r>
            <a:r>
              <a:rPr lang="en-GB" dirty="0"/>
              <a:t>"</a:t>
            </a:r>
          </a:p>
          <a:p>
            <a:endParaRPr lang="en-GB" dirty="0"/>
          </a:p>
          <a:p>
            <a:r>
              <a:rPr lang="en-GB" dirty="0"/>
              <a:t>[project]</a:t>
            </a:r>
          </a:p>
          <a:p>
            <a:r>
              <a:rPr lang="en-GB" dirty="0"/>
              <a:t>name = "</a:t>
            </a:r>
            <a:r>
              <a:rPr lang="en-GB" dirty="0" err="1"/>
              <a:t>packaging_workshop</a:t>
            </a:r>
            <a:r>
              <a:rPr lang="en-GB" dirty="0"/>
              <a:t>_&lt;initials&gt;"</a:t>
            </a:r>
          </a:p>
          <a:p>
            <a:r>
              <a:rPr lang="en-GB" dirty="0"/>
              <a:t>version = "0.1.0"</a:t>
            </a:r>
          </a:p>
          <a:p>
            <a:r>
              <a:rPr lang="en-GB" dirty="0"/>
              <a:t>description = "Workshop package for practicing modern Python packaging."</a:t>
            </a:r>
          </a:p>
          <a:p>
            <a:r>
              <a:rPr lang="en-GB" dirty="0"/>
              <a:t>readme = "</a:t>
            </a:r>
            <a:r>
              <a:rPr lang="en-GB" dirty="0" err="1"/>
              <a:t>README.md</a:t>
            </a:r>
            <a:r>
              <a:rPr lang="en-GB" dirty="0"/>
              <a:t>"</a:t>
            </a:r>
          </a:p>
          <a:p>
            <a:r>
              <a:rPr lang="en-GB" dirty="0"/>
              <a:t>requires-python = "&gt;=3.13"</a:t>
            </a:r>
          </a:p>
          <a:p>
            <a:r>
              <a:rPr lang="en-GB" dirty="0"/>
              <a:t>dependencies = []</a:t>
            </a:r>
          </a:p>
          <a:p>
            <a:endParaRPr lang="en-GB" dirty="0"/>
          </a:p>
          <a:p>
            <a:r>
              <a:rPr lang="en-GB" dirty="0"/>
              <a:t>[</a:t>
            </a:r>
            <a:r>
              <a:rPr lang="en-GB" dirty="0" err="1"/>
              <a:t>tool.hatch.build.targets.wheel</a:t>
            </a:r>
            <a:r>
              <a:rPr lang="en-GB" dirty="0"/>
              <a:t>]</a:t>
            </a:r>
          </a:p>
          <a:p>
            <a:r>
              <a:rPr lang="en-GB" dirty="0"/>
              <a:t>packages = ["</a:t>
            </a:r>
            <a:r>
              <a:rPr lang="en-GB" dirty="0" err="1"/>
              <a:t>src</a:t>
            </a:r>
            <a:r>
              <a:rPr lang="en-GB" dirty="0"/>
              <a:t>/</a:t>
            </a:r>
            <a:r>
              <a:rPr lang="en-GB" dirty="0" err="1"/>
              <a:t>packaging_workshop</a:t>
            </a:r>
            <a:r>
              <a:rPr lang="en-GB" dirty="0"/>
              <a:t>_&lt;initials&gt;"]</a:t>
            </a:r>
          </a:p>
        </p:txBody>
      </p:sp>
    </p:spTree>
    <p:extLst>
      <p:ext uri="{BB962C8B-B14F-4D97-AF65-F5344CB8AC3E}">
        <p14:creationId xmlns:p14="http://schemas.microsoft.com/office/powerpoint/2010/main" val="32274041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4F1661-53CE-5DEF-D217-B26DAC34C9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E4D54-0C19-2C38-63FA-6899F6494A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1: Install locally + verify import (again)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28A9EF-D707-C735-71EB-08721E070E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2D76A4-802C-A562-9411-C162B9E42A88}"/>
              </a:ext>
            </a:extLst>
          </p:cNvPr>
          <p:cNvSpPr txBox="1"/>
          <p:nvPr/>
        </p:nvSpPr>
        <p:spPr>
          <a:xfrm>
            <a:off x="2206388" y="2286000"/>
            <a:ext cx="777922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rm -rf </a:t>
            </a:r>
            <a:r>
              <a:rPr lang="en-GB" dirty="0" err="1"/>
              <a:t>dist</a:t>
            </a:r>
            <a:r>
              <a:rPr lang="en-GB" dirty="0"/>
              <a:t> *.egg-info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D0DBC73-01E9-EAE0-9F58-B79EE64D4555}"/>
              </a:ext>
            </a:extLst>
          </p:cNvPr>
          <p:cNvSpPr txBox="1"/>
          <p:nvPr/>
        </p:nvSpPr>
        <p:spPr>
          <a:xfrm>
            <a:off x="2206388" y="3429000"/>
            <a:ext cx="7779224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python -m build</a:t>
            </a:r>
          </a:p>
          <a:p>
            <a:r>
              <a:rPr lang="en-GB" dirty="0"/>
              <a:t>pip install -e .</a:t>
            </a:r>
          </a:p>
          <a:p>
            <a:r>
              <a:rPr lang="en-GB" dirty="0"/>
              <a:t>python -c "from </a:t>
            </a:r>
            <a:r>
              <a:rPr lang="en-GB" dirty="0" err="1"/>
              <a:t>packaging_workshop</a:t>
            </a:r>
            <a:r>
              <a:rPr lang="en-GB" dirty="0"/>
              <a:t>_${INITIALS} import greet; print(greet('Workshop'))"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96951D-D200-2831-0B0F-276216C6A6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16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6185399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14AB4-1B8B-5640-2CF5-56CBFA6DA7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86E3B-E86E-C3BB-009C-D5A424378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Two artifacts: </a:t>
            </a:r>
            <a:r>
              <a:rPr lang="en-GB" sz="3600" dirty="0" err="1"/>
              <a:t>sdist</a:t>
            </a:r>
            <a:r>
              <a:rPr lang="en-GB" sz="3600" dirty="0"/>
              <a:t> and wheel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C2C670-5F10-F6A7-D6AB-2DE181EDE9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sdist</a:t>
            </a:r>
            <a:r>
              <a:rPr lang="en-GB" dirty="0"/>
              <a:t> (.</a:t>
            </a:r>
            <a:r>
              <a:rPr lang="en-GB" dirty="0" err="1"/>
              <a:t>tar.gz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source distribution (your source + metadata)</a:t>
            </a:r>
          </a:p>
          <a:p>
            <a:pPr lvl="1"/>
            <a:r>
              <a:rPr lang="en-GB" dirty="0"/>
              <a:t>needs a build step on install (and may need compilers)</a:t>
            </a:r>
          </a:p>
          <a:p>
            <a:pPr lvl="1"/>
            <a:endParaRPr lang="en-GB" dirty="0"/>
          </a:p>
          <a:p>
            <a:r>
              <a:rPr lang="en-GB" dirty="0"/>
              <a:t>wheel (.</a:t>
            </a:r>
            <a:r>
              <a:rPr lang="en-GB" dirty="0" err="1"/>
              <a:t>whl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built distribution (ready to install)</a:t>
            </a:r>
          </a:p>
          <a:p>
            <a:pPr lvl="1"/>
            <a:r>
              <a:rPr lang="en-GB" dirty="0"/>
              <a:t>fast installs, no build tools needed (for pure Python)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24F020-2A4A-0B07-5DE2-B55667BD3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17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6561044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8EB33B-68FA-D73F-B569-86E3AFD7D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11393A-1E9C-1974-7573-1862F8AED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Build pipeline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7C1ED6-85CA-F4F9-8EC8-F122DDAE4C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python -m build = build frontend</a:t>
            </a:r>
          </a:p>
          <a:p>
            <a:r>
              <a:rPr lang="en-GB" dirty="0"/>
              <a:t>hatchling = build backend (configured in </a:t>
            </a:r>
            <a:r>
              <a:rPr lang="en-GB" dirty="0" err="1"/>
              <a:t>pyproject.toml</a:t>
            </a:r>
            <a:r>
              <a:rPr lang="en-GB" dirty="0"/>
              <a:t>)</a:t>
            </a:r>
          </a:p>
          <a:p>
            <a:r>
              <a:rPr lang="en-GB" dirty="0"/>
              <a:t>outputs go into </a:t>
            </a:r>
            <a:r>
              <a:rPr lang="en-GB" dirty="0" err="1"/>
              <a:t>dist</a:t>
            </a:r>
            <a:r>
              <a:rPr lang="en-GB" dirty="0"/>
              <a:t>/</a:t>
            </a:r>
          </a:p>
          <a:p>
            <a:r>
              <a:rPr lang="en-GB" dirty="0"/>
              <a:t>Build creates:</a:t>
            </a:r>
          </a:p>
          <a:p>
            <a:pPr lvl="1"/>
            <a:r>
              <a:rPr lang="en-GB" dirty="0" err="1"/>
              <a:t>dist</a:t>
            </a:r>
            <a:r>
              <a:rPr lang="en-GB" dirty="0"/>
              <a:t>/&lt;name&gt;-&lt;version&gt;.</a:t>
            </a:r>
            <a:r>
              <a:rPr lang="en-GB" dirty="0" err="1"/>
              <a:t>tar.gz</a:t>
            </a:r>
            <a:r>
              <a:rPr lang="en-GB" dirty="0"/>
              <a:t> (</a:t>
            </a:r>
            <a:r>
              <a:rPr lang="en-GB" dirty="0" err="1"/>
              <a:t>sdist</a:t>
            </a:r>
            <a:r>
              <a:rPr lang="en-GB" dirty="0"/>
              <a:t>)</a:t>
            </a:r>
          </a:p>
          <a:p>
            <a:pPr lvl="1"/>
            <a:r>
              <a:rPr lang="en-GB" dirty="0" err="1"/>
              <a:t>dist</a:t>
            </a:r>
            <a:r>
              <a:rPr lang="en-GB" dirty="0"/>
              <a:t>/&lt;name&gt;-&lt;version&gt;-py3-none-any.whl (wheel for pure Python)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32DE59-1FDA-A9B3-CCAD-A2B79393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18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6415409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12D193-E200-C1C2-02D9-6D54AC6953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886940-A128-AD90-6FBD-01E02138BA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Reproducibility and versioning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A3EE19-61F3-4721-4D5D-1B639FF8B7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Same source + same version → same artifacts (as much as possible)</a:t>
            </a:r>
          </a:p>
          <a:p>
            <a:r>
              <a:rPr lang="en-GB" dirty="0"/>
              <a:t>Practical guardrails:</a:t>
            </a:r>
          </a:p>
          <a:p>
            <a:pPr lvl="1"/>
            <a:r>
              <a:rPr lang="en-GB" dirty="0"/>
              <a:t>clean builds: remove old </a:t>
            </a:r>
            <a:r>
              <a:rPr lang="en-GB" dirty="0" err="1"/>
              <a:t>dist</a:t>
            </a:r>
            <a:r>
              <a:rPr lang="en-GB" dirty="0"/>
              <a:t>/</a:t>
            </a:r>
          </a:p>
          <a:p>
            <a:pPr lvl="1"/>
            <a:r>
              <a:rPr lang="en-GB" dirty="0"/>
              <a:t>set explicit versions (don’t “guess” version from git yet)</a:t>
            </a:r>
          </a:p>
          <a:p>
            <a:pPr lvl="1"/>
            <a:r>
              <a:rPr lang="en-GB" dirty="0"/>
              <a:t>verify the built wheel contains your package</a:t>
            </a:r>
          </a:p>
          <a:p>
            <a:pPr lvl="1"/>
            <a:endParaRPr lang="en-GB" dirty="0"/>
          </a:p>
          <a:p>
            <a:r>
              <a:rPr lang="en-GB" dirty="0"/>
              <a:t>Static version: version = "0.1.0" in </a:t>
            </a:r>
            <a:r>
              <a:rPr lang="en-GB" dirty="0" err="1"/>
              <a:t>pyproject.toml</a:t>
            </a:r>
            <a:endParaRPr lang="en-GB" dirty="0"/>
          </a:p>
          <a:p>
            <a:pPr lvl="1"/>
            <a:r>
              <a:rPr lang="en-GB" dirty="0"/>
              <a:t>simplest, most transparent</a:t>
            </a:r>
          </a:p>
          <a:p>
            <a:r>
              <a:rPr lang="en-GB" dirty="0"/>
              <a:t>Dynamic version: derived from git tags/commits</a:t>
            </a:r>
          </a:p>
          <a:p>
            <a:pPr lvl="1"/>
            <a:r>
              <a:rPr lang="en-GB" dirty="0"/>
              <a:t>great for CI/CD, but adds moving parts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F8B9EF-468D-6B01-7FD7-9DF95705E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19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8669846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AAD8D-896D-20A8-5A99-47BADE506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Setup: clone repo + create </a:t>
            </a:r>
            <a:r>
              <a:rPr lang="en-GB" sz="3600" dirty="0" err="1"/>
              <a:t>conda</a:t>
            </a:r>
            <a:r>
              <a:rPr lang="en-GB" sz="3600" dirty="0"/>
              <a:t> environment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3F362E-8F1D-D394-726B-1252167E37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Clone the workshop repo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Create the environment from </a:t>
            </a:r>
            <a:r>
              <a:rPr lang="en-GB" dirty="0" err="1"/>
              <a:t>dev.yml</a:t>
            </a:r>
            <a:endParaRPr lang="en-GB" dirty="0"/>
          </a:p>
          <a:p>
            <a:endParaRPr lang="en-GB" dirty="0"/>
          </a:p>
          <a:p>
            <a:r>
              <a:rPr lang="en-GB" dirty="0"/>
              <a:t>Activate it</a:t>
            </a:r>
          </a:p>
          <a:p>
            <a:endParaRPr lang="en-GB" dirty="0"/>
          </a:p>
          <a:p>
            <a:r>
              <a:rPr lang="en-GB" dirty="0"/>
              <a:t>Quick sanity checks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096F71-BD49-E615-1FEF-0B917079FF4C}"/>
              </a:ext>
            </a:extLst>
          </p:cNvPr>
          <p:cNvSpPr txBox="1"/>
          <p:nvPr/>
        </p:nvSpPr>
        <p:spPr>
          <a:xfrm>
            <a:off x="2772936" y="2728078"/>
            <a:ext cx="554215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git clone &lt;REPO_URL&gt;</a:t>
            </a:r>
          </a:p>
          <a:p>
            <a:r>
              <a:rPr lang="en-GB" dirty="0"/>
              <a:t>cd &lt;REPO_DIR&gt;</a:t>
            </a:r>
            <a:endParaRPr lang="en-DK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93F10C-0277-D0B6-AA19-BAE53D0309F3}"/>
              </a:ext>
            </a:extLst>
          </p:cNvPr>
          <p:cNvSpPr txBox="1"/>
          <p:nvPr/>
        </p:nvSpPr>
        <p:spPr>
          <a:xfrm>
            <a:off x="2772936" y="4020740"/>
            <a:ext cx="554215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err="1"/>
              <a:t>conda</a:t>
            </a:r>
            <a:r>
              <a:rPr lang="en-GB" dirty="0"/>
              <a:t> env create -f </a:t>
            </a:r>
            <a:r>
              <a:rPr lang="en-GB" dirty="0" err="1"/>
              <a:t>dev.yml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D1F80CA-2C94-0F6C-76AD-CF1F80484DBA}"/>
              </a:ext>
            </a:extLst>
          </p:cNvPr>
          <p:cNvSpPr txBox="1"/>
          <p:nvPr/>
        </p:nvSpPr>
        <p:spPr>
          <a:xfrm>
            <a:off x="2772936" y="4851737"/>
            <a:ext cx="554215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err="1"/>
              <a:t>conda</a:t>
            </a:r>
            <a:r>
              <a:rPr lang="en-GB" dirty="0"/>
              <a:t> activate </a:t>
            </a:r>
            <a:r>
              <a:rPr lang="en-GB" dirty="0" err="1"/>
              <a:t>packaging_workshop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52F613-B104-349D-CAF4-4E505AD808FE}"/>
              </a:ext>
            </a:extLst>
          </p:cNvPr>
          <p:cNvSpPr txBox="1"/>
          <p:nvPr/>
        </p:nvSpPr>
        <p:spPr>
          <a:xfrm>
            <a:off x="2772936" y="5775067"/>
            <a:ext cx="554215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python --version</a:t>
            </a:r>
          </a:p>
          <a:p>
            <a:r>
              <a:rPr lang="en-GB" dirty="0"/>
              <a:t>python -c "import sys; print(</a:t>
            </a:r>
            <a:r>
              <a:rPr lang="en-GB" dirty="0" err="1"/>
              <a:t>sys.executable</a:t>
            </a:r>
            <a:r>
              <a:rPr lang="en-GB" dirty="0"/>
              <a:t>)"</a:t>
            </a:r>
            <a:endParaRPr lang="en-DK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D323E75F-C745-4DF3-50C8-B7F3C51EC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2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5891157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AEC686-F0CE-2E87-F74A-8E46277CF2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81B41-2533-1F7C-C982-1738DBF33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2: Build </a:t>
            </a:r>
            <a:r>
              <a:rPr lang="en-GB" sz="3600" dirty="0" err="1"/>
              <a:t>sdist</a:t>
            </a:r>
            <a:r>
              <a:rPr lang="en-GB" sz="3600" dirty="0"/>
              <a:t> + wheel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2C3074-FEAD-8527-80B7-5B91FC5A60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D99DF9-25DA-37E6-3F72-9DE25FBF6188}"/>
              </a:ext>
            </a:extLst>
          </p:cNvPr>
          <p:cNvSpPr txBox="1"/>
          <p:nvPr/>
        </p:nvSpPr>
        <p:spPr>
          <a:xfrm>
            <a:off x="2387600" y="2524154"/>
            <a:ext cx="741680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# from repo root</a:t>
            </a:r>
          </a:p>
          <a:p>
            <a:r>
              <a:rPr lang="en-GB" dirty="0"/>
              <a:t>rm -rf </a:t>
            </a:r>
            <a:r>
              <a:rPr lang="en-GB" dirty="0" err="1"/>
              <a:t>dist</a:t>
            </a:r>
            <a:endParaRPr lang="en-GB" dirty="0"/>
          </a:p>
          <a:p>
            <a:r>
              <a:rPr lang="en-GB" dirty="0"/>
              <a:t>python -m build</a:t>
            </a:r>
          </a:p>
          <a:p>
            <a:r>
              <a:rPr lang="en-GB" dirty="0"/>
              <a:t>ls -l </a:t>
            </a:r>
            <a:r>
              <a:rPr lang="en-GB" dirty="0" err="1"/>
              <a:t>dist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780401-AAFA-F3D4-7491-D889E036F16B}"/>
              </a:ext>
            </a:extLst>
          </p:cNvPr>
          <p:cNvSpPr txBox="1"/>
          <p:nvPr/>
        </p:nvSpPr>
        <p:spPr>
          <a:xfrm>
            <a:off x="2387600" y="4149610"/>
            <a:ext cx="74168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python -c "import </a:t>
            </a:r>
            <a:r>
              <a:rPr lang="en-GB" dirty="0" err="1"/>
              <a:t>glob,zipfile</a:t>
            </a:r>
            <a:r>
              <a:rPr lang="en-GB" dirty="0"/>
              <a:t>; p=</a:t>
            </a:r>
            <a:r>
              <a:rPr lang="en-GB" dirty="0" err="1"/>
              <a:t>glob.glob</a:t>
            </a:r>
            <a:r>
              <a:rPr lang="en-GB" dirty="0"/>
              <a:t>('</a:t>
            </a:r>
            <a:r>
              <a:rPr lang="en-GB" dirty="0" err="1"/>
              <a:t>dist</a:t>
            </a:r>
            <a:r>
              <a:rPr lang="en-GB" dirty="0"/>
              <a:t>/*.</a:t>
            </a:r>
            <a:r>
              <a:rPr lang="en-GB" dirty="0" err="1"/>
              <a:t>whl</a:t>
            </a:r>
            <a:r>
              <a:rPr lang="en-GB" dirty="0"/>
              <a:t>')[0]; z=</a:t>
            </a:r>
            <a:r>
              <a:rPr lang="en-GB" dirty="0" err="1"/>
              <a:t>zipfile.ZipFile</a:t>
            </a:r>
            <a:r>
              <a:rPr lang="en-GB" dirty="0"/>
              <a:t>(p); print('\</a:t>
            </a:r>
            <a:r>
              <a:rPr lang="en-GB" dirty="0" err="1"/>
              <a:t>n'.join</a:t>
            </a:r>
            <a:r>
              <a:rPr lang="en-GB" dirty="0"/>
              <a:t>(</a:t>
            </a:r>
            <a:r>
              <a:rPr lang="en-GB" dirty="0" err="1"/>
              <a:t>z.namelist</a:t>
            </a:r>
            <a:r>
              <a:rPr lang="en-GB" dirty="0"/>
              <a:t>()))"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0DBAE53-0350-6049-320F-3C0A08FCB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20</a:t>
            </a:fld>
            <a:endParaRPr lang="en-DK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B6B20C-0E3E-81A5-6A2E-87E88C96F887}"/>
              </a:ext>
            </a:extLst>
          </p:cNvPr>
          <p:cNvSpPr txBox="1"/>
          <p:nvPr/>
        </p:nvSpPr>
        <p:spPr>
          <a:xfrm>
            <a:off x="2387600" y="5190897"/>
            <a:ext cx="74168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pip install --force-reinstall </a:t>
            </a:r>
            <a:r>
              <a:rPr lang="en-GB" dirty="0" err="1"/>
              <a:t>dist</a:t>
            </a:r>
            <a:r>
              <a:rPr lang="en-GB" dirty="0"/>
              <a:t>/*.</a:t>
            </a:r>
            <a:r>
              <a:rPr lang="en-GB" dirty="0" err="1"/>
              <a:t>whl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77216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D48F96-595A-15CB-D443-81A5709564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C6E978-6A68-D45C-129F-904E6B7FC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If your wheel is “empty” or missing code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C3A337-075F-341B-4665-FDF515910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Symptom: wheel builds, but pip install </a:t>
            </a:r>
            <a:r>
              <a:rPr lang="en-GB" dirty="0" err="1"/>
              <a:t>dist</a:t>
            </a:r>
            <a:r>
              <a:rPr lang="en-GB" dirty="0"/>
              <a:t>/*.</a:t>
            </a:r>
            <a:r>
              <a:rPr lang="en-GB" dirty="0" err="1"/>
              <a:t>whl</a:t>
            </a:r>
            <a:r>
              <a:rPr lang="en-GB" dirty="0"/>
              <a:t> can’t import your package</a:t>
            </a:r>
          </a:p>
          <a:p>
            <a:r>
              <a:rPr lang="en-GB" dirty="0"/>
              <a:t>Causes:</a:t>
            </a:r>
          </a:p>
          <a:p>
            <a:pPr lvl="1"/>
            <a:r>
              <a:rPr lang="en-GB" dirty="0"/>
              <a:t>wrong package path in hatch config</a:t>
            </a:r>
          </a:p>
          <a:p>
            <a:pPr lvl="1"/>
            <a:r>
              <a:rPr lang="en-GB" dirty="0"/>
              <a:t>wrong folder name under </a:t>
            </a:r>
            <a:r>
              <a:rPr lang="en-GB" dirty="0" err="1"/>
              <a:t>src</a:t>
            </a:r>
            <a:r>
              <a:rPr lang="en-GB" dirty="0"/>
              <a:t>/</a:t>
            </a:r>
          </a:p>
          <a:p>
            <a:pPr lvl="1"/>
            <a:r>
              <a:rPr lang="en-GB" dirty="0"/>
              <a:t>you built the wrong project directory</a:t>
            </a:r>
          </a:p>
          <a:p>
            <a:r>
              <a:rPr lang="en-GB" dirty="0"/>
              <a:t>Fix checklist:</a:t>
            </a:r>
          </a:p>
          <a:p>
            <a:pPr lvl="1"/>
            <a:r>
              <a:rPr lang="en-GB" dirty="0"/>
              <a:t>confirm folder: </a:t>
            </a:r>
            <a:r>
              <a:rPr lang="en-GB" dirty="0" err="1"/>
              <a:t>src</a:t>
            </a:r>
            <a:r>
              <a:rPr lang="en-GB" dirty="0"/>
              <a:t>/</a:t>
            </a:r>
            <a:r>
              <a:rPr lang="en-GB" dirty="0" err="1"/>
              <a:t>packaging_workshop</a:t>
            </a:r>
            <a:r>
              <a:rPr lang="en-GB" dirty="0"/>
              <a:t>_&lt;initials&gt;/__</a:t>
            </a:r>
            <a:r>
              <a:rPr lang="en-GB" dirty="0" err="1"/>
              <a:t>init</a:t>
            </a:r>
            <a:r>
              <a:rPr lang="en-GB" dirty="0"/>
              <a:t>__.</a:t>
            </a:r>
            <a:r>
              <a:rPr lang="en-GB" dirty="0" err="1"/>
              <a:t>py</a:t>
            </a:r>
            <a:endParaRPr lang="en-GB" dirty="0"/>
          </a:p>
          <a:p>
            <a:pPr lvl="1"/>
            <a:r>
              <a:rPr lang="en-GB" dirty="0"/>
              <a:t>confirm hatch config:</a:t>
            </a:r>
          </a:p>
          <a:p>
            <a:pPr marL="0" indent="0">
              <a:buNone/>
            </a:pPr>
            <a:r>
              <a:rPr lang="en-GB" dirty="0"/>
              <a:t>	packages = ["</a:t>
            </a:r>
            <a:r>
              <a:rPr lang="en-GB" dirty="0" err="1"/>
              <a:t>src</a:t>
            </a:r>
            <a:r>
              <a:rPr lang="en-GB" dirty="0"/>
              <a:t>/</a:t>
            </a:r>
            <a:r>
              <a:rPr lang="en-GB" dirty="0" err="1"/>
              <a:t>packaging_workshop</a:t>
            </a:r>
            <a:r>
              <a:rPr lang="en-GB" dirty="0"/>
              <a:t>_&lt;initials&gt;"]</a:t>
            </a:r>
          </a:p>
          <a:p>
            <a:pPr lvl="1"/>
            <a:r>
              <a:rPr lang="en-GB" dirty="0"/>
              <a:t>rebuild: rm -rf </a:t>
            </a:r>
            <a:r>
              <a:rPr lang="en-GB" dirty="0" err="1"/>
              <a:t>dist</a:t>
            </a:r>
            <a:r>
              <a:rPr lang="en-GB" dirty="0"/>
              <a:t> &amp;&amp; python -m build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24A2AAA-CCB3-8258-B027-8E90AE819A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21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6272460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5CAD63-CE4F-4254-6B38-94E8F0FD3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C386B-8517-1ADA-454A-FC681906B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Library vs CLI (“alias”)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2634D7-080B-944E-7EDF-DA8DAD9709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Library: import </a:t>
            </a:r>
            <a:r>
              <a:rPr lang="en-GB" dirty="0" err="1"/>
              <a:t>packaging_workshop</a:t>
            </a:r>
            <a:r>
              <a:rPr lang="en-GB" dirty="0"/>
              <a:t>_&lt;initials&gt;</a:t>
            </a:r>
          </a:p>
          <a:p>
            <a:r>
              <a:rPr lang="en-GB" dirty="0"/>
              <a:t>CLI command: run something from the shell:</a:t>
            </a:r>
          </a:p>
          <a:p>
            <a:pPr lvl="1"/>
            <a:r>
              <a:rPr lang="en-GB" dirty="0" err="1"/>
              <a:t>packaging_workshop</a:t>
            </a:r>
            <a:r>
              <a:rPr lang="en-GB" dirty="0"/>
              <a:t>_&lt;initials&gt; --help</a:t>
            </a:r>
          </a:p>
          <a:p>
            <a:pPr lvl="1"/>
            <a:r>
              <a:rPr lang="en-GB" dirty="0"/>
              <a:t>python -m </a:t>
            </a:r>
            <a:r>
              <a:rPr lang="en-GB" dirty="0" err="1"/>
              <a:t>packaging_workshop</a:t>
            </a:r>
            <a:r>
              <a:rPr lang="en-GB" dirty="0"/>
              <a:t>_&lt;initials&gt; --help</a:t>
            </a:r>
          </a:p>
          <a:p>
            <a:r>
              <a:rPr lang="en-GB" dirty="0"/>
              <a:t>Packaging can create that shell command automatically during install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26BCC3-25D1-AE8F-EDA2-C06CAD7B7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22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17152545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FAB977-3BC0-31ED-9820-2B0E74B14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493FA-1714-BA13-BA62-51AC17487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Two ways to make it runnable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EB5E07-4930-6256-EEC5-3FEE4FD55E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Console script (recommended)</a:t>
            </a:r>
          </a:p>
          <a:p>
            <a:pPr lvl="1"/>
            <a:r>
              <a:rPr lang="en-GB" dirty="0"/>
              <a:t>defined in </a:t>
            </a:r>
            <a:r>
              <a:rPr lang="en-GB" dirty="0" err="1"/>
              <a:t>pyproject.toml</a:t>
            </a:r>
            <a:endParaRPr lang="en-GB" dirty="0"/>
          </a:p>
          <a:p>
            <a:pPr lvl="1"/>
            <a:r>
              <a:rPr lang="en-GB" dirty="0"/>
              <a:t>produces an executable on PATH</a:t>
            </a:r>
          </a:p>
          <a:p>
            <a:endParaRPr lang="en-GB" dirty="0"/>
          </a:p>
          <a:p>
            <a:r>
              <a:rPr lang="en-GB" dirty="0"/>
              <a:t>Module entry point</a:t>
            </a:r>
          </a:p>
          <a:p>
            <a:pPr lvl="1"/>
            <a:r>
              <a:rPr lang="en-GB" dirty="0"/>
              <a:t>add __main__.</a:t>
            </a:r>
            <a:r>
              <a:rPr lang="en-GB" dirty="0" err="1"/>
              <a:t>py</a:t>
            </a:r>
            <a:r>
              <a:rPr lang="en-GB" dirty="0"/>
              <a:t> or __</a:t>
            </a:r>
            <a:r>
              <a:rPr lang="en-GB" dirty="0" err="1"/>
              <a:t>init</a:t>
            </a:r>
            <a:r>
              <a:rPr lang="en-GB" dirty="0"/>
              <a:t>__.</a:t>
            </a:r>
            <a:r>
              <a:rPr lang="en-GB" dirty="0" err="1"/>
              <a:t>py</a:t>
            </a:r>
            <a:endParaRPr lang="en-GB" dirty="0"/>
          </a:p>
          <a:p>
            <a:pPr lvl="1"/>
            <a:r>
              <a:rPr lang="en-GB" dirty="0"/>
              <a:t>run with: python -m </a:t>
            </a:r>
            <a:r>
              <a:rPr lang="en-GB" dirty="0" err="1"/>
              <a:t>packaging_workshop</a:t>
            </a:r>
            <a:r>
              <a:rPr lang="en-GB" dirty="0"/>
              <a:t>_&lt;initials&gt;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3452D6-0DDC-9D84-0873-F5BF155DE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23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1263958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01B6E8-C914-782A-E170-A8CEBA57F2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62306-FCE2-53AC-DB6D-940B9634C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3: Support cli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B5BE7C-980D-E8DF-0A4F-BB9DE130DF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Create: </a:t>
            </a:r>
            <a:r>
              <a:rPr lang="en-GB" dirty="0" err="1"/>
              <a:t>src</a:t>
            </a:r>
            <a:r>
              <a:rPr lang="en-GB" dirty="0"/>
              <a:t>/</a:t>
            </a:r>
            <a:r>
              <a:rPr lang="en-GB" dirty="0" err="1"/>
              <a:t>packaging_workshop</a:t>
            </a:r>
            <a:r>
              <a:rPr lang="en-GB" dirty="0"/>
              <a:t>_&lt;initials&gt;/</a:t>
            </a:r>
            <a:r>
              <a:rPr lang="en-GB" dirty="0" err="1"/>
              <a:t>cli.py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D9BEE4-DF60-A605-C0F4-F8370B42E28A}"/>
              </a:ext>
            </a:extLst>
          </p:cNvPr>
          <p:cNvSpPr txBox="1"/>
          <p:nvPr/>
        </p:nvSpPr>
        <p:spPr>
          <a:xfrm>
            <a:off x="1886803" y="2757686"/>
            <a:ext cx="8570794" cy="230832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import </a:t>
            </a:r>
            <a:r>
              <a:rPr lang="en-GB" dirty="0" err="1"/>
              <a:t>argparse</a:t>
            </a:r>
            <a:endParaRPr lang="en-GB" dirty="0"/>
          </a:p>
          <a:p>
            <a:r>
              <a:rPr lang="en-GB" dirty="0"/>
              <a:t>from . import greet</a:t>
            </a:r>
          </a:p>
          <a:p>
            <a:endParaRPr lang="en-GB" dirty="0"/>
          </a:p>
          <a:p>
            <a:r>
              <a:rPr lang="en-GB" dirty="0"/>
              <a:t>def main() -&gt; None:</a:t>
            </a:r>
          </a:p>
          <a:p>
            <a:r>
              <a:rPr lang="en-GB" dirty="0"/>
              <a:t>    parser = </a:t>
            </a:r>
            <a:r>
              <a:rPr lang="en-GB" dirty="0" err="1"/>
              <a:t>argparse.ArgumentParser</a:t>
            </a:r>
            <a:r>
              <a:rPr lang="en-GB" dirty="0"/>
              <a:t>(prog="</a:t>
            </a:r>
            <a:r>
              <a:rPr lang="en-GB" dirty="0" err="1"/>
              <a:t>packaging_workshop_pmat</a:t>
            </a:r>
            <a:r>
              <a:rPr lang="en-GB" dirty="0"/>
              <a:t>")</a:t>
            </a:r>
          </a:p>
          <a:p>
            <a:r>
              <a:rPr lang="en-GB" dirty="0"/>
              <a:t>    </a:t>
            </a:r>
            <a:r>
              <a:rPr lang="en-GB" dirty="0" err="1"/>
              <a:t>parser.add_argument</a:t>
            </a:r>
            <a:r>
              <a:rPr lang="en-GB" dirty="0"/>
              <a:t>("name", help="Name to greet")</a:t>
            </a:r>
          </a:p>
          <a:p>
            <a:r>
              <a:rPr lang="en-GB" dirty="0"/>
              <a:t>    </a:t>
            </a:r>
            <a:r>
              <a:rPr lang="en-GB" dirty="0" err="1"/>
              <a:t>args</a:t>
            </a:r>
            <a:r>
              <a:rPr lang="en-GB" dirty="0"/>
              <a:t> = </a:t>
            </a:r>
            <a:r>
              <a:rPr lang="en-GB" dirty="0" err="1"/>
              <a:t>parser.parse_args</a:t>
            </a:r>
            <a:r>
              <a:rPr lang="en-GB" dirty="0"/>
              <a:t>()</a:t>
            </a:r>
          </a:p>
          <a:p>
            <a:r>
              <a:rPr lang="en-GB" dirty="0"/>
              <a:t>    print(greet(</a:t>
            </a:r>
            <a:r>
              <a:rPr lang="en-GB" dirty="0" err="1"/>
              <a:t>args.name</a:t>
            </a:r>
            <a:r>
              <a:rPr lang="en-GB" dirty="0"/>
              <a:t>))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B636E5-6F43-E862-94ED-A2D4F372D1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24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5076197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20B7A-8136-044A-8F04-BD540A7F2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A7A3C-F0BC-B556-272B-E25C45D4C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3: Support cli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7D0CA2-4AFE-9D53-F2DC-929B4FA035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Update this in </a:t>
            </a:r>
            <a:r>
              <a:rPr lang="en-GB" dirty="0" err="1"/>
              <a:t>pyproject.toml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Reinstall and test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D61216-327C-79B9-2274-03E5C4F50CD3}"/>
              </a:ext>
            </a:extLst>
          </p:cNvPr>
          <p:cNvSpPr txBox="1"/>
          <p:nvPr/>
        </p:nvSpPr>
        <p:spPr>
          <a:xfrm>
            <a:off x="1454150" y="2751158"/>
            <a:ext cx="94361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[</a:t>
            </a:r>
            <a:r>
              <a:rPr lang="en-GB" dirty="0" err="1"/>
              <a:t>project.scripts</a:t>
            </a:r>
            <a:r>
              <a:rPr lang="en-GB" dirty="0"/>
              <a:t>]</a:t>
            </a:r>
          </a:p>
          <a:p>
            <a:r>
              <a:rPr lang="en-GB" dirty="0" err="1"/>
              <a:t>packaging_workshop</a:t>
            </a:r>
            <a:r>
              <a:rPr lang="en-GB" dirty="0"/>
              <a:t>_&lt;initials&gt; = "</a:t>
            </a:r>
            <a:r>
              <a:rPr lang="en-GB" dirty="0" err="1"/>
              <a:t>packaging_workshop</a:t>
            </a:r>
            <a:r>
              <a:rPr lang="en-GB" dirty="0"/>
              <a:t>_&lt;initials&gt;.</a:t>
            </a:r>
            <a:r>
              <a:rPr lang="en-GB" dirty="0" err="1"/>
              <a:t>cli:main</a:t>
            </a:r>
            <a:r>
              <a:rPr lang="en-GB" dirty="0"/>
              <a:t>"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F6676A-DD49-9A87-1A77-DA23AC7B8CAD}"/>
              </a:ext>
            </a:extLst>
          </p:cNvPr>
          <p:cNvSpPr txBox="1"/>
          <p:nvPr/>
        </p:nvSpPr>
        <p:spPr>
          <a:xfrm>
            <a:off x="1454150" y="4586278"/>
            <a:ext cx="94361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pip install -e .</a:t>
            </a:r>
          </a:p>
          <a:p>
            <a:r>
              <a:rPr lang="en-GB" dirty="0" err="1"/>
              <a:t>packaging_workshop</a:t>
            </a:r>
            <a:r>
              <a:rPr lang="en-GB" dirty="0"/>
              <a:t>_&lt;initials&gt; Workshop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C44A1A-0748-DFBF-B9E1-1F861D513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25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6991505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971E7A-BA42-C6CE-AF27-6EBD9AD994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E22DFA-8A60-DF88-4CBE-64F5CDADBA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3: Support python –m …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CAD3B-BCCA-275E-1B09-D888CBF4EA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Install and run your command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Expected output: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385C047-7E44-77FA-6DA7-6AFBC8B7160E}"/>
              </a:ext>
            </a:extLst>
          </p:cNvPr>
          <p:cNvSpPr txBox="1"/>
          <p:nvPr/>
        </p:nvSpPr>
        <p:spPr>
          <a:xfrm>
            <a:off x="1454150" y="2876372"/>
            <a:ext cx="94361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python -m </a:t>
            </a:r>
            <a:r>
              <a:rPr lang="en-GB" dirty="0" err="1"/>
              <a:t>packaging_workshop</a:t>
            </a:r>
            <a:r>
              <a:rPr lang="en-GB" dirty="0"/>
              <a:t>_&lt;initials&gt; Workshop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5B25999-0F47-39D1-FBE0-6C6E1EF06C52}"/>
              </a:ext>
            </a:extLst>
          </p:cNvPr>
          <p:cNvSpPr txBox="1"/>
          <p:nvPr/>
        </p:nvSpPr>
        <p:spPr>
          <a:xfrm>
            <a:off x="1454150" y="4076700"/>
            <a:ext cx="94361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Hello, Workshop!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AB7F58A-4147-A632-C3A1-A8156A91E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26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7508690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B2ABD6-E1BF-1A47-B843-F71C9197AF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5FFD6-9CAD-020E-E93A-8D4344E540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3: support python -m ...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7FCDCD-F34F-ADEE-1E1D-99B1638C03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Create: </a:t>
            </a:r>
            <a:r>
              <a:rPr lang="en-GB" dirty="0" err="1"/>
              <a:t>src</a:t>
            </a:r>
            <a:r>
              <a:rPr lang="en-GB" dirty="0"/>
              <a:t>/</a:t>
            </a:r>
            <a:r>
              <a:rPr lang="en-GB" dirty="0" err="1"/>
              <a:t>packaging_workshop</a:t>
            </a:r>
            <a:r>
              <a:rPr lang="en-GB" dirty="0"/>
              <a:t>_&lt;initials&gt;/__main__.</a:t>
            </a:r>
            <a:r>
              <a:rPr lang="en-GB" dirty="0" err="1"/>
              <a:t>py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Then test with: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BF02E9-BDB7-179B-4493-64DC0E052525}"/>
              </a:ext>
            </a:extLst>
          </p:cNvPr>
          <p:cNvSpPr txBox="1"/>
          <p:nvPr/>
        </p:nvSpPr>
        <p:spPr>
          <a:xfrm>
            <a:off x="2772936" y="2728078"/>
            <a:ext cx="5542156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from .cli import main</a:t>
            </a:r>
          </a:p>
          <a:p>
            <a:endParaRPr lang="en-GB" dirty="0"/>
          </a:p>
          <a:p>
            <a:r>
              <a:rPr lang="en-GB" dirty="0"/>
              <a:t>if __name__ == "__main__":</a:t>
            </a:r>
          </a:p>
          <a:p>
            <a:r>
              <a:rPr lang="en-GB" dirty="0"/>
              <a:t>    main()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592745-C5FB-6AB1-FB40-4C1BE29C1D6E}"/>
              </a:ext>
            </a:extLst>
          </p:cNvPr>
          <p:cNvSpPr txBox="1"/>
          <p:nvPr/>
        </p:nvSpPr>
        <p:spPr>
          <a:xfrm>
            <a:off x="2772936" y="4528571"/>
            <a:ext cx="554215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python -m </a:t>
            </a:r>
            <a:r>
              <a:rPr lang="en-GB" dirty="0" err="1"/>
              <a:t>packaging_workshop</a:t>
            </a:r>
            <a:r>
              <a:rPr lang="en-GB" dirty="0"/>
              <a:t>_&lt;initials&gt; Workshop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B863457-9EAE-0ED9-97B6-48A069AC1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27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50413072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4609A-51F5-6DC0-0220-03D5F9D02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4080B-A690-4EE3-A06C-B7015E2B4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3: Add another alias “</a:t>
            </a:r>
            <a:r>
              <a:rPr lang="en-GB" sz="3600" dirty="0" err="1"/>
              <a:t>pws</a:t>
            </a:r>
            <a:r>
              <a:rPr lang="en-GB" sz="3600" dirty="0"/>
              <a:t>”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6EB90F-1CB1-2F7D-0A13-D5EC4A63A5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Update this in </a:t>
            </a:r>
            <a:r>
              <a:rPr lang="en-GB" dirty="0" err="1"/>
              <a:t>pyproject.toml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Reinstall and test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1C3E6D-A386-3B4D-F0B6-386D272EEFA4}"/>
              </a:ext>
            </a:extLst>
          </p:cNvPr>
          <p:cNvSpPr txBox="1"/>
          <p:nvPr/>
        </p:nvSpPr>
        <p:spPr>
          <a:xfrm>
            <a:off x="1454150" y="2751158"/>
            <a:ext cx="943610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[</a:t>
            </a:r>
            <a:r>
              <a:rPr lang="en-GB" dirty="0" err="1"/>
              <a:t>project.scripts</a:t>
            </a:r>
            <a:r>
              <a:rPr lang="en-GB" dirty="0"/>
              <a:t>]</a:t>
            </a:r>
          </a:p>
          <a:p>
            <a:r>
              <a:rPr lang="en-GB" dirty="0" err="1"/>
              <a:t>packaging_workshop</a:t>
            </a:r>
            <a:r>
              <a:rPr lang="en-GB" dirty="0"/>
              <a:t>_&lt;initials&gt; = "</a:t>
            </a:r>
            <a:r>
              <a:rPr lang="en-GB" dirty="0" err="1"/>
              <a:t>packaging_workshop</a:t>
            </a:r>
            <a:r>
              <a:rPr lang="en-GB" dirty="0"/>
              <a:t>_&lt;initials&gt;.</a:t>
            </a:r>
            <a:r>
              <a:rPr lang="en-GB" dirty="0" err="1"/>
              <a:t>cli:main</a:t>
            </a:r>
            <a:r>
              <a:rPr lang="en-GB" dirty="0"/>
              <a:t>"</a:t>
            </a:r>
          </a:p>
          <a:p>
            <a:r>
              <a:rPr lang="en-GB" dirty="0" err="1"/>
              <a:t>pws</a:t>
            </a:r>
            <a:r>
              <a:rPr lang="en-GB" dirty="0"/>
              <a:t> = "</a:t>
            </a:r>
            <a:r>
              <a:rPr lang="en-GB" dirty="0" err="1"/>
              <a:t>packaging_workshop</a:t>
            </a:r>
            <a:r>
              <a:rPr lang="en-GB" dirty="0"/>
              <a:t>_&lt;initials&gt;.</a:t>
            </a:r>
            <a:r>
              <a:rPr lang="en-GB" dirty="0" err="1"/>
              <a:t>cli:main</a:t>
            </a:r>
            <a:r>
              <a:rPr lang="en-GB" dirty="0"/>
              <a:t>"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686845-E4E7-188E-FF51-01208EBF0EE8}"/>
              </a:ext>
            </a:extLst>
          </p:cNvPr>
          <p:cNvSpPr txBox="1"/>
          <p:nvPr/>
        </p:nvSpPr>
        <p:spPr>
          <a:xfrm>
            <a:off x="1454150" y="4586278"/>
            <a:ext cx="943610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pip install -e .</a:t>
            </a:r>
          </a:p>
          <a:p>
            <a:r>
              <a:rPr lang="en-GB" dirty="0" err="1"/>
              <a:t>packaging_workshop</a:t>
            </a:r>
            <a:r>
              <a:rPr lang="en-GB" dirty="0"/>
              <a:t>_&lt;initials&gt; Workshop</a:t>
            </a:r>
          </a:p>
          <a:p>
            <a:r>
              <a:rPr lang="en-GB" dirty="0" err="1"/>
              <a:t>pws</a:t>
            </a:r>
            <a:r>
              <a:rPr lang="en-GB" dirty="0"/>
              <a:t> Workshop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A8BD85-045A-4274-7548-F7173E8A4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28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11342528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45B9D-5190-6D6D-588F-986E6A96B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44B2C-9F9D-E509-34A3-9CEC60B80C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Dependencies: runtime vs developer tooling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A21F7B-0995-ECE5-25EA-4C62EE19AC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Runtime dependencies ([project].dependencies)</a:t>
            </a:r>
          </a:p>
          <a:p>
            <a:pPr lvl="1"/>
            <a:r>
              <a:rPr lang="en-GB" dirty="0"/>
              <a:t>required for users of your library</a:t>
            </a:r>
          </a:p>
          <a:p>
            <a:pPr lvl="1"/>
            <a:r>
              <a:rPr lang="en-GB" dirty="0"/>
              <a:t>installed every time someone installs your package</a:t>
            </a:r>
          </a:p>
          <a:p>
            <a:r>
              <a:rPr lang="en-GB" dirty="0"/>
              <a:t>Dev/test/tooling dependencies (extras)</a:t>
            </a:r>
          </a:p>
          <a:p>
            <a:pPr lvl="1"/>
            <a:r>
              <a:rPr lang="en-GB" dirty="0"/>
              <a:t>only needed by contributors / CI</a:t>
            </a:r>
          </a:p>
          <a:p>
            <a:pPr lvl="1"/>
            <a:r>
              <a:rPr lang="en-GB" dirty="0"/>
              <a:t>should not be forced on users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D38855B-C25E-9566-D495-841543574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29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202711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C5EFE-D2E6-74F5-22B1-04D2EA5917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A16CAE-8592-AD20-5EAE-4D8676432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Packaging vs environment management vs deployment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FC5076-A31E-AE92-13AD-0AB2134112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Packaging (distribution): how you bundle and publish Python code so others can install it</a:t>
            </a:r>
          </a:p>
          <a:p>
            <a:pPr marL="0" indent="0">
              <a:buNone/>
            </a:pPr>
            <a:r>
              <a:rPr lang="en-GB" dirty="0"/>
              <a:t>	wheels / </a:t>
            </a:r>
            <a:r>
              <a:rPr lang="en-GB" dirty="0" err="1"/>
              <a:t>sdists</a:t>
            </a:r>
            <a:r>
              <a:rPr lang="en-GB" dirty="0"/>
              <a:t>, metadata, versioning, indexes (</a:t>
            </a:r>
            <a:r>
              <a:rPr lang="en-GB" dirty="0" err="1"/>
              <a:t>PyPI</a:t>
            </a:r>
            <a:r>
              <a:rPr lang="en-GB" dirty="0"/>
              <a:t>/internal)</a:t>
            </a:r>
          </a:p>
          <a:p>
            <a:endParaRPr lang="en-GB" dirty="0"/>
          </a:p>
          <a:p>
            <a:r>
              <a:rPr lang="en-GB" dirty="0"/>
              <a:t>Environment management (installation/runtime): how you get dependencies installed together for a project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err="1"/>
              <a:t>conda</a:t>
            </a:r>
            <a:r>
              <a:rPr lang="en-GB" dirty="0"/>
              <a:t> </a:t>
            </a:r>
            <a:r>
              <a:rPr lang="en-GB" dirty="0" err="1"/>
              <a:t>envs</a:t>
            </a:r>
            <a:r>
              <a:rPr lang="en-GB" dirty="0"/>
              <a:t>, pip installs, lock files, reproducibility</a:t>
            </a:r>
          </a:p>
          <a:p>
            <a:endParaRPr lang="en-GB" dirty="0"/>
          </a:p>
          <a:p>
            <a:r>
              <a:rPr lang="en-GB" dirty="0"/>
              <a:t>Deployment (running in production): how your code actually runs in a target system</a:t>
            </a:r>
          </a:p>
          <a:p>
            <a:pPr marL="0" indent="0">
              <a:buNone/>
            </a:pPr>
            <a:r>
              <a:rPr lang="en-GB" dirty="0"/>
              <a:t>	containers, servers, jobs, artifacts, release process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F0FFEF00-1C51-BB10-5A66-E8EA038BF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3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608000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F0B57-1761-829F-F3CD-9A1F4C4A04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B63611-6F0D-BBCC-7580-1491510E6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Extras: optional dependency bundles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8C5AF1-23B7-C74F-F76D-F9B7B79384A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Extras live in: [</a:t>
            </a:r>
            <a:r>
              <a:rPr lang="en-GB" dirty="0" err="1"/>
              <a:t>project.optional</a:t>
            </a:r>
            <a:r>
              <a:rPr lang="en-GB" dirty="0"/>
              <a:t>-dependencies]</a:t>
            </a:r>
          </a:p>
          <a:p>
            <a:r>
              <a:rPr lang="en-GB" dirty="0"/>
              <a:t>Installed like:</a:t>
            </a:r>
          </a:p>
          <a:p>
            <a:pPr lvl="1"/>
            <a:r>
              <a:rPr lang="en-GB" dirty="0"/>
              <a:t>pip install "</a:t>
            </a:r>
            <a:r>
              <a:rPr lang="en-GB" dirty="0" err="1"/>
              <a:t>yourpkg</a:t>
            </a:r>
            <a:r>
              <a:rPr lang="en-GB" dirty="0"/>
              <a:t>[dev]"</a:t>
            </a:r>
          </a:p>
          <a:p>
            <a:pPr lvl="1"/>
            <a:r>
              <a:rPr lang="en-GB" dirty="0"/>
              <a:t>in editable mode: pip install -e ".[dev]"</a:t>
            </a:r>
          </a:p>
          <a:p>
            <a:r>
              <a:rPr lang="en-GB" dirty="0"/>
              <a:t>Common extras:</a:t>
            </a:r>
          </a:p>
          <a:p>
            <a:pPr lvl="1"/>
            <a:r>
              <a:rPr lang="en-GB" dirty="0"/>
              <a:t>dev (lint/type/test tooling)</a:t>
            </a:r>
          </a:p>
          <a:p>
            <a:pPr lvl="1"/>
            <a:r>
              <a:rPr lang="en-GB" dirty="0"/>
              <a:t>test</a:t>
            </a:r>
          </a:p>
          <a:p>
            <a:pPr lvl="1"/>
            <a:r>
              <a:rPr lang="en-GB" dirty="0"/>
              <a:t>docs</a:t>
            </a:r>
          </a:p>
          <a:p>
            <a:pPr lvl="1"/>
            <a:r>
              <a:rPr lang="en-GB" dirty="0"/>
              <a:t>cli (only if CLI adds extra deps)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5D023C-5300-9D1F-73D4-80B5E2FC0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30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5626450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A7AE4B-E36C-E245-6696-AB51207CA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216EB9-3E9B-41E3-D2BE-064BF9548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Pinning: apps vs libraries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5AE76-BA9F-8E91-0D2C-E3E7F34198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Libraries: avoid exact pins (==)</a:t>
            </a:r>
          </a:p>
          <a:p>
            <a:pPr lvl="1"/>
            <a:r>
              <a:rPr lang="en-GB" dirty="0"/>
              <a:t>pins can break downstream dependency resolution</a:t>
            </a:r>
          </a:p>
          <a:p>
            <a:pPr lvl="1"/>
            <a:r>
              <a:rPr lang="en-GB" dirty="0"/>
              <a:t>prefer ranges when needed (or no pins for stable deps)</a:t>
            </a:r>
          </a:p>
          <a:p>
            <a:r>
              <a:rPr lang="en-GB" dirty="0"/>
              <a:t>Applications: pins/locks are normal</a:t>
            </a:r>
          </a:p>
          <a:p>
            <a:pPr lvl="1"/>
            <a:r>
              <a:rPr lang="en-GB" dirty="0"/>
              <a:t>reproducibility matters more than flexibility</a:t>
            </a:r>
          </a:p>
          <a:p>
            <a:r>
              <a:rPr lang="en-GB" dirty="0"/>
              <a:t>Workshop default:</a:t>
            </a:r>
          </a:p>
          <a:p>
            <a:pPr lvl="1"/>
            <a:r>
              <a:rPr lang="en-GB" dirty="0"/>
              <a:t>keep runtime deps light/unpinned</a:t>
            </a:r>
          </a:p>
          <a:p>
            <a:pPr lvl="1"/>
            <a:r>
              <a:rPr lang="en-GB" dirty="0"/>
              <a:t>allow dev extras to be relatively flexible too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98390C-40AE-A77B-E19B-01CE4E915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31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05497234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D4F6A3-D180-55AA-1BD0-54CE8C4957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649547-0347-0984-57F7-1AECB346B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4: Add a dev extra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09BE2F-0A4B-FF89-5EA5-2359B3068E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895892"/>
            <a:ext cx="9601200" cy="3581400"/>
          </a:xfrm>
        </p:spPr>
        <p:txBody>
          <a:bodyPr>
            <a:normAutofit/>
          </a:bodyPr>
          <a:lstStyle/>
          <a:p>
            <a:r>
              <a:rPr lang="en-GB" dirty="0"/>
              <a:t>In </a:t>
            </a:r>
            <a:r>
              <a:rPr lang="en-GB" dirty="0" err="1"/>
              <a:t>pyproject.toml</a:t>
            </a:r>
            <a:r>
              <a:rPr lang="en-GB" dirty="0"/>
              <a:t>, add: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Install editable + dev extras: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3DF833-26B6-EC84-EF32-DD3093933E5D}"/>
              </a:ext>
            </a:extLst>
          </p:cNvPr>
          <p:cNvSpPr txBox="1"/>
          <p:nvPr/>
        </p:nvSpPr>
        <p:spPr>
          <a:xfrm>
            <a:off x="1682750" y="2281218"/>
            <a:ext cx="8978900" cy="2031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[</a:t>
            </a:r>
            <a:r>
              <a:rPr lang="en-GB" dirty="0" err="1"/>
              <a:t>project.optional</a:t>
            </a:r>
            <a:r>
              <a:rPr lang="en-GB" dirty="0"/>
              <a:t>-dependencies]</a:t>
            </a:r>
          </a:p>
          <a:p>
            <a:r>
              <a:rPr lang="en-GB" dirty="0"/>
              <a:t>dev = [</a:t>
            </a:r>
          </a:p>
          <a:p>
            <a:r>
              <a:rPr lang="en-GB" dirty="0"/>
              <a:t>  "</a:t>
            </a:r>
            <a:r>
              <a:rPr lang="en-GB" dirty="0" err="1"/>
              <a:t>pytest</a:t>
            </a:r>
            <a:r>
              <a:rPr lang="en-GB" dirty="0"/>
              <a:t>",</a:t>
            </a:r>
          </a:p>
          <a:p>
            <a:r>
              <a:rPr lang="en-GB" dirty="0"/>
              <a:t>  "ruff",</a:t>
            </a:r>
          </a:p>
          <a:p>
            <a:r>
              <a:rPr lang="en-GB" dirty="0"/>
              <a:t>  "black",</a:t>
            </a:r>
          </a:p>
          <a:p>
            <a:r>
              <a:rPr lang="en-GB" dirty="0"/>
              <a:t>  "</a:t>
            </a:r>
            <a:r>
              <a:rPr lang="en-GB" dirty="0" err="1"/>
              <a:t>mypy</a:t>
            </a:r>
            <a:r>
              <a:rPr lang="en-GB" dirty="0"/>
              <a:t>",</a:t>
            </a:r>
          </a:p>
          <a:p>
            <a:r>
              <a:rPr lang="en-GB" dirty="0"/>
              <a:t>]</a:t>
            </a:r>
            <a:endParaRPr lang="en-DK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AB48A3-9E76-117F-CC50-B8D133CB10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32</a:t>
            </a:fld>
            <a:endParaRPr lang="en-DK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3F0C47-33F0-1EE9-3A4A-693C706DAF2D}"/>
              </a:ext>
            </a:extLst>
          </p:cNvPr>
          <p:cNvSpPr txBox="1"/>
          <p:nvPr/>
        </p:nvSpPr>
        <p:spPr>
          <a:xfrm>
            <a:off x="1682750" y="5009813"/>
            <a:ext cx="897890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pip install -e ".[dev]"</a:t>
            </a:r>
          </a:p>
          <a:p>
            <a:endParaRPr lang="en-GB" dirty="0"/>
          </a:p>
          <a:p>
            <a:r>
              <a:rPr lang="en-GB" dirty="0"/>
              <a:t>python -c "import </a:t>
            </a:r>
            <a:r>
              <a:rPr lang="en-GB" dirty="0" err="1"/>
              <a:t>pytest</a:t>
            </a:r>
            <a:r>
              <a:rPr lang="en-GB" dirty="0"/>
              <a:t>, ruff, black, </a:t>
            </a:r>
            <a:r>
              <a:rPr lang="en-GB" dirty="0" err="1"/>
              <a:t>mypy</a:t>
            </a:r>
            <a:r>
              <a:rPr lang="en-GB" dirty="0"/>
              <a:t>; print('dev extra OK')"</a:t>
            </a:r>
            <a:endParaRPr lang="en-DK" dirty="0"/>
          </a:p>
        </p:txBody>
      </p:sp>
    </p:spTree>
    <p:extLst>
      <p:ext uri="{BB962C8B-B14F-4D97-AF65-F5344CB8AC3E}">
        <p14:creationId xmlns:p14="http://schemas.microsoft.com/office/powerpoint/2010/main" val="220970395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C5D4E5-49BC-725D-689E-DC08438C2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FA9FF-A485-64E7-35DB-5A4F22161B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4: Run a smoke test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769356-34F8-6D87-AE8F-3B6001E9AF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Create: tests/</a:t>
            </a:r>
            <a:r>
              <a:rPr lang="en-GB" dirty="0" err="1"/>
              <a:t>test_greet.py</a:t>
            </a:r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Run it: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9543AC6-DF17-219C-4B59-5DB79815D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33</a:t>
            </a:fld>
            <a:endParaRPr lang="en-DK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66C922-7445-C43C-BC73-B94E8F695AF2}"/>
              </a:ext>
            </a:extLst>
          </p:cNvPr>
          <p:cNvSpPr txBox="1"/>
          <p:nvPr/>
        </p:nvSpPr>
        <p:spPr>
          <a:xfrm>
            <a:off x="1682750" y="2757686"/>
            <a:ext cx="8978900" cy="258532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import </a:t>
            </a:r>
            <a:r>
              <a:rPr lang="en-GB" dirty="0" err="1"/>
              <a:t>pytest</a:t>
            </a:r>
            <a:endParaRPr lang="en-GB" dirty="0"/>
          </a:p>
          <a:p>
            <a:r>
              <a:rPr lang="en-GB" dirty="0"/>
              <a:t>from </a:t>
            </a:r>
            <a:r>
              <a:rPr lang="en-GB" dirty="0" err="1"/>
              <a:t>packaging_workshop</a:t>
            </a:r>
            <a:r>
              <a:rPr lang="en-GB" dirty="0"/>
              <a:t>_&lt;initials&gt; import greet</a:t>
            </a:r>
          </a:p>
          <a:p>
            <a:endParaRPr lang="en-GB" dirty="0"/>
          </a:p>
          <a:p>
            <a:r>
              <a:rPr lang="en-GB" dirty="0"/>
              <a:t>def </a:t>
            </a:r>
            <a:r>
              <a:rPr lang="en-GB" dirty="0" err="1"/>
              <a:t>test_greet_happy_path</a:t>
            </a:r>
            <a:r>
              <a:rPr lang="en-GB" dirty="0"/>
              <a:t>():</a:t>
            </a:r>
          </a:p>
          <a:p>
            <a:r>
              <a:rPr lang="en-GB" dirty="0"/>
              <a:t>    assert greet("World") == "Hello, World!"</a:t>
            </a:r>
          </a:p>
          <a:p>
            <a:endParaRPr lang="en-GB" dirty="0"/>
          </a:p>
          <a:p>
            <a:r>
              <a:rPr lang="en-GB" dirty="0"/>
              <a:t>def </a:t>
            </a:r>
            <a:r>
              <a:rPr lang="en-GB" dirty="0" err="1"/>
              <a:t>test_greet_rejects_empty</a:t>
            </a:r>
            <a:r>
              <a:rPr lang="en-GB" dirty="0"/>
              <a:t>():</a:t>
            </a:r>
          </a:p>
          <a:p>
            <a:r>
              <a:rPr lang="en-GB" dirty="0"/>
              <a:t>    with </a:t>
            </a:r>
            <a:r>
              <a:rPr lang="en-GB" dirty="0" err="1"/>
              <a:t>pytest.raises</a:t>
            </a:r>
            <a:r>
              <a:rPr lang="en-GB" dirty="0"/>
              <a:t>(</a:t>
            </a:r>
            <a:r>
              <a:rPr lang="en-GB" dirty="0" err="1"/>
              <a:t>ValueError</a:t>
            </a:r>
            <a:r>
              <a:rPr lang="en-GB" dirty="0"/>
              <a:t>):</a:t>
            </a:r>
          </a:p>
          <a:p>
            <a:r>
              <a:rPr lang="en-GB" dirty="0"/>
              <a:t>        greet("   ")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40D008-030E-D561-74BB-D434A7984EA1}"/>
              </a:ext>
            </a:extLst>
          </p:cNvPr>
          <p:cNvSpPr txBox="1"/>
          <p:nvPr/>
        </p:nvSpPr>
        <p:spPr>
          <a:xfrm>
            <a:off x="1682750" y="5814695"/>
            <a:ext cx="89789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err="1"/>
              <a:t>pytest</a:t>
            </a:r>
            <a:r>
              <a:rPr lang="en-GB" dirty="0"/>
              <a:t> ./tests/</a:t>
            </a:r>
          </a:p>
        </p:txBody>
      </p:sp>
    </p:spTree>
    <p:extLst>
      <p:ext uri="{BB962C8B-B14F-4D97-AF65-F5344CB8AC3E}">
        <p14:creationId xmlns:p14="http://schemas.microsoft.com/office/powerpoint/2010/main" val="1740761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BA9AA4-3B1B-6FA5-A8D4-09EBD96649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EEECA4-915C-786A-2EBA-5E41E80C47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Formatting, linting, typing, quality gates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3A4CD8-E069-BE28-9935-BF115FBEB0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Black vs Ruff vs </a:t>
            </a:r>
            <a:r>
              <a:rPr lang="en-GB" dirty="0" err="1"/>
              <a:t>mypy</a:t>
            </a:r>
            <a:endParaRPr lang="en-GB" dirty="0"/>
          </a:p>
          <a:p>
            <a:r>
              <a:rPr lang="en-GB" dirty="0"/>
              <a:t>Black: formatter (makes code look consistent)</a:t>
            </a:r>
          </a:p>
          <a:p>
            <a:r>
              <a:rPr lang="en-GB" dirty="0"/>
              <a:t>Ruff: linter (+ can auto-fix many issues)</a:t>
            </a:r>
          </a:p>
          <a:p>
            <a:r>
              <a:rPr lang="en-GB" dirty="0" err="1"/>
              <a:t>mypy</a:t>
            </a:r>
            <a:r>
              <a:rPr lang="en-GB" dirty="0"/>
              <a:t>: static type checker (finds type mismatches)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618CEFF-0715-E868-9AB5-6EE63AB54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34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9705787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FB8766-91CD-CC61-9E52-BA924F069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D6EA22-8DAC-DD82-334A-E77CECBC3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A practical workflow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647DAB0-A71E-04A1-9864-06DE58386A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Format: black .</a:t>
            </a:r>
          </a:p>
          <a:p>
            <a:r>
              <a:rPr lang="en-GB" dirty="0"/>
              <a:t>Lint: ruff check . --fix</a:t>
            </a:r>
          </a:p>
          <a:p>
            <a:r>
              <a:rPr lang="en-GB" dirty="0"/>
              <a:t>Type-check: </a:t>
            </a:r>
            <a:r>
              <a:rPr lang="en-GB" dirty="0" err="1"/>
              <a:t>mypy</a:t>
            </a:r>
            <a:r>
              <a:rPr lang="en-GB" dirty="0"/>
              <a:t> </a:t>
            </a:r>
            <a:r>
              <a:rPr lang="en-GB" dirty="0" err="1"/>
              <a:t>src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7F3D5-24F6-9378-101D-A8E90CA357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35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9698197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C8CEDF-B3D5-7337-B1A7-DBC9C74B9C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515A4-1ED7-9D22-749E-A47C0389FE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Tool config lives in </a:t>
            </a:r>
            <a:r>
              <a:rPr lang="en-GB" sz="3600" dirty="0" err="1"/>
              <a:t>pyproject.toml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E8121D-1A72-ED73-3F42-7F3D34B60B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Black config: [</a:t>
            </a:r>
            <a:r>
              <a:rPr lang="en-GB" dirty="0" err="1"/>
              <a:t>tool.black</a:t>
            </a:r>
            <a:r>
              <a:rPr lang="en-GB" dirty="0"/>
              <a:t>]</a:t>
            </a:r>
          </a:p>
          <a:p>
            <a:r>
              <a:rPr lang="en-GB" dirty="0"/>
              <a:t>Ruff config: [</a:t>
            </a:r>
            <a:r>
              <a:rPr lang="en-GB" dirty="0" err="1"/>
              <a:t>tool.ruff</a:t>
            </a:r>
            <a:r>
              <a:rPr lang="en-GB" dirty="0"/>
              <a:t>] / [</a:t>
            </a:r>
            <a:r>
              <a:rPr lang="en-GB" dirty="0" err="1"/>
              <a:t>tool.ruff.lint</a:t>
            </a:r>
            <a:r>
              <a:rPr lang="en-GB" dirty="0"/>
              <a:t>]</a:t>
            </a:r>
          </a:p>
          <a:p>
            <a:r>
              <a:rPr lang="en-GB" dirty="0" err="1"/>
              <a:t>mypy</a:t>
            </a:r>
            <a:r>
              <a:rPr lang="en-GB" dirty="0"/>
              <a:t> config: [</a:t>
            </a:r>
            <a:r>
              <a:rPr lang="en-GB" dirty="0" err="1"/>
              <a:t>tool.mypy</a:t>
            </a:r>
            <a:r>
              <a:rPr lang="en-GB" dirty="0"/>
              <a:t>]</a:t>
            </a:r>
          </a:p>
          <a:p>
            <a:r>
              <a:rPr lang="en-GB" dirty="0"/>
              <a:t>We’ll add minimal settings + run them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EE99C9-8CC4-A972-259E-8199910C2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36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00062006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A125E-258F-829F-7C8F-B23362EC8C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7615A-D903-D417-175D-DD0FC2ADC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1948"/>
            <a:ext cx="9601200" cy="1485900"/>
          </a:xfrm>
        </p:spPr>
        <p:txBody>
          <a:bodyPr>
            <a:normAutofit/>
          </a:bodyPr>
          <a:lstStyle/>
          <a:p>
            <a:r>
              <a:rPr lang="en-GB" sz="3600" dirty="0"/>
              <a:t>Task 5: “Make the tools complain”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403369-4DB8-ED45-E956-BDF3A3C7B0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621524"/>
            <a:ext cx="9601200" cy="3581400"/>
          </a:xfrm>
        </p:spPr>
        <p:txBody>
          <a:bodyPr>
            <a:normAutofit/>
          </a:bodyPr>
          <a:lstStyle/>
          <a:p>
            <a:r>
              <a:rPr lang="en-GB" dirty="0"/>
              <a:t>Create: </a:t>
            </a:r>
            <a:r>
              <a:rPr lang="en-GB" dirty="0" err="1"/>
              <a:t>src</a:t>
            </a:r>
            <a:r>
              <a:rPr lang="en-GB" dirty="0"/>
              <a:t>/</a:t>
            </a:r>
            <a:r>
              <a:rPr lang="en-GB" dirty="0" err="1"/>
              <a:t>packaging_workshop</a:t>
            </a:r>
            <a:r>
              <a:rPr lang="en-GB" dirty="0"/>
              <a:t>_&lt;initials&gt;/</a:t>
            </a:r>
            <a:r>
              <a:rPr lang="en-GB" dirty="0" err="1"/>
              <a:t>quality_demo.py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663485-567E-BA80-6C1B-96FAED4D1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37</a:t>
            </a:fld>
            <a:endParaRPr lang="en-DK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09B420E-3950-35D7-167B-064EDF1A720C}"/>
              </a:ext>
            </a:extLst>
          </p:cNvPr>
          <p:cNvSpPr txBox="1"/>
          <p:nvPr/>
        </p:nvSpPr>
        <p:spPr>
          <a:xfrm>
            <a:off x="1682750" y="1023382"/>
            <a:ext cx="8978900" cy="563231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import </a:t>
            </a:r>
            <a:r>
              <a:rPr lang="en-GB" dirty="0" err="1"/>
              <a:t>os</a:t>
            </a:r>
            <a:r>
              <a:rPr lang="en-GB" dirty="0"/>
              <a:t>, sys</a:t>
            </a:r>
          </a:p>
          <a:p>
            <a:endParaRPr lang="en-GB" dirty="0"/>
          </a:p>
          <a:p>
            <a:r>
              <a:rPr lang="en-GB" dirty="0"/>
              <a:t>def add(a: int, b: int) -&gt; int:</a:t>
            </a:r>
          </a:p>
          <a:p>
            <a:r>
              <a:rPr lang="en-GB" dirty="0"/>
              <a:t>  return </a:t>
            </a:r>
            <a:r>
              <a:rPr lang="en-GB" dirty="0" err="1"/>
              <a:t>a+b</a:t>
            </a:r>
            <a:endParaRPr lang="en-GB" dirty="0"/>
          </a:p>
          <a:p>
            <a:endParaRPr lang="en-GB" dirty="0"/>
          </a:p>
          <a:p>
            <a:r>
              <a:rPr lang="en-GB" dirty="0"/>
              <a:t>def </a:t>
            </a:r>
            <a:r>
              <a:rPr lang="en-GB" dirty="0" err="1"/>
              <a:t>greet_all</a:t>
            </a:r>
            <a:r>
              <a:rPr lang="en-GB" dirty="0"/>
              <a:t>(names):</a:t>
            </a:r>
          </a:p>
          <a:p>
            <a:r>
              <a:rPr lang="en-GB" dirty="0"/>
              <a:t>    results=[]</a:t>
            </a:r>
          </a:p>
          <a:p>
            <a:r>
              <a:rPr lang="en-GB" dirty="0"/>
              <a:t>    for n in names:</a:t>
            </a:r>
          </a:p>
          <a:p>
            <a:r>
              <a:rPr lang="en-GB" dirty="0"/>
              <a:t>        if n == None:</a:t>
            </a:r>
          </a:p>
          <a:p>
            <a:r>
              <a:rPr lang="en-GB" dirty="0"/>
              <a:t>            continue</a:t>
            </a:r>
          </a:p>
          <a:p>
            <a:r>
              <a:rPr lang="en-GB" dirty="0"/>
              <a:t>        </a:t>
            </a:r>
            <a:r>
              <a:rPr lang="en-GB" dirty="0" err="1"/>
              <a:t>results.append</a:t>
            </a:r>
            <a:r>
              <a:rPr lang="en-GB" dirty="0"/>
              <a:t>("Hello, "+n)</a:t>
            </a:r>
          </a:p>
          <a:p>
            <a:r>
              <a:rPr lang="en-GB" dirty="0"/>
              <a:t>    return results</a:t>
            </a:r>
          </a:p>
          <a:p>
            <a:endParaRPr lang="en-GB" dirty="0"/>
          </a:p>
          <a:p>
            <a:r>
              <a:rPr lang="en-GB" dirty="0"/>
              <a:t>def </a:t>
            </a:r>
            <a:r>
              <a:rPr lang="en-GB" dirty="0" err="1"/>
              <a:t>get_first</a:t>
            </a:r>
            <a:r>
              <a:rPr lang="en-GB" dirty="0"/>
              <a:t>(items: list[str]) -&gt; str:</a:t>
            </a:r>
          </a:p>
          <a:p>
            <a:r>
              <a:rPr lang="en-GB" dirty="0"/>
              <a:t>    return items[0]</a:t>
            </a:r>
          </a:p>
          <a:p>
            <a:endParaRPr lang="en-GB" dirty="0"/>
          </a:p>
          <a:p>
            <a:r>
              <a:rPr lang="en-GB" dirty="0"/>
              <a:t>def </a:t>
            </a:r>
            <a:r>
              <a:rPr lang="en-GB" dirty="0" err="1"/>
              <a:t>write_temp</a:t>
            </a:r>
            <a:r>
              <a:rPr lang="en-GB" dirty="0"/>
              <a:t>():</a:t>
            </a:r>
          </a:p>
          <a:p>
            <a:r>
              <a:rPr lang="en-GB" dirty="0"/>
              <a:t>    f=open("</a:t>
            </a:r>
            <a:r>
              <a:rPr lang="en-GB" dirty="0" err="1"/>
              <a:t>tmp.txt","w</a:t>
            </a:r>
            <a:r>
              <a:rPr lang="en-GB" dirty="0"/>
              <a:t>")</a:t>
            </a:r>
          </a:p>
          <a:p>
            <a:r>
              <a:rPr lang="en-GB" dirty="0"/>
              <a:t>    </a:t>
            </a:r>
            <a:r>
              <a:rPr lang="en-GB" dirty="0" err="1"/>
              <a:t>f.write</a:t>
            </a:r>
            <a:r>
              <a:rPr lang="en-GB" dirty="0"/>
              <a:t>("hi")</a:t>
            </a:r>
          </a:p>
          <a:p>
            <a:r>
              <a:rPr lang="en-GB" dirty="0"/>
              <a:t>    </a:t>
            </a:r>
            <a:r>
              <a:rPr lang="en-GB" dirty="0" err="1"/>
              <a:t>f.close</a:t>
            </a:r>
            <a:r>
              <a:rPr lang="en-GB" dirty="0"/>
              <a:t>()</a:t>
            </a:r>
          </a:p>
        </p:txBody>
      </p:sp>
    </p:spTree>
    <p:extLst>
      <p:ext uri="{BB962C8B-B14F-4D97-AF65-F5344CB8AC3E}">
        <p14:creationId xmlns:p14="http://schemas.microsoft.com/office/powerpoint/2010/main" val="22255527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2C1FB-5C51-A310-9182-D5197C585B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4996C5-E180-537F-CCBE-8CD9E390E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5: “Make the tools complain”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9A8616-1A90-E652-D6AE-49080784D1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/>
              <a:t>This file is designed so:</a:t>
            </a:r>
          </a:p>
          <a:p>
            <a:r>
              <a:rPr lang="en-GB" dirty="0"/>
              <a:t>Black will reformat (indentation, spacing, line breaks)</a:t>
            </a:r>
          </a:p>
          <a:p>
            <a:r>
              <a:rPr lang="en-GB" dirty="0"/>
              <a:t>Ruff will flag multiple issues (imports on one line, == None, unused imports, etc.) and fix some</a:t>
            </a:r>
          </a:p>
          <a:p>
            <a:r>
              <a:rPr lang="en-GB" dirty="0" err="1"/>
              <a:t>mypy</a:t>
            </a:r>
            <a:r>
              <a:rPr lang="en-GB" dirty="0"/>
              <a:t> will complain about missing types (names), possible None, etc.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086321-EC5C-E25A-86CE-C02AB54D3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38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2239846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CEC006-FCBC-BAE1-9260-7717D85D0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C269C-5867-6EFD-EB2B-CD9A40DAE7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5: “Make the tools complain”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95CEE9-A2F4-8F98-E41A-CED0A71F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1550898"/>
            <a:ext cx="9601200" cy="3581400"/>
          </a:xfrm>
        </p:spPr>
        <p:txBody>
          <a:bodyPr>
            <a:normAutofit/>
          </a:bodyPr>
          <a:lstStyle/>
          <a:p>
            <a:r>
              <a:rPr lang="en-GB" dirty="0"/>
              <a:t>Add minimal tool config to </a:t>
            </a:r>
            <a:r>
              <a:rPr lang="en-GB" dirty="0" err="1"/>
              <a:t>pyproject.toml</a:t>
            </a:r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7D3E986-8E4B-318D-B800-4FCBEFB657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39</a:t>
            </a:fld>
            <a:endParaRPr lang="en-DK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DE35147-F918-7BF9-2AF3-488CCAE61908}"/>
              </a:ext>
            </a:extLst>
          </p:cNvPr>
          <p:cNvSpPr txBox="1"/>
          <p:nvPr/>
        </p:nvSpPr>
        <p:spPr>
          <a:xfrm>
            <a:off x="1682750" y="2001678"/>
            <a:ext cx="8978900" cy="39703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[</a:t>
            </a:r>
            <a:r>
              <a:rPr lang="en-GB" dirty="0" err="1"/>
              <a:t>tool.black</a:t>
            </a:r>
            <a:r>
              <a:rPr lang="en-GB" dirty="0"/>
              <a:t>]</a:t>
            </a:r>
          </a:p>
          <a:p>
            <a:r>
              <a:rPr lang="en-GB" dirty="0"/>
              <a:t>line-length = 88</a:t>
            </a:r>
          </a:p>
          <a:p>
            <a:endParaRPr lang="en-GB" dirty="0"/>
          </a:p>
          <a:p>
            <a:r>
              <a:rPr lang="en-GB" dirty="0"/>
              <a:t>[</a:t>
            </a:r>
            <a:r>
              <a:rPr lang="en-GB" dirty="0" err="1"/>
              <a:t>tool.ruff</a:t>
            </a:r>
            <a:r>
              <a:rPr lang="en-GB" dirty="0"/>
              <a:t>]</a:t>
            </a:r>
          </a:p>
          <a:p>
            <a:r>
              <a:rPr lang="en-GB" dirty="0"/>
              <a:t>line-length = 88</a:t>
            </a:r>
          </a:p>
          <a:p>
            <a:endParaRPr lang="en-GB" dirty="0"/>
          </a:p>
          <a:p>
            <a:r>
              <a:rPr lang="en-GB" dirty="0"/>
              <a:t>[</a:t>
            </a:r>
            <a:r>
              <a:rPr lang="en-GB" dirty="0" err="1"/>
              <a:t>tool.ruff.lint</a:t>
            </a:r>
            <a:r>
              <a:rPr lang="en-GB" dirty="0"/>
              <a:t>]</a:t>
            </a:r>
          </a:p>
          <a:p>
            <a:r>
              <a:rPr lang="en-GB" dirty="0"/>
              <a:t>select = ["E", "F", "I", "B", "UP"]</a:t>
            </a:r>
          </a:p>
          <a:p>
            <a:r>
              <a:rPr lang="en-GB" dirty="0"/>
              <a:t>fixable = ["ALL"]</a:t>
            </a:r>
          </a:p>
          <a:p>
            <a:endParaRPr lang="en-GB" dirty="0"/>
          </a:p>
          <a:p>
            <a:r>
              <a:rPr lang="en-GB" dirty="0"/>
              <a:t>[</a:t>
            </a:r>
            <a:r>
              <a:rPr lang="en-GB" dirty="0" err="1"/>
              <a:t>tool.mypy</a:t>
            </a:r>
            <a:r>
              <a:rPr lang="en-GB" dirty="0"/>
              <a:t>]</a:t>
            </a:r>
          </a:p>
          <a:p>
            <a:r>
              <a:rPr lang="en-GB" dirty="0" err="1"/>
              <a:t>python_version</a:t>
            </a:r>
            <a:r>
              <a:rPr lang="en-GB" dirty="0"/>
              <a:t> = "3.13"</a:t>
            </a:r>
          </a:p>
          <a:p>
            <a:r>
              <a:rPr lang="en-GB" dirty="0" err="1"/>
              <a:t>mypy_path</a:t>
            </a:r>
            <a:r>
              <a:rPr lang="en-GB" dirty="0"/>
              <a:t> = ["</a:t>
            </a:r>
            <a:r>
              <a:rPr lang="en-GB" dirty="0" err="1"/>
              <a:t>src</a:t>
            </a:r>
            <a:r>
              <a:rPr lang="en-GB" dirty="0"/>
              <a:t>"]</a:t>
            </a:r>
          </a:p>
          <a:p>
            <a:r>
              <a:rPr lang="en-GB" dirty="0"/>
              <a:t>strict = true</a:t>
            </a:r>
          </a:p>
        </p:txBody>
      </p:sp>
    </p:spTree>
    <p:extLst>
      <p:ext uri="{BB962C8B-B14F-4D97-AF65-F5344CB8AC3E}">
        <p14:creationId xmlns:p14="http://schemas.microsoft.com/office/powerpoint/2010/main" val="2823537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D070EE-FF92-C478-A4DB-A3A809DE24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1B67BB-1CD4-F353-788F-BECA54211E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A simple flow (end-to-end)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07F68D-70FB-C420-2167-63AE0F7C9CE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Write code in a repo</a:t>
            </a:r>
          </a:p>
          <a:p>
            <a:r>
              <a:rPr lang="en-GB" dirty="0"/>
              <a:t>Define metadata in </a:t>
            </a:r>
            <a:r>
              <a:rPr lang="en-GB" dirty="0" err="1"/>
              <a:t>pyproject.toml</a:t>
            </a:r>
            <a:endParaRPr lang="en-GB" dirty="0"/>
          </a:p>
          <a:p>
            <a:r>
              <a:rPr lang="en-GB" dirty="0"/>
              <a:t>Build distributions: </a:t>
            </a:r>
            <a:r>
              <a:rPr lang="en-GB" dirty="0" err="1"/>
              <a:t>sdist</a:t>
            </a:r>
            <a:r>
              <a:rPr lang="en-GB" dirty="0"/>
              <a:t> + wheel</a:t>
            </a:r>
          </a:p>
          <a:p>
            <a:r>
              <a:rPr lang="en-GB" dirty="0"/>
              <a:t>Publish to an index (</a:t>
            </a:r>
            <a:r>
              <a:rPr lang="en-GB" dirty="0" err="1"/>
              <a:t>TestPyPI</a:t>
            </a:r>
            <a:r>
              <a:rPr lang="en-GB" dirty="0"/>
              <a:t> / internal)</a:t>
            </a:r>
          </a:p>
          <a:p>
            <a:r>
              <a:rPr lang="en-GB" dirty="0"/>
              <a:t>Install like a user: pip install &lt;package&gt;</a:t>
            </a:r>
          </a:p>
          <a:p>
            <a:r>
              <a:rPr lang="en-GB" dirty="0"/>
              <a:t>Repeat with versions/releases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32374-DD24-D042-6FC8-C856CFBC6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4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55361168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6FDD48-726B-2D04-2AD7-88530B5598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740697-D604-0D71-9CF3-C70595961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5: “Make the tools complain”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39BF74-C4AE-3EF4-D89F-4C8A536019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Black (show diff first, then apply):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Ruff (show issues, then auto-fix):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 err="1"/>
              <a:t>mypy</a:t>
            </a:r>
            <a:r>
              <a:rPr lang="en-GB" dirty="0"/>
              <a:t> (report only):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19ED9BE-6F4A-567B-485B-5BC2C1E92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40</a:t>
            </a:fld>
            <a:endParaRPr lang="en-DK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26E3C01-9CD3-56D4-BABB-67E0408BB97F}"/>
              </a:ext>
            </a:extLst>
          </p:cNvPr>
          <p:cNvSpPr txBox="1"/>
          <p:nvPr/>
        </p:nvSpPr>
        <p:spPr>
          <a:xfrm>
            <a:off x="1682750" y="2757686"/>
            <a:ext cx="89789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black --diff </a:t>
            </a:r>
            <a:r>
              <a:rPr lang="en-GB" dirty="0" err="1"/>
              <a:t>src</a:t>
            </a:r>
            <a:r>
              <a:rPr lang="en-GB" dirty="0"/>
              <a:t>/</a:t>
            </a:r>
            <a:r>
              <a:rPr lang="en-GB" dirty="0" err="1"/>
              <a:t>packaging_workshop</a:t>
            </a:r>
            <a:r>
              <a:rPr lang="en-GB" dirty="0"/>
              <a:t>_&lt;initials&gt;/</a:t>
            </a:r>
            <a:r>
              <a:rPr lang="en-GB" dirty="0" err="1"/>
              <a:t>quality_demo.py</a:t>
            </a:r>
            <a:endParaRPr lang="en-GB" dirty="0"/>
          </a:p>
          <a:p>
            <a:r>
              <a:rPr lang="en-GB" dirty="0"/>
              <a:t>black </a:t>
            </a:r>
            <a:r>
              <a:rPr lang="en-GB" dirty="0" err="1"/>
              <a:t>src</a:t>
            </a:r>
            <a:r>
              <a:rPr lang="en-GB" dirty="0"/>
              <a:t>/</a:t>
            </a:r>
            <a:r>
              <a:rPr lang="en-GB" dirty="0" err="1"/>
              <a:t>packaging_workshop</a:t>
            </a:r>
            <a:r>
              <a:rPr lang="en-GB" dirty="0"/>
              <a:t>_&lt;initials&gt;/</a:t>
            </a:r>
            <a:r>
              <a:rPr lang="en-GB" dirty="0" err="1"/>
              <a:t>quality_demo.py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F14D845-4BE9-0F97-7E2C-6457D66EFDAB}"/>
              </a:ext>
            </a:extLst>
          </p:cNvPr>
          <p:cNvSpPr txBox="1"/>
          <p:nvPr/>
        </p:nvSpPr>
        <p:spPr>
          <a:xfrm>
            <a:off x="1682750" y="4035405"/>
            <a:ext cx="89789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ruff check </a:t>
            </a:r>
            <a:r>
              <a:rPr lang="en-GB" dirty="0" err="1"/>
              <a:t>src</a:t>
            </a:r>
            <a:r>
              <a:rPr lang="en-GB" dirty="0"/>
              <a:t>/</a:t>
            </a:r>
            <a:r>
              <a:rPr lang="en-GB" dirty="0" err="1"/>
              <a:t>packaging_workshop</a:t>
            </a:r>
            <a:r>
              <a:rPr lang="en-GB" dirty="0"/>
              <a:t>_&lt;initials&gt;/</a:t>
            </a:r>
            <a:r>
              <a:rPr lang="en-GB" dirty="0" err="1"/>
              <a:t>quality_demo.py</a:t>
            </a:r>
            <a:endParaRPr lang="en-GB" dirty="0"/>
          </a:p>
          <a:p>
            <a:r>
              <a:rPr lang="en-GB" dirty="0"/>
              <a:t>ruff check --fix </a:t>
            </a:r>
            <a:r>
              <a:rPr lang="en-GB" dirty="0" err="1"/>
              <a:t>src</a:t>
            </a:r>
            <a:r>
              <a:rPr lang="en-GB" dirty="0"/>
              <a:t>/</a:t>
            </a:r>
            <a:r>
              <a:rPr lang="en-GB" dirty="0" err="1"/>
              <a:t>packaging_workshop</a:t>
            </a:r>
            <a:r>
              <a:rPr lang="en-GB" dirty="0"/>
              <a:t>_&lt;initials&gt;/</a:t>
            </a:r>
            <a:r>
              <a:rPr lang="en-GB" dirty="0" err="1"/>
              <a:t>quality_demo.py</a:t>
            </a:r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54AACC-AD99-E4C7-A2CB-CD70ACF674B1}"/>
              </a:ext>
            </a:extLst>
          </p:cNvPr>
          <p:cNvSpPr txBox="1"/>
          <p:nvPr/>
        </p:nvSpPr>
        <p:spPr>
          <a:xfrm>
            <a:off x="1682750" y="5362138"/>
            <a:ext cx="89789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err="1"/>
              <a:t>mypy</a:t>
            </a:r>
            <a:r>
              <a:rPr lang="en-GB" dirty="0"/>
              <a:t> </a:t>
            </a:r>
            <a:r>
              <a:rPr lang="en-GB" dirty="0" err="1"/>
              <a:t>src</a:t>
            </a:r>
            <a:r>
              <a:rPr lang="en-GB" dirty="0"/>
              <a:t>/</a:t>
            </a:r>
            <a:r>
              <a:rPr lang="en-GB" dirty="0" err="1"/>
              <a:t>packaging_workshop</a:t>
            </a:r>
            <a:r>
              <a:rPr lang="en-GB" dirty="0"/>
              <a:t>_&lt;initials&gt;/</a:t>
            </a:r>
            <a:r>
              <a:rPr lang="en-GB" dirty="0" err="1"/>
              <a:t>quality_demo.py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405111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627193-807C-7495-F99E-CE6946F481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CAD07-3412-2A6F-D097-6F27F1E28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5: Small “repair” to satisfy </a:t>
            </a:r>
            <a:r>
              <a:rPr lang="en-GB" sz="3600" dirty="0" err="1"/>
              <a:t>mypy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D9918F-8275-966D-2499-C651EB29BC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Edit </a:t>
            </a:r>
            <a:r>
              <a:rPr lang="en-GB" dirty="0" err="1"/>
              <a:t>greet_all</a:t>
            </a:r>
            <a:r>
              <a:rPr lang="en-GB" dirty="0"/>
              <a:t> to be typed: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Then rerun: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3D78CFB-C2EC-9DA7-F388-C4E5C464E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41</a:t>
            </a:fld>
            <a:endParaRPr lang="en-DK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2C5A72-6F9E-1355-D986-F35F46D71C89}"/>
              </a:ext>
            </a:extLst>
          </p:cNvPr>
          <p:cNvSpPr txBox="1"/>
          <p:nvPr/>
        </p:nvSpPr>
        <p:spPr>
          <a:xfrm>
            <a:off x="1682750" y="2757686"/>
            <a:ext cx="897890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from </a:t>
            </a:r>
            <a:r>
              <a:rPr lang="en-GB" dirty="0" err="1"/>
              <a:t>collections.abc</a:t>
            </a:r>
            <a:r>
              <a:rPr lang="en-GB" dirty="0"/>
              <a:t> import </a:t>
            </a:r>
            <a:r>
              <a:rPr lang="en-GB" dirty="0" err="1"/>
              <a:t>Iterable</a:t>
            </a:r>
            <a:endParaRPr lang="en-GB" dirty="0"/>
          </a:p>
          <a:p>
            <a:endParaRPr lang="en-GB" dirty="0"/>
          </a:p>
          <a:p>
            <a:r>
              <a:rPr lang="en-GB" dirty="0"/>
              <a:t>def </a:t>
            </a:r>
            <a:r>
              <a:rPr lang="en-GB" dirty="0" err="1"/>
              <a:t>greet_all</a:t>
            </a:r>
            <a:r>
              <a:rPr lang="en-GB" dirty="0"/>
              <a:t>(names: </a:t>
            </a:r>
            <a:r>
              <a:rPr lang="en-GB" dirty="0" err="1"/>
              <a:t>Iterable</a:t>
            </a:r>
            <a:r>
              <a:rPr lang="en-GB" dirty="0"/>
              <a:t>[str]) -&gt; list[str]:</a:t>
            </a:r>
          </a:p>
          <a:p>
            <a:r>
              <a:rPr lang="en-GB" dirty="0"/>
              <a:t>    return [</a:t>
            </a:r>
            <a:r>
              <a:rPr lang="en-GB" dirty="0" err="1"/>
              <a:t>f"Hello</a:t>
            </a:r>
            <a:r>
              <a:rPr lang="en-GB" dirty="0"/>
              <a:t>, {n}" for n in names]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E690E4-CA36-0823-6C8A-207C71E8826E}"/>
              </a:ext>
            </a:extLst>
          </p:cNvPr>
          <p:cNvSpPr txBox="1"/>
          <p:nvPr/>
        </p:nvSpPr>
        <p:spPr>
          <a:xfrm>
            <a:off x="1682750" y="4429701"/>
            <a:ext cx="89789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err="1"/>
              <a:t>mypy</a:t>
            </a:r>
            <a:r>
              <a:rPr lang="en-GB" dirty="0"/>
              <a:t> </a:t>
            </a:r>
            <a:r>
              <a:rPr lang="en-GB" dirty="0" err="1"/>
              <a:t>src</a:t>
            </a:r>
            <a:r>
              <a:rPr lang="en-GB" dirty="0"/>
              <a:t>/</a:t>
            </a:r>
            <a:r>
              <a:rPr lang="en-GB" dirty="0" err="1"/>
              <a:t>packaging_workshop</a:t>
            </a:r>
            <a:r>
              <a:rPr lang="en-GB" dirty="0"/>
              <a:t>_&lt;initials&gt;/</a:t>
            </a:r>
            <a:r>
              <a:rPr lang="en-GB" dirty="0" err="1"/>
              <a:t>quality_demo.py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270490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1AA73C-460D-1F4D-2D6B-361EA8136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4A99CE-A41D-0462-15E1-9B75BCE27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Local quality gate before you build/publish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21D9EC-9CA8-54B7-154B-0376CF6375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black --check .</a:t>
            </a:r>
          </a:p>
          <a:p>
            <a:r>
              <a:rPr lang="en-GB" dirty="0"/>
              <a:t>ruff check .</a:t>
            </a:r>
          </a:p>
          <a:p>
            <a:r>
              <a:rPr lang="en-GB" dirty="0" err="1"/>
              <a:t>mypy</a:t>
            </a:r>
            <a:r>
              <a:rPr lang="en-GB" dirty="0"/>
              <a:t> </a:t>
            </a:r>
            <a:r>
              <a:rPr lang="en-GB" dirty="0" err="1"/>
              <a:t>src</a:t>
            </a:r>
            <a:endParaRPr lang="en-GB" dirty="0"/>
          </a:p>
          <a:p>
            <a:r>
              <a:rPr lang="en-GB" dirty="0"/>
              <a:t>python -m build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E65C684-8D8A-C333-C8E7-253A9B0BD5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42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35904026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524A54-EDEE-0387-E06A-1CCA7CD51C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1894A-56B6-6DCA-4447-93B3C5B2D2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Publish like a real package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8ADC74-3309-7440-2A86-224E0B4015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Build </a:t>
            </a:r>
            <a:r>
              <a:rPr lang="en-GB" dirty="0" err="1"/>
              <a:t>sdist</a:t>
            </a:r>
            <a:r>
              <a:rPr lang="en-GB" dirty="0"/>
              <a:t> + wheel locally</a:t>
            </a:r>
          </a:p>
          <a:p>
            <a:r>
              <a:rPr lang="en-GB" dirty="0"/>
              <a:t>Upload to </a:t>
            </a:r>
            <a:r>
              <a:rPr lang="en-GB" dirty="0" err="1"/>
              <a:t>TestPyPI</a:t>
            </a:r>
            <a:endParaRPr lang="en-GB" dirty="0"/>
          </a:p>
          <a:p>
            <a:r>
              <a:rPr lang="en-GB" dirty="0"/>
              <a:t>Install from </a:t>
            </a:r>
            <a:r>
              <a:rPr lang="en-GB" dirty="0" err="1"/>
              <a:t>TestPyPI</a:t>
            </a:r>
            <a:r>
              <a:rPr lang="en-GB" dirty="0"/>
              <a:t> in a clean environment</a:t>
            </a:r>
          </a:p>
          <a:p>
            <a:endParaRPr lang="en-GB" dirty="0"/>
          </a:p>
          <a:p>
            <a:r>
              <a:rPr lang="en-GB" dirty="0"/>
              <a:t>Learn the “don’t leak credentials” rules</a:t>
            </a:r>
          </a:p>
          <a:p>
            <a:endParaRPr lang="en-GB" dirty="0"/>
          </a:p>
          <a:p>
            <a:r>
              <a:rPr lang="en-GB" dirty="0" err="1"/>
              <a:t>TestPyPI</a:t>
            </a:r>
            <a:r>
              <a:rPr lang="en-GB" dirty="0"/>
              <a:t> = sandbox for practicing uploads + installs</a:t>
            </a:r>
          </a:p>
          <a:p>
            <a:r>
              <a:rPr lang="en-GB" dirty="0" err="1"/>
              <a:t>PyPI</a:t>
            </a:r>
            <a:r>
              <a:rPr lang="en-GB" dirty="0"/>
              <a:t> = real public registry</a:t>
            </a:r>
          </a:p>
          <a:p>
            <a:r>
              <a:rPr lang="en-GB" dirty="0" err="1"/>
              <a:t>TestPyPI</a:t>
            </a:r>
            <a:r>
              <a:rPr lang="en-GB" dirty="0"/>
              <a:t> can be pruned (accounts/projects may disappear)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639188-2D6B-C498-9020-4415F079B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43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00593847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568FD4-3688-8ACA-B9D0-2B5F215AE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01D07-994A-2040-A846-357549D62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Create a </a:t>
            </a:r>
            <a:r>
              <a:rPr lang="en-GB" sz="3600" dirty="0" err="1"/>
              <a:t>TestPyPI</a:t>
            </a:r>
            <a:r>
              <a:rPr lang="en-GB" sz="3600" dirty="0"/>
              <a:t> account + API token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389D41-D2C8-0EAE-3971-1A1D6B8DBC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err="1"/>
              <a:t>TestPyPI</a:t>
            </a:r>
            <a:r>
              <a:rPr lang="en-GB" dirty="0"/>
              <a:t> uses a separate account database (your </a:t>
            </a:r>
            <a:r>
              <a:rPr lang="en-GB" dirty="0" err="1"/>
              <a:t>PyPI</a:t>
            </a:r>
            <a:r>
              <a:rPr lang="en-GB" dirty="0"/>
              <a:t> login won’t work)</a:t>
            </a:r>
          </a:p>
          <a:p>
            <a:r>
              <a:rPr lang="en-GB" dirty="0"/>
              <a:t>Register here: https://</a:t>
            </a:r>
            <a:r>
              <a:rPr lang="en-GB" dirty="0" err="1"/>
              <a:t>test.pypi.org</a:t>
            </a:r>
            <a:r>
              <a:rPr lang="en-GB" dirty="0"/>
              <a:t>/account/register/</a:t>
            </a:r>
          </a:p>
          <a:p>
            <a:r>
              <a:rPr lang="en-GB" dirty="0"/>
              <a:t>Verify your email (Account Settings → email verification) before you can do sensitive actions</a:t>
            </a:r>
          </a:p>
          <a:p>
            <a:r>
              <a:rPr lang="en-GB" dirty="0"/>
              <a:t>Create an API token:</a:t>
            </a:r>
          </a:p>
          <a:p>
            <a:pPr lvl="1"/>
            <a:r>
              <a:rPr lang="en-GB" dirty="0"/>
              <a:t>Account Settings → API tokens → “Add API token”</a:t>
            </a:r>
          </a:p>
          <a:p>
            <a:pPr lvl="1"/>
            <a:r>
              <a:rPr lang="en-GB" dirty="0"/>
              <a:t>Scope: Entire account (recommended for the workshop; project-scoped works best after the project exists)</a:t>
            </a:r>
          </a:p>
          <a:p>
            <a:r>
              <a:rPr lang="en-GB" dirty="0"/>
              <a:t>If upload auth fails later: username must be __token__, password is the full token (including the </a:t>
            </a:r>
            <a:r>
              <a:rPr lang="en-GB" dirty="0" err="1"/>
              <a:t>pypi</a:t>
            </a:r>
            <a:r>
              <a:rPr lang="en-GB" dirty="0"/>
              <a:t>- prefix).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08D807-C4C2-10E3-8599-1E6BCF98F9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44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0512555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45DD72-0F22-0D6F-A821-8BCA4EFF08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D56105-ED6C-437A-E11B-683FCB12C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Manual publishing flow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63A095-AE9F-7748-DB49-F9EB1EDA5A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Build artifacts: python -m build</a:t>
            </a:r>
          </a:p>
          <a:p>
            <a:r>
              <a:rPr lang="en-GB" dirty="0"/>
              <a:t>Validate: twine check </a:t>
            </a:r>
            <a:r>
              <a:rPr lang="en-GB" dirty="0" err="1"/>
              <a:t>dist</a:t>
            </a:r>
            <a:r>
              <a:rPr lang="en-GB" dirty="0"/>
              <a:t>/*</a:t>
            </a:r>
          </a:p>
          <a:p>
            <a:r>
              <a:rPr lang="en-GB" dirty="0"/>
              <a:t>Upload: twine upload --repository </a:t>
            </a:r>
            <a:r>
              <a:rPr lang="en-GB" dirty="0" err="1"/>
              <a:t>testpypi</a:t>
            </a:r>
            <a:r>
              <a:rPr lang="en-GB" dirty="0"/>
              <a:t> </a:t>
            </a:r>
            <a:r>
              <a:rPr lang="en-GB" dirty="0" err="1"/>
              <a:t>dist</a:t>
            </a:r>
            <a:r>
              <a:rPr lang="en-GB" dirty="0"/>
              <a:t>/*</a:t>
            </a:r>
          </a:p>
          <a:p>
            <a:r>
              <a:rPr lang="en-GB" dirty="0"/>
              <a:t>Verify on </a:t>
            </a:r>
            <a:r>
              <a:rPr lang="en-GB" dirty="0" err="1"/>
              <a:t>TestPyPI</a:t>
            </a:r>
            <a:r>
              <a:rPr lang="en-GB" dirty="0"/>
              <a:t> project page</a:t>
            </a:r>
          </a:p>
          <a:p>
            <a:endParaRPr lang="en-GB" dirty="0"/>
          </a:p>
          <a:p>
            <a:r>
              <a:rPr lang="en-GB" dirty="0"/>
              <a:t>Always rm -rf </a:t>
            </a:r>
            <a:r>
              <a:rPr lang="en-GB" dirty="0" err="1"/>
              <a:t>dist</a:t>
            </a:r>
            <a:r>
              <a:rPr lang="en-GB" dirty="0"/>
              <a:t> before building, so you don’t accidentally upload old versions.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17F734-48A6-AFD2-6FE5-F08854BC5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45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72979398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77D79B-2BE3-DF7A-C3F1-B7B5BB0179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40C59-4168-E0ED-38C0-D686CF4F1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Credentials and safety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81A45-4B0B-2FE6-02E0-92D67CA779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API tokens: good for manual upload; store in a password manager, not in git</a:t>
            </a:r>
          </a:p>
          <a:p>
            <a:r>
              <a:rPr lang="en-GB" dirty="0"/>
              <a:t>Trusted Publishing (OIDC): best practice for CI/CD (no long-lived secrets) – the most modern approach</a:t>
            </a:r>
          </a:p>
          <a:p>
            <a:r>
              <a:rPr lang="en-GB" dirty="0"/>
              <a:t>Never commit .</a:t>
            </a:r>
            <a:r>
              <a:rPr lang="en-GB" dirty="0" err="1"/>
              <a:t>pypirc</a:t>
            </a:r>
            <a:r>
              <a:rPr lang="en-GB" dirty="0"/>
              <a:t> with a token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BA4A779-006B-B6C1-AD60-CADEA3876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46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09072799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84B48-AF58-EF0B-BB85-B3463B1B35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527BB-D9A3-F6FA-5EA2-AA50FCD2CA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Versions and releases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5EB670-D197-0D5E-35BE-A652CAADF0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You cannot upload the same version twice to an index</a:t>
            </a:r>
          </a:p>
          <a:p>
            <a:r>
              <a:rPr lang="en-GB" dirty="0"/>
              <a:t>When you change code → bump version (e.g., 0.1.0 → 0.1.1)</a:t>
            </a:r>
          </a:p>
          <a:p>
            <a:r>
              <a:rPr lang="en-GB" dirty="0"/>
              <a:t>Semantic versioning idea: MAJOR.MINOR.PATCH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0DACA0-720D-A80B-9F85-D52F3637A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47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69446556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1106AD-4468-CC6C-E6E2-D6C458CD3F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285EA0-9A5A-687D-E3A3-177B3411E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6: Publish to </a:t>
            </a:r>
            <a:r>
              <a:rPr lang="en-GB" sz="3600" dirty="0" err="1"/>
              <a:t>TestPyPI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BC040F-E27C-A361-9AA5-AFFE3A0AA1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Build cleanly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Upload</a:t>
            </a:r>
          </a:p>
          <a:p>
            <a:endParaRPr lang="en-GB" dirty="0"/>
          </a:p>
          <a:p>
            <a:r>
              <a:rPr lang="en-GB" dirty="0"/>
              <a:t>Open the package page on </a:t>
            </a:r>
            <a:r>
              <a:rPr lang="en-GB" dirty="0" err="1"/>
              <a:t>TestPyPI</a:t>
            </a:r>
            <a:r>
              <a:rPr lang="en-GB" dirty="0"/>
              <a:t> (search your project name)</a:t>
            </a:r>
          </a:p>
          <a:p>
            <a:r>
              <a:rPr lang="en-GB" dirty="0"/>
              <a:t>Confirm the version + files (wheel + </a:t>
            </a:r>
            <a:r>
              <a:rPr lang="en-GB" dirty="0" err="1"/>
              <a:t>sdist</a:t>
            </a:r>
            <a:r>
              <a:rPr lang="en-GB" dirty="0"/>
              <a:t>) are listed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B35646-9EE8-C324-22DD-89E16CFD4F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48</a:t>
            </a:fld>
            <a:endParaRPr lang="en-DK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BE9DE1-54CE-B6AB-BA3C-F70E74D6A8BA}"/>
              </a:ext>
            </a:extLst>
          </p:cNvPr>
          <p:cNvSpPr txBox="1"/>
          <p:nvPr/>
        </p:nvSpPr>
        <p:spPr>
          <a:xfrm>
            <a:off x="1682750" y="2757686"/>
            <a:ext cx="8978900" cy="12003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rm -rf </a:t>
            </a:r>
            <a:r>
              <a:rPr lang="en-GB" dirty="0" err="1"/>
              <a:t>dist</a:t>
            </a:r>
            <a:endParaRPr lang="en-GB" dirty="0"/>
          </a:p>
          <a:p>
            <a:r>
              <a:rPr lang="en-GB" dirty="0"/>
              <a:t>python -m build</a:t>
            </a:r>
          </a:p>
          <a:p>
            <a:r>
              <a:rPr lang="en-GB" dirty="0"/>
              <a:t>ls -l </a:t>
            </a:r>
            <a:r>
              <a:rPr lang="en-GB" dirty="0" err="1"/>
              <a:t>dist</a:t>
            </a:r>
            <a:endParaRPr lang="en-GB" dirty="0"/>
          </a:p>
          <a:p>
            <a:r>
              <a:rPr lang="en-GB" dirty="0"/>
              <a:t>twine check </a:t>
            </a:r>
            <a:r>
              <a:rPr lang="en-GB" dirty="0" err="1"/>
              <a:t>dist</a:t>
            </a:r>
            <a:r>
              <a:rPr lang="en-GB" dirty="0"/>
              <a:t>/*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0C8E814-B8D8-9A42-B378-EBACFBE0DAB1}"/>
              </a:ext>
            </a:extLst>
          </p:cNvPr>
          <p:cNvSpPr txBox="1"/>
          <p:nvPr/>
        </p:nvSpPr>
        <p:spPr>
          <a:xfrm>
            <a:off x="1682750" y="4429701"/>
            <a:ext cx="89789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twine upload --repository </a:t>
            </a:r>
            <a:r>
              <a:rPr lang="en-GB" dirty="0" err="1"/>
              <a:t>testpypi</a:t>
            </a:r>
            <a:r>
              <a:rPr lang="en-GB" dirty="0"/>
              <a:t> </a:t>
            </a:r>
            <a:r>
              <a:rPr lang="en-GB" dirty="0" err="1"/>
              <a:t>dist</a:t>
            </a:r>
            <a:r>
              <a:rPr lang="en-GB" dirty="0"/>
              <a:t>/*</a:t>
            </a:r>
          </a:p>
        </p:txBody>
      </p:sp>
    </p:spTree>
    <p:extLst>
      <p:ext uri="{BB962C8B-B14F-4D97-AF65-F5344CB8AC3E}">
        <p14:creationId xmlns:p14="http://schemas.microsoft.com/office/powerpoint/2010/main" val="365936368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0FCD8-F73D-341D-D228-3972AAFD4E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7C8F52-6190-A3B4-B2D0-75891DDC9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6: Install like a user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705474-40C1-7E7A-7236-BF2C737CF9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Create a clean env (</a:t>
            </a:r>
            <a:r>
              <a:rPr lang="en-GB" dirty="0" err="1"/>
              <a:t>conda</a:t>
            </a:r>
            <a:r>
              <a:rPr lang="en-GB" dirty="0"/>
              <a:t>):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Install from </a:t>
            </a:r>
            <a:r>
              <a:rPr lang="en-GB" dirty="0" err="1"/>
              <a:t>TestPyPI</a:t>
            </a:r>
            <a:r>
              <a:rPr lang="en-GB" dirty="0"/>
              <a:t>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Verify import / CLI:</a:t>
            </a:r>
          </a:p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3C00802-223F-7A66-5957-22F2DD1372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49</a:t>
            </a:fld>
            <a:endParaRPr lang="en-DK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4A04263-14FC-7AE6-4311-93A4E6591BA7}"/>
              </a:ext>
            </a:extLst>
          </p:cNvPr>
          <p:cNvSpPr txBox="1"/>
          <p:nvPr/>
        </p:nvSpPr>
        <p:spPr>
          <a:xfrm>
            <a:off x="1682750" y="2757686"/>
            <a:ext cx="89789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err="1"/>
              <a:t>conda</a:t>
            </a:r>
            <a:r>
              <a:rPr lang="en-GB" dirty="0"/>
              <a:t> create -n </a:t>
            </a:r>
            <a:r>
              <a:rPr lang="en-GB" dirty="0" err="1"/>
              <a:t>pypi_clean</a:t>
            </a:r>
            <a:r>
              <a:rPr lang="en-GB" dirty="0"/>
              <a:t> -c </a:t>
            </a:r>
            <a:r>
              <a:rPr lang="en-GB" dirty="0" err="1"/>
              <a:t>conda</a:t>
            </a:r>
            <a:r>
              <a:rPr lang="en-GB" dirty="0"/>
              <a:t>-forge python=3.13 pip -y</a:t>
            </a:r>
          </a:p>
          <a:p>
            <a:r>
              <a:rPr lang="en-GB" dirty="0" err="1"/>
              <a:t>conda</a:t>
            </a:r>
            <a:r>
              <a:rPr lang="en-GB" dirty="0"/>
              <a:t> activate </a:t>
            </a:r>
            <a:r>
              <a:rPr lang="en-GB" dirty="0" err="1"/>
              <a:t>pypi_clean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4CDA2E-F4EC-6001-CC62-2E7503D82D1C}"/>
              </a:ext>
            </a:extLst>
          </p:cNvPr>
          <p:cNvSpPr txBox="1"/>
          <p:nvPr/>
        </p:nvSpPr>
        <p:spPr>
          <a:xfrm>
            <a:off x="1682750" y="4111382"/>
            <a:ext cx="897890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pip install --index-</a:t>
            </a:r>
            <a:r>
              <a:rPr lang="en-GB" dirty="0" err="1"/>
              <a:t>url</a:t>
            </a:r>
            <a:r>
              <a:rPr lang="en-GB" dirty="0"/>
              <a:t> https://</a:t>
            </a:r>
            <a:r>
              <a:rPr lang="en-GB" dirty="0" err="1"/>
              <a:t>test.pypi.org</a:t>
            </a:r>
            <a:r>
              <a:rPr lang="en-GB" dirty="0"/>
              <a:t>/simple/ \</a:t>
            </a:r>
          </a:p>
          <a:p>
            <a:r>
              <a:rPr lang="en-GB" dirty="0"/>
              <a:t>  --extra-index-</a:t>
            </a:r>
            <a:r>
              <a:rPr lang="en-GB" dirty="0" err="1"/>
              <a:t>url</a:t>
            </a:r>
            <a:r>
              <a:rPr lang="en-GB" dirty="0"/>
              <a:t> https://</a:t>
            </a:r>
            <a:r>
              <a:rPr lang="en-GB" dirty="0" err="1"/>
              <a:t>pypi.org</a:t>
            </a:r>
            <a:r>
              <a:rPr lang="en-GB" dirty="0"/>
              <a:t>/simple \</a:t>
            </a:r>
          </a:p>
          <a:p>
            <a:r>
              <a:rPr lang="en-GB" dirty="0"/>
              <a:t>  </a:t>
            </a:r>
            <a:r>
              <a:rPr lang="en-GB" dirty="0" err="1"/>
              <a:t>packaging_workshop</a:t>
            </a:r>
            <a:r>
              <a:rPr lang="en-GB" dirty="0"/>
              <a:t>_&lt;initials&gt;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F5C1DEB-38CE-7BE0-08E1-0F2CDF7D097D}"/>
              </a:ext>
            </a:extLst>
          </p:cNvPr>
          <p:cNvSpPr txBox="1"/>
          <p:nvPr/>
        </p:nvSpPr>
        <p:spPr>
          <a:xfrm>
            <a:off x="1682750" y="5742077"/>
            <a:ext cx="89789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python -c "import </a:t>
            </a:r>
            <a:r>
              <a:rPr lang="en-GB" dirty="0" err="1"/>
              <a:t>packaging_workshop</a:t>
            </a:r>
            <a:r>
              <a:rPr lang="en-GB" dirty="0"/>
              <a:t>_&lt;initials&gt;; print('import ok')"</a:t>
            </a:r>
          </a:p>
          <a:p>
            <a:r>
              <a:rPr lang="en-GB" dirty="0" err="1"/>
              <a:t>pws</a:t>
            </a:r>
            <a:r>
              <a:rPr lang="en-GB" dirty="0"/>
              <a:t> Workshop</a:t>
            </a:r>
          </a:p>
        </p:txBody>
      </p:sp>
    </p:spTree>
    <p:extLst>
      <p:ext uri="{BB962C8B-B14F-4D97-AF65-F5344CB8AC3E}">
        <p14:creationId xmlns:p14="http://schemas.microsoft.com/office/powerpoint/2010/main" val="3479581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DA7613-331F-F8C6-1FC2-3333F4226C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F48D3-7048-4C15-4411-0711132CBA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Setup: clone repo + create </a:t>
            </a:r>
            <a:r>
              <a:rPr lang="en-GB" sz="3600" dirty="0" err="1"/>
              <a:t>conda</a:t>
            </a:r>
            <a:r>
              <a:rPr lang="en-GB" sz="3600" dirty="0"/>
              <a:t> environment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7E503E-1A1B-9A76-22F0-11DD3493B8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Clone the workshop repo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Create the environment from </a:t>
            </a:r>
            <a:r>
              <a:rPr lang="en-GB" dirty="0" err="1"/>
              <a:t>dev.yml</a:t>
            </a:r>
            <a:endParaRPr lang="en-GB" dirty="0"/>
          </a:p>
          <a:p>
            <a:endParaRPr lang="en-GB" dirty="0"/>
          </a:p>
          <a:p>
            <a:r>
              <a:rPr lang="en-GB" dirty="0"/>
              <a:t>Activate it</a:t>
            </a:r>
          </a:p>
          <a:p>
            <a:endParaRPr lang="en-GB" dirty="0"/>
          </a:p>
          <a:p>
            <a:r>
              <a:rPr lang="en-GB" dirty="0"/>
              <a:t>Quick sanity checks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B347A8-7744-AFE1-43F3-0D8BEC52E3CB}"/>
              </a:ext>
            </a:extLst>
          </p:cNvPr>
          <p:cNvSpPr txBox="1"/>
          <p:nvPr/>
        </p:nvSpPr>
        <p:spPr>
          <a:xfrm>
            <a:off x="2772936" y="2728078"/>
            <a:ext cx="554215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git clone &lt;REPO_URL&gt;</a:t>
            </a:r>
          </a:p>
          <a:p>
            <a:r>
              <a:rPr lang="en-GB" dirty="0"/>
              <a:t>cd &lt;REPO_DIR&gt;</a:t>
            </a:r>
            <a:endParaRPr lang="en-DK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D75FF2-7B6B-F087-22DA-787FF6A5DE33}"/>
              </a:ext>
            </a:extLst>
          </p:cNvPr>
          <p:cNvSpPr txBox="1"/>
          <p:nvPr/>
        </p:nvSpPr>
        <p:spPr>
          <a:xfrm>
            <a:off x="2772936" y="4020740"/>
            <a:ext cx="554215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err="1"/>
              <a:t>conda</a:t>
            </a:r>
            <a:r>
              <a:rPr lang="en-GB" dirty="0"/>
              <a:t> env create -f </a:t>
            </a:r>
            <a:r>
              <a:rPr lang="en-GB" dirty="0" err="1"/>
              <a:t>dev.yml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3634C4-7DE2-68C9-CE2B-E9978E438270}"/>
              </a:ext>
            </a:extLst>
          </p:cNvPr>
          <p:cNvSpPr txBox="1"/>
          <p:nvPr/>
        </p:nvSpPr>
        <p:spPr>
          <a:xfrm>
            <a:off x="2772936" y="4851737"/>
            <a:ext cx="554215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err="1"/>
              <a:t>conda</a:t>
            </a:r>
            <a:r>
              <a:rPr lang="en-GB" dirty="0"/>
              <a:t> activate </a:t>
            </a:r>
            <a:r>
              <a:rPr lang="en-GB" dirty="0" err="1"/>
              <a:t>packaging_workshop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1FB724-BF75-2ECE-35A5-B409473ADFAA}"/>
              </a:ext>
            </a:extLst>
          </p:cNvPr>
          <p:cNvSpPr txBox="1"/>
          <p:nvPr/>
        </p:nvSpPr>
        <p:spPr>
          <a:xfrm>
            <a:off x="2772936" y="5775067"/>
            <a:ext cx="5542156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python --version</a:t>
            </a:r>
          </a:p>
          <a:p>
            <a:r>
              <a:rPr lang="en-GB" dirty="0"/>
              <a:t>python -c "import sys; print(</a:t>
            </a:r>
            <a:r>
              <a:rPr lang="en-GB" dirty="0" err="1"/>
              <a:t>sys.executable</a:t>
            </a:r>
            <a:r>
              <a:rPr lang="en-GB" dirty="0"/>
              <a:t>)"</a:t>
            </a:r>
            <a:endParaRPr lang="en-DK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29AF0EB-EDD7-A004-8C0D-BB24871D0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5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68722858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EED9ED-0404-EBD5-86B4-D48FFE029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81398-8F9F-7740-CC0C-BEBA295C3B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Why package for </a:t>
            </a:r>
            <a:r>
              <a:rPr lang="en-GB" sz="3600" dirty="0" err="1"/>
              <a:t>conda</a:t>
            </a:r>
            <a:r>
              <a:rPr lang="en-GB" sz="3600" dirty="0"/>
              <a:t> if it’s already on </a:t>
            </a:r>
            <a:r>
              <a:rPr lang="en-GB" sz="3600" dirty="0" err="1"/>
              <a:t>PyPI</a:t>
            </a:r>
            <a:r>
              <a:rPr lang="en-GB" sz="3600" dirty="0"/>
              <a:t>?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CEEAFE-FCE5-CFC2-2B92-D0CB8CA9D7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PyPI</a:t>
            </a:r>
            <a:r>
              <a:rPr lang="en-GB" dirty="0"/>
              <a:t> = Python ecosystem distribution</a:t>
            </a:r>
          </a:p>
          <a:p>
            <a:r>
              <a:rPr lang="en-GB" dirty="0"/>
              <a:t>Conda = environment + binary distribution ecosystem</a:t>
            </a:r>
          </a:p>
          <a:p>
            <a:r>
              <a:rPr lang="en-GB" dirty="0" err="1"/>
              <a:t>Bioconda</a:t>
            </a:r>
            <a:r>
              <a:rPr lang="en-GB" dirty="0"/>
              <a:t> expects </a:t>
            </a:r>
            <a:r>
              <a:rPr lang="en-GB" dirty="0" err="1"/>
              <a:t>conda</a:t>
            </a:r>
            <a:r>
              <a:rPr lang="en-GB" dirty="0"/>
              <a:t> recipes (</a:t>
            </a:r>
            <a:r>
              <a:rPr lang="en-GB" dirty="0" err="1"/>
              <a:t>meta.yaml</a:t>
            </a:r>
            <a:r>
              <a:rPr lang="en-GB" dirty="0"/>
              <a:t>) even if the source is </a:t>
            </a:r>
            <a:r>
              <a:rPr lang="en-GB" dirty="0" err="1"/>
              <a:t>PyPI</a:t>
            </a:r>
            <a:endParaRPr lang="en-GB" dirty="0"/>
          </a:p>
          <a:p>
            <a:r>
              <a:rPr lang="en-GB" dirty="0" err="1"/>
              <a:t>Bioconda</a:t>
            </a:r>
            <a:r>
              <a:rPr lang="en-GB" dirty="0"/>
              <a:t> expects that all requirements are available in </a:t>
            </a:r>
            <a:r>
              <a:rPr lang="en-GB" dirty="0" err="1"/>
              <a:t>bioconda</a:t>
            </a:r>
            <a:r>
              <a:rPr lang="en-GB" dirty="0"/>
              <a:t> or </a:t>
            </a:r>
            <a:r>
              <a:rPr lang="en-GB" dirty="0" err="1"/>
              <a:t>conda</a:t>
            </a:r>
            <a:r>
              <a:rPr lang="en-GB" dirty="0"/>
              <a:t>-forge</a:t>
            </a:r>
          </a:p>
          <a:p>
            <a:endParaRPr lang="en-GB" dirty="0"/>
          </a:p>
          <a:p>
            <a:r>
              <a:rPr lang="en-GB" dirty="0"/>
              <a:t>Goal today:</a:t>
            </a:r>
          </a:p>
          <a:p>
            <a:pPr lvl="1"/>
            <a:r>
              <a:rPr lang="en-GB" dirty="0"/>
              <a:t>keep </a:t>
            </a:r>
            <a:r>
              <a:rPr lang="en-GB" dirty="0" err="1"/>
              <a:t>PyPI</a:t>
            </a:r>
            <a:r>
              <a:rPr lang="en-GB" dirty="0"/>
              <a:t> as the source of truth</a:t>
            </a:r>
          </a:p>
          <a:p>
            <a:pPr lvl="1"/>
            <a:r>
              <a:rPr lang="en-GB" dirty="0"/>
              <a:t>build/upload a </a:t>
            </a:r>
            <a:r>
              <a:rPr lang="en-GB" dirty="0" err="1"/>
              <a:t>conda</a:t>
            </a:r>
            <a:r>
              <a:rPr lang="en-GB" dirty="0"/>
              <a:t> package to a private </a:t>
            </a:r>
            <a:r>
              <a:rPr lang="en-GB" dirty="0" err="1"/>
              <a:t>Anaconda.org</a:t>
            </a:r>
            <a:r>
              <a:rPr lang="en-GB" dirty="0"/>
              <a:t> channel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A3469E-484D-8D70-C9E7-48D13210F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50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53009201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D769BA-D605-0F2B-9C7B-E2632F8E20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25EE7-E32F-ACB2-B947-54E4E9536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Conda recipe = </a:t>
            </a:r>
            <a:r>
              <a:rPr lang="en-GB" sz="3600" dirty="0" err="1"/>
              <a:t>meta.yaml</a:t>
            </a:r>
            <a:r>
              <a:rPr lang="en-GB" sz="3600" dirty="0"/>
              <a:t> + (optional) scripts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D50844-E621-5EDE-1FB2-771F620CE9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A </a:t>
            </a:r>
            <a:r>
              <a:rPr lang="en-GB" dirty="0" err="1"/>
              <a:t>conda</a:t>
            </a:r>
            <a:r>
              <a:rPr lang="en-GB" dirty="0"/>
              <a:t> recipe describes:</a:t>
            </a:r>
          </a:p>
          <a:p>
            <a:pPr lvl="1"/>
            <a:r>
              <a:rPr lang="en-GB" dirty="0"/>
              <a:t>package name/version</a:t>
            </a:r>
          </a:p>
          <a:p>
            <a:pPr lvl="1"/>
            <a:r>
              <a:rPr lang="en-GB" dirty="0"/>
              <a:t>source </a:t>
            </a:r>
            <a:r>
              <a:rPr lang="en-GB" dirty="0" err="1"/>
              <a:t>tarball</a:t>
            </a:r>
            <a:r>
              <a:rPr lang="en-GB" dirty="0"/>
              <a:t> (often from </a:t>
            </a:r>
            <a:r>
              <a:rPr lang="en-GB" dirty="0" err="1"/>
              <a:t>PyPI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build instructions</a:t>
            </a:r>
          </a:p>
          <a:p>
            <a:pPr lvl="1"/>
            <a:r>
              <a:rPr lang="en-GB" dirty="0"/>
              <a:t>runtime requirements</a:t>
            </a:r>
          </a:p>
          <a:p>
            <a:pPr lvl="1"/>
            <a:r>
              <a:rPr lang="en-GB" dirty="0"/>
              <a:t>minimal tests</a:t>
            </a:r>
          </a:p>
          <a:p>
            <a:r>
              <a:rPr lang="en-GB" dirty="0"/>
              <a:t>Everything is defined in </a:t>
            </a:r>
            <a:r>
              <a:rPr lang="en-GB" dirty="0" err="1"/>
              <a:t>meta.yaml</a:t>
            </a: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DB00BE-3935-B6B8-5A69-BA3C19AFD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51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0369905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0BEA59-5251-1C2A-105B-C557408357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8CDDE6-078C-7AF4-7158-9751125760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 err="1"/>
              <a:t>Bioconda</a:t>
            </a:r>
            <a:r>
              <a:rPr lang="en-GB" sz="3600" dirty="0"/>
              <a:t>-compatible: start from </a:t>
            </a:r>
            <a:r>
              <a:rPr lang="en-GB" sz="3600" dirty="0" err="1"/>
              <a:t>PyPI</a:t>
            </a:r>
            <a:r>
              <a:rPr lang="en-GB" sz="3600" dirty="0"/>
              <a:t>, then refine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F6B9EB-4661-53AB-F0D8-4BD513B745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If a Python package is on </a:t>
            </a:r>
            <a:r>
              <a:rPr lang="en-GB" dirty="0" err="1"/>
              <a:t>PyPI</a:t>
            </a:r>
            <a:r>
              <a:rPr lang="en-GB" dirty="0"/>
              <a:t>:</a:t>
            </a:r>
          </a:p>
          <a:p>
            <a:pPr lvl="1"/>
            <a:r>
              <a:rPr lang="en-GB" dirty="0"/>
              <a:t>generate a starter recipe via</a:t>
            </a:r>
          </a:p>
          <a:p>
            <a:pPr marL="0" indent="0">
              <a:buNone/>
            </a:pPr>
            <a:r>
              <a:rPr lang="en-GB" dirty="0"/>
              <a:t>	</a:t>
            </a:r>
            <a:r>
              <a:rPr lang="en-GB" dirty="0" err="1"/>
              <a:t>conda</a:t>
            </a:r>
            <a:r>
              <a:rPr lang="en-GB" dirty="0"/>
              <a:t> skeleton </a:t>
            </a:r>
            <a:r>
              <a:rPr lang="en-GB" dirty="0" err="1"/>
              <a:t>pypi</a:t>
            </a:r>
            <a:r>
              <a:rPr lang="en-GB" dirty="0"/>
              <a:t> &lt;package&gt; (or </a:t>
            </a:r>
            <a:r>
              <a:rPr lang="en-GB" dirty="0" err="1"/>
              <a:t>grayskull</a:t>
            </a:r>
            <a:r>
              <a:rPr lang="en-GB" dirty="0"/>
              <a:t> </a:t>
            </a:r>
            <a:r>
              <a:rPr lang="en-GB" dirty="0" err="1"/>
              <a:t>pypi</a:t>
            </a:r>
            <a:r>
              <a:rPr lang="en-GB" dirty="0"/>
              <a:t> &lt;package&gt;)</a:t>
            </a:r>
          </a:p>
          <a:p>
            <a:r>
              <a:rPr lang="en-GB" dirty="0"/>
              <a:t>Then clean up:</a:t>
            </a:r>
          </a:p>
          <a:p>
            <a:pPr lvl="1"/>
            <a:r>
              <a:rPr lang="en-GB" dirty="0"/>
              <a:t>remove Windows-specific bits (</a:t>
            </a:r>
            <a:r>
              <a:rPr lang="en-GB" dirty="0" err="1"/>
              <a:t>bld.bat</a:t>
            </a:r>
            <a:r>
              <a:rPr lang="en-GB" dirty="0"/>
              <a:t>, unnecessary build scripts)</a:t>
            </a:r>
          </a:p>
          <a:p>
            <a:r>
              <a:rPr lang="en-GB" dirty="0"/>
              <a:t>For pure Python: preferably </a:t>
            </a:r>
            <a:r>
              <a:rPr lang="en-GB" dirty="0" err="1"/>
              <a:t>noarch</a:t>
            </a:r>
            <a:r>
              <a:rPr lang="en-GB" dirty="0"/>
              <a:t>: python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4D0B7D-9D31-0191-C4D6-0E0469F5A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52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02505051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DE2C37-3E42-344B-E505-DDD849E334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2A9969-8B69-930E-9558-D337CAE14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Build locally and upload to your private channel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B18954-14DD-C67B-025F-BEA16D1ED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Create an account on </a:t>
            </a:r>
            <a:r>
              <a:rPr lang="en-GB" dirty="0">
                <a:hlinkClick r:id="rId3"/>
              </a:rPr>
              <a:t>https://anaconda.org/</a:t>
            </a:r>
            <a:endParaRPr lang="en-GB" dirty="0"/>
          </a:p>
          <a:p>
            <a:endParaRPr lang="en-GB" dirty="0"/>
          </a:p>
          <a:p>
            <a:r>
              <a:rPr lang="en-GB" dirty="0"/>
              <a:t>Build </a:t>
            </a:r>
            <a:r>
              <a:rPr lang="en-GB" dirty="0" err="1"/>
              <a:t>conda</a:t>
            </a:r>
            <a:r>
              <a:rPr lang="en-GB" dirty="0"/>
              <a:t> package locally (</a:t>
            </a:r>
            <a:r>
              <a:rPr lang="en-GB" dirty="0" err="1"/>
              <a:t>conda</a:t>
            </a:r>
            <a:r>
              <a:rPr lang="en-GB" dirty="0"/>
              <a:t> build …)</a:t>
            </a:r>
          </a:p>
          <a:p>
            <a:r>
              <a:rPr lang="en-GB" dirty="0"/>
              <a:t>Upload artifact to </a:t>
            </a:r>
            <a:r>
              <a:rPr lang="en-GB" dirty="0" err="1"/>
              <a:t>Anaconda.org</a:t>
            </a:r>
            <a:r>
              <a:rPr lang="en-GB" dirty="0"/>
              <a:t> (anaconda upload …)</a:t>
            </a:r>
          </a:p>
          <a:p>
            <a:r>
              <a:rPr lang="en-GB" dirty="0"/>
              <a:t>Install from your private channel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69B5CD6-0650-D7FB-0B45-62483F6EE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53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31554158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08CD8-0E56-477A-34A1-6245BC5FC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B755E-29FD-9344-558C-1B2679AEFE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7: Install build + upload tools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2C0491-2E73-5BA8-FC38-5861D616A3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Install prerequisites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Generate a recipe from </a:t>
            </a:r>
            <a:r>
              <a:rPr lang="en-GB" dirty="0" err="1"/>
              <a:t>PyPi</a:t>
            </a:r>
            <a:r>
              <a:rPr lang="en-GB" dirty="0"/>
              <a:t> metadata</a:t>
            </a:r>
          </a:p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C6B892-1C85-EE11-ED97-52CBCD9A9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54</a:t>
            </a:fld>
            <a:endParaRPr lang="en-DK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ABB80E-963F-93C9-D48B-67568F134111}"/>
              </a:ext>
            </a:extLst>
          </p:cNvPr>
          <p:cNvSpPr txBox="1"/>
          <p:nvPr/>
        </p:nvSpPr>
        <p:spPr>
          <a:xfrm>
            <a:off x="1682750" y="2757686"/>
            <a:ext cx="8978900" cy="923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err="1"/>
              <a:t>conda</a:t>
            </a:r>
            <a:r>
              <a:rPr lang="en-GB" dirty="0"/>
              <a:t> install -c </a:t>
            </a:r>
            <a:r>
              <a:rPr lang="en-GB" dirty="0" err="1"/>
              <a:t>conda</a:t>
            </a:r>
            <a:r>
              <a:rPr lang="en-GB" dirty="0"/>
              <a:t>-forge </a:t>
            </a:r>
            <a:r>
              <a:rPr lang="en-GB" dirty="0" err="1"/>
              <a:t>conda</a:t>
            </a:r>
            <a:r>
              <a:rPr lang="en-GB" dirty="0"/>
              <a:t>-build anaconda-client -y</a:t>
            </a:r>
          </a:p>
          <a:p>
            <a:r>
              <a:rPr lang="en-GB" dirty="0"/>
              <a:t>anaconda login</a:t>
            </a:r>
          </a:p>
          <a:p>
            <a:r>
              <a:rPr lang="en-GB" dirty="0"/>
              <a:t>anaconda </a:t>
            </a:r>
            <a:r>
              <a:rPr lang="en-GB" dirty="0" err="1"/>
              <a:t>whoami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E4CBD5-E8A3-086E-8085-3D529233EB40}"/>
              </a:ext>
            </a:extLst>
          </p:cNvPr>
          <p:cNvSpPr txBox="1"/>
          <p:nvPr/>
        </p:nvSpPr>
        <p:spPr>
          <a:xfrm>
            <a:off x="1682750" y="5802868"/>
            <a:ext cx="89789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err="1"/>
              <a:t>conda</a:t>
            </a:r>
            <a:r>
              <a:rPr lang="en-GB" dirty="0"/>
              <a:t> install -n base -c </a:t>
            </a:r>
            <a:r>
              <a:rPr lang="en-GB" dirty="0" err="1"/>
              <a:t>conda</a:t>
            </a:r>
            <a:r>
              <a:rPr lang="en-GB" dirty="0"/>
              <a:t>-forge </a:t>
            </a:r>
            <a:r>
              <a:rPr lang="en-GB" dirty="0" err="1"/>
              <a:t>conda</a:t>
            </a:r>
            <a:r>
              <a:rPr lang="en-GB" dirty="0"/>
              <a:t>-build anaconda-client -y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1227CB8-55F5-BB38-E70D-83038FE3E8D7}"/>
              </a:ext>
            </a:extLst>
          </p:cNvPr>
          <p:cNvSpPr txBox="1"/>
          <p:nvPr/>
        </p:nvSpPr>
        <p:spPr>
          <a:xfrm>
            <a:off x="1682750" y="4525526"/>
            <a:ext cx="89789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err="1"/>
              <a:t>conda</a:t>
            </a:r>
            <a:r>
              <a:rPr lang="en-GB" dirty="0"/>
              <a:t> skeleton </a:t>
            </a:r>
            <a:r>
              <a:rPr lang="en-GB" dirty="0" err="1"/>
              <a:t>pypi</a:t>
            </a:r>
            <a:r>
              <a:rPr lang="en-GB" dirty="0"/>
              <a:t> --</a:t>
            </a:r>
            <a:r>
              <a:rPr lang="en-GB" dirty="0" err="1"/>
              <a:t>pypi-url</a:t>
            </a:r>
            <a:r>
              <a:rPr lang="en-GB" dirty="0"/>
              <a:t> https://</a:t>
            </a:r>
            <a:r>
              <a:rPr lang="en-GB" dirty="0" err="1"/>
              <a:t>test.pypi.org</a:t>
            </a:r>
            <a:r>
              <a:rPr lang="en-GB" dirty="0"/>
              <a:t>/</a:t>
            </a:r>
            <a:r>
              <a:rPr lang="en-GB" dirty="0" err="1"/>
              <a:t>pypi</a:t>
            </a:r>
            <a:r>
              <a:rPr lang="en-GB" dirty="0"/>
              <a:t> </a:t>
            </a:r>
            <a:r>
              <a:rPr lang="en-GB" dirty="0" err="1"/>
              <a:t>packaging_workshop</a:t>
            </a:r>
            <a:r>
              <a:rPr lang="en-GB" dirty="0"/>
              <a:t>_&lt;initials&gt;</a:t>
            </a:r>
          </a:p>
          <a:p>
            <a:r>
              <a:rPr lang="en-GB" dirty="0"/>
              <a:t>ls -la </a:t>
            </a:r>
            <a:r>
              <a:rPr lang="en-GB" dirty="0" err="1"/>
              <a:t>packaging_workshop</a:t>
            </a:r>
            <a:r>
              <a:rPr lang="en-GB" dirty="0"/>
              <a:t>_&lt;initials&gt;</a:t>
            </a:r>
          </a:p>
        </p:txBody>
      </p:sp>
    </p:spTree>
    <p:extLst>
      <p:ext uri="{BB962C8B-B14F-4D97-AF65-F5344CB8AC3E}">
        <p14:creationId xmlns:p14="http://schemas.microsoft.com/office/powerpoint/2010/main" val="12862767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2C465F-8901-C30B-CBB5-4DA7573AF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1748F-F44F-765A-E159-63D2BD8F1D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7: edit </a:t>
            </a:r>
            <a:r>
              <a:rPr lang="en-GB" sz="3600" dirty="0" err="1"/>
              <a:t>meta.yaml</a:t>
            </a:r>
            <a:r>
              <a:rPr lang="en-GB" sz="3600" dirty="0"/>
              <a:t> to be </a:t>
            </a:r>
            <a:r>
              <a:rPr lang="en-GB" sz="3600" dirty="0" err="1"/>
              <a:t>Bioconda</a:t>
            </a:r>
            <a:r>
              <a:rPr lang="en-GB" sz="3600" dirty="0"/>
              <a:t>-friendly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8F1835-16DD-E485-E9FA-A53DAF8B3E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In </a:t>
            </a:r>
            <a:r>
              <a:rPr lang="en-GB" dirty="0" err="1"/>
              <a:t>meta.yaml</a:t>
            </a:r>
            <a:r>
              <a:rPr lang="en-GB" dirty="0"/>
              <a:t> ensure:</a:t>
            </a:r>
          </a:p>
          <a:p>
            <a:pPr lvl="1"/>
            <a:r>
              <a:rPr lang="en-GB" dirty="0"/>
              <a:t>build: </a:t>
            </a:r>
            <a:r>
              <a:rPr lang="en-GB" dirty="0" err="1"/>
              <a:t>noarch</a:t>
            </a:r>
            <a:r>
              <a:rPr lang="en-GB" dirty="0"/>
              <a:t>: python (pure Python)</a:t>
            </a:r>
          </a:p>
          <a:p>
            <a:pPr lvl="1"/>
            <a:r>
              <a:rPr lang="en-GB" dirty="0"/>
              <a:t>tests are simple install checks (imports / --help)</a:t>
            </a:r>
          </a:p>
          <a:p>
            <a:r>
              <a:rPr lang="en-GB" dirty="0"/>
              <a:t>Remove Windows-only files if generated:</a:t>
            </a:r>
          </a:p>
          <a:p>
            <a:pPr lvl="1"/>
            <a:r>
              <a:rPr lang="en-GB" dirty="0"/>
              <a:t>delete </a:t>
            </a:r>
            <a:r>
              <a:rPr lang="en-GB" dirty="0" err="1"/>
              <a:t>bld.bat</a:t>
            </a:r>
            <a:r>
              <a:rPr lang="en-GB" dirty="0"/>
              <a:t> (</a:t>
            </a:r>
            <a:r>
              <a:rPr lang="en-GB" dirty="0" err="1"/>
              <a:t>Bioconda</a:t>
            </a:r>
            <a:r>
              <a:rPr lang="en-GB" dirty="0"/>
              <a:t> guidance for </a:t>
            </a:r>
            <a:r>
              <a:rPr lang="en-GB" dirty="0" err="1"/>
              <a:t>PyPI</a:t>
            </a:r>
            <a:r>
              <a:rPr lang="en-GB" dirty="0"/>
              <a:t>-derived recipes)</a:t>
            </a:r>
          </a:p>
          <a:p>
            <a:r>
              <a:rPr lang="en-GB" dirty="0"/>
              <a:t>Suggested test stanza (slide snippet):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813664-1FB9-1E32-A32E-3A942FD53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55</a:t>
            </a:fld>
            <a:endParaRPr lang="en-DK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7F467CF-3954-2112-5802-5802EC05A4E6}"/>
              </a:ext>
            </a:extLst>
          </p:cNvPr>
          <p:cNvSpPr txBox="1"/>
          <p:nvPr/>
        </p:nvSpPr>
        <p:spPr>
          <a:xfrm>
            <a:off x="1606550" y="4694872"/>
            <a:ext cx="8978900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test:</a:t>
            </a:r>
          </a:p>
          <a:p>
            <a:r>
              <a:rPr lang="en-GB" dirty="0"/>
              <a:t>  imports:</a:t>
            </a:r>
          </a:p>
          <a:p>
            <a:r>
              <a:rPr lang="en-GB" dirty="0"/>
              <a:t>    - </a:t>
            </a:r>
            <a:r>
              <a:rPr lang="en-GB" dirty="0" err="1"/>
              <a:t>packaging_workshop</a:t>
            </a:r>
            <a:r>
              <a:rPr lang="en-GB" dirty="0"/>
              <a:t>_&lt;initials&gt;</a:t>
            </a:r>
          </a:p>
          <a:p>
            <a:r>
              <a:rPr lang="en-GB" dirty="0"/>
              <a:t>  commands:</a:t>
            </a:r>
          </a:p>
          <a:p>
            <a:r>
              <a:rPr lang="en-GB" dirty="0"/>
              <a:t>    - </a:t>
            </a:r>
            <a:r>
              <a:rPr lang="en-GB" dirty="0" err="1"/>
              <a:t>pws</a:t>
            </a:r>
            <a:r>
              <a:rPr lang="en-GB" dirty="0"/>
              <a:t> --help</a:t>
            </a:r>
          </a:p>
        </p:txBody>
      </p:sp>
    </p:spTree>
    <p:extLst>
      <p:ext uri="{BB962C8B-B14F-4D97-AF65-F5344CB8AC3E}">
        <p14:creationId xmlns:p14="http://schemas.microsoft.com/office/powerpoint/2010/main" val="231991073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E1430F-20BB-6CEB-8E81-3556623401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927CF-660E-04A4-D71F-21688E2A4E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Task 7: Build the </a:t>
            </a:r>
            <a:r>
              <a:rPr lang="en-GB" sz="3600" dirty="0" err="1"/>
              <a:t>conda</a:t>
            </a:r>
            <a:r>
              <a:rPr lang="en-GB" sz="3600" dirty="0"/>
              <a:t> package and upload to your private </a:t>
            </a:r>
            <a:r>
              <a:rPr lang="en-GB" sz="3600" dirty="0" err="1"/>
              <a:t>Anaconda.org</a:t>
            </a:r>
            <a:r>
              <a:rPr lang="en-GB" sz="3600" dirty="0"/>
              <a:t> channel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1EB32-B394-7974-2DB4-A1F370F2E3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Building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Upload</a:t>
            </a:r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Test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1F5EF3E-F787-31DC-0937-59B5E3363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56</a:t>
            </a:fld>
            <a:endParaRPr lang="en-DK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42CDF24-93AD-9FBF-D4EA-847B3E9A3934}"/>
              </a:ext>
            </a:extLst>
          </p:cNvPr>
          <p:cNvSpPr txBox="1"/>
          <p:nvPr/>
        </p:nvSpPr>
        <p:spPr>
          <a:xfrm>
            <a:off x="1682750" y="2757686"/>
            <a:ext cx="897890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err="1"/>
              <a:t>conda</a:t>
            </a:r>
            <a:r>
              <a:rPr lang="en-GB" dirty="0"/>
              <a:t> build </a:t>
            </a:r>
            <a:r>
              <a:rPr lang="en-GB" dirty="0" err="1"/>
              <a:t>packaging_workshop</a:t>
            </a:r>
            <a:r>
              <a:rPr lang="en-GB" dirty="0"/>
              <a:t>_&lt;initials&gt; -c </a:t>
            </a:r>
            <a:r>
              <a:rPr lang="en-GB" dirty="0" err="1"/>
              <a:t>conda</a:t>
            </a:r>
            <a:r>
              <a:rPr lang="en-GB" dirty="0"/>
              <a:t>-forge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F71569-73DC-99D2-6E37-A1223262C37D}"/>
              </a:ext>
            </a:extLst>
          </p:cNvPr>
          <p:cNvSpPr txBox="1"/>
          <p:nvPr/>
        </p:nvSpPr>
        <p:spPr>
          <a:xfrm>
            <a:off x="1682750" y="3598704"/>
            <a:ext cx="8978900" cy="6463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anaconda upload /path/to/</a:t>
            </a:r>
            <a:r>
              <a:rPr lang="en-GB" dirty="0" err="1"/>
              <a:t>conda-bld</a:t>
            </a:r>
            <a:r>
              <a:rPr lang="en-GB" dirty="0"/>
              <a:t>/&lt;subdir&gt;/</a:t>
            </a:r>
            <a:r>
              <a:rPr lang="en-GB" dirty="0" err="1"/>
              <a:t>packaging_workshop</a:t>
            </a:r>
            <a:r>
              <a:rPr lang="en-GB" dirty="0"/>
              <a:t>_&lt;initials&gt;-0.1.0-0.conda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890049-BCCA-2EA1-B11D-F1CBF3FA3B88}"/>
              </a:ext>
            </a:extLst>
          </p:cNvPr>
          <p:cNvSpPr txBox="1"/>
          <p:nvPr/>
        </p:nvSpPr>
        <p:spPr>
          <a:xfrm>
            <a:off x="1682750" y="4898529"/>
            <a:ext cx="8978900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 err="1"/>
              <a:t>conda</a:t>
            </a:r>
            <a:r>
              <a:rPr lang="en-GB" dirty="0"/>
              <a:t> create -n </a:t>
            </a:r>
            <a:r>
              <a:rPr lang="en-GB" dirty="0" err="1"/>
              <a:t>conda_install_test</a:t>
            </a:r>
            <a:r>
              <a:rPr lang="en-GB" dirty="0"/>
              <a:t> -c </a:t>
            </a:r>
            <a:r>
              <a:rPr lang="en-GB" dirty="0" err="1"/>
              <a:t>conda</a:t>
            </a:r>
            <a:r>
              <a:rPr lang="en-GB" dirty="0"/>
              <a:t>-forge -c &lt;</a:t>
            </a:r>
            <a:r>
              <a:rPr lang="en-GB" dirty="0" err="1"/>
              <a:t>your_anaconda_username</a:t>
            </a:r>
            <a:r>
              <a:rPr lang="en-GB" dirty="0"/>
              <a:t>&gt; </a:t>
            </a:r>
            <a:r>
              <a:rPr lang="en-GB" dirty="0" err="1"/>
              <a:t>packaging_workshop</a:t>
            </a:r>
            <a:r>
              <a:rPr lang="en-GB" dirty="0"/>
              <a:t>_&lt;initials&gt; -y</a:t>
            </a:r>
          </a:p>
          <a:p>
            <a:r>
              <a:rPr lang="en-GB" dirty="0" err="1"/>
              <a:t>conda</a:t>
            </a:r>
            <a:r>
              <a:rPr lang="en-GB" dirty="0"/>
              <a:t> activate </a:t>
            </a:r>
            <a:r>
              <a:rPr lang="en-GB" dirty="0" err="1"/>
              <a:t>conda_install_test</a:t>
            </a:r>
            <a:endParaRPr lang="en-GB" dirty="0"/>
          </a:p>
          <a:p>
            <a:endParaRPr lang="en-GB" dirty="0"/>
          </a:p>
          <a:p>
            <a:r>
              <a:rPr lang="en-GB" dirty="0"/>
              <a:t>python -c "import </a:t>
            </a:r>
            <a:r>
              <a:rPr lang="en-GB" dirty="0" err="1"/>
              <a:t>packaging_workshop</a:t>
            </a:r>
            <a:r>
              <a:rPr lang="en-GB" dirty="0"/>
              <a:t>_&lt;initials&gt;; print('import ok')"</a:t>
            </a:r>
          </a:p>
          <a:p>
            <a:r>
              <a:rPr lang="en-GB" dirty="0" err="1"/>
              <a:t>pws</a:t>
            </a:r>
            <a:r>
              <a:rPr lang="en-GB" dirty="0"/>
              <a:t> --help</a:t>
            </a:r>
          </a:p>
        </p:txBody>
      </p:sp>
    </p:spTree>
    <p:extLst>
      <p:ext uri="{BB962C8B-B14F-4D97-AF65-F5344CB8AC3E}">
        <p14:creationId xmlns:p14="http://schemas.microsoft.com/office/powerpoint/2010/main" val="162192260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543056-540E-1445-F7D4-A1324AFB1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4C6C7-CC4F-CD7D-FB1E-E0874D125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What we covered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8C8318-EB6D-8C65-ECA7-DA92A3CF79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dirty="0"/>
              <a:t>Why packaging matters (and what it is not)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Layout choices (`</a:t>
            </a:r>
            <a:r>
              <a:rPr lang="en-GB" dirty="0" err="1"/>
              <a:t>src</a:t>
            </a:r>
            <a:r>
              <a:rPr lang="en-GB" dirty="0"/>
              <a:t>/`, namespaces)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`</a:t>
            </a:r>
            <a:r>
              <a:rPr lang="en-GB" dirty="0" err="1"/>
              <a:t>pyproject.toml</a:t>
            </a:r>
            <a:r>
              <a:rPr lang="en-GB" dirty="0"/>
              <a:t>`: the contract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Wheels vs </a:t>
            </a:r>
            <a:r>
              <a:rPr lang="en-GB" dirty="0" err="1"/>
              <a:t>sdists</a:t>
            </a:r>
            <a:endParaRPr lang="en-GB" dirty="0"/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Dependencies and extras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Editable installs and dev workflow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Tests + lint + release checklist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Publishing safely (</a:t>
            </a:r>
            <a:r>
              <a:rPr lang="en-GB" dirty="0" err="1"/>
              <a:t>TestPyPI</a:t>
            </a:r>
            <a:r>
              <a:rPr lang="en-GB" dirty="0"/>
              <a:t>, credentials)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Real-world patterns (CLI, data files, CI, versioning)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Conda publishing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ADC351-4E67-C940-5326-62A3A9A35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57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19882198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0468C8-3D72-543B-0054-C05F0E962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D6E222-DBBD-00AC-48D6-E70F77584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Extras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4A4250-2032-9930-3A5F-5C2CF08F72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GB" dirty="0" err="1"/>
              <a:t>nbdev_pypi</a:t>
            </a:r>
            <a:r>
              <a:rPr lang="en-GB" dirty="0"/>
              <a:t>, </a:t>
            </a:r>
            <a:r>
              <a:rPr lang="en-GB" dirty="0" err="1"/>
              <a:t>nbdev_conda</a:t>
            </a:r>
            <a:r>
              <a:rPr lang="en-GB" dirty="0"/>
              <a:t> example.</a:t>
            </a:r>
          </a:p>
          <a:p>
            <a:pPr marL="457200" indent="-457200">
              <a:buFont typeface="+mj-lt"/>
              <a:buAutoNum type="arabicPeriod"/>
            </a:pPr>
            <a:r>
              <a:rPr lang="en-GB" dirty="0" err="1"/>
              <a:t>ci.yml</a:t>
            </a:r>
            <a:r>
              <a:rPr lang="en-GB" dirty="0"/>
              <a:t> example - </a:t>
            </a:r>
            <a:r>
              <a:rPr lang="en-GB" dirty="0">
                <a:hlinkClick r:id="rId3"/>
              </a:rPr>
              <a:t>https://github.com/ssi-dk/rmlst-cli/blob/master/.github/workflows/ci.yml</a:t>
            </a:r>
            <a:endParaRPr lang="en-GB" dirty="0"/>
          </a:p>
          <a:p>
            <a:pPr marL="457200" indent="-457200">
              <a:buFont typeface="+mj-lt"/>
              <a:buAutoNum type="arabicPeriod"/>
            </a:pPr>
            <a:r>
              <a:rPr lang="en-GB" dirty="0"/>
              <a:t>Dynamic versioning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25C9B8-545C-6F88-BCC6-5B7C1E1D7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58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619084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663D7A-ACD6-62C2-6A2E-D94399AE71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AA77B-505A-24CF-F321-07D57D2829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Project layouts: flat vs </a:t>
            </a:r>
            <a:r>
              <a:rPr lang="en-GB" sz="3600" dirty="0" err="1"/>
              <a:t>src</a:t>
            </a:r>
            <a:r>
              <a:rPr lang="en-GB" sz="3600" dirty="0"/>
              <a:t>/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196BDC-A99B-33B5-D2C8-484B83DD01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Flat layout</a:t>
            </a:r>
          </a:p>
          <a:p>
            <a:pPr lvl="1"/>
            <a:r>
              <a:rPr lang="en-GB" dirty="0"/>
              <a:t>package folder lives at repo root (e.g., </a:t>
            </a:r>
            <a:r>
              <a:rPr lang="en-GB" dirty="0" err="1"/>
              <a:t>mypkg</a:t>
            </a:r>
            <a:r>
              <a:rPr lang="en-GB" dirty="0"/>
              <a:t>/)</a:t>
            </a:r>
          </a:p>
          <a:p>
            <a:pPr lvl="1"/>
            <a:r>
              <a:rPr lang="en-GB" dirty="0"/>
              <a:t>easy to start, easy to accidentally import from the working directory</a:t>
            </a:r>
          </a:p>
          <a:p>
            <a:r>
              <a:rPr lang="en-GB" dirty="0" err="1"/>
              <a:t>src</a:t>
            </a:r>
            <a:r>
              <a:rPr lang="en-GB" dirty="0"/>
              <a:t>/ layout (recommended for libraries)</a:t>
            </a:r>
          </a:p>
          <a:p>
            <a:pPr lvl="1"/>
            <a:r>
              <a:rPr lang="en-GB" dirty="0"/>
              <a:t>code lives under </a:t>
            </a:r>
            <a:r>
              <a:rPr lang="en-GB" dirty="0" err="1"/>
              <a:t>src</a:t>
            </a:r>
            <a:r>
              <a:rPr lang="en-GB" dirty="0"/>
              <a:t>/</a:t>
            </a:r>
            <a:r>
              <a:rPr lang="en-GB" dirty="0" err="1"/>
              <a:t>mypkg</a:t>
            </a:r>
            <a:r>
              <a:rPr lang="en-GB" dirty="0"/>
              <a:t>/</a:t>
            </a:r>
          </a:p>
          <a:p>
            <a:pPr lvl="1"/>
            <a:r>
              <a:rPr lang="en-GB" dirty="0"/>
              <a:t>forces you to install the package to import it → catches packaging mistakes early</a:t>
            </a:r>
          </a:p>
          <a:p>
            <a:r>
              <a:rPr lang="en-GB" dirty="0"/>
              <a:t>Rule of thumb:</a:t>
            </a:r>
          </a:p>
          <a:p>
            <a:pPr lvl="1"/>
            <a:r>
              <a:rPr lang="en-GB" dirty="0"/>
              <a:t>library/package → use </a:t>
            </a:r>
            <a:r>
              <a:rPr lang="en-GB" dirty="0" err="1"/>
              <a:t>src</a:t>
            </a:r>
            <a:r>
              <a:rPr lang="en-GB" dirty="0"/>
              <a:t>/</a:t>
            </a:r>
          </a:p>
          <a:p>
            <a:pPr lvl="1"/>
            <a:r>
              <a:rPr lang="en-GB" dirty="0"/>
              <a:t>quick scripts / throwaway → flat is fine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B16B98-6C10-2D8E-BDEA-19252FFE57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6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918930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651621-25CA-3A3F-B044-37598009F7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D3F800-9B7F-AC72-365A-40A0317DEE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 err="1"/>
              <a:t>pyproject.toml</a:t>
            </a:r>
            <a:r>
              <a:rPr lang="en-GB" sz="3600" dirty="0"/>
              <a:t> is the packaging contract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501DEE-673E-D438-1242-FDB329E4F3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err="1"/>
              <a:t>pyproject.toml</a:t>
            </a:r>
            <a:r>
              <a:rPr lang="en-GB" dirty="0"/>
              <a:t> is the standard place to describe:</a:t>
            </a:r>
          </a:p>
          <a:p>
            <a:pPr lvl="1"/>
            <a:r>
              <a:rPr lang="en-GB" dirty="0"/>
              <a:t>how to build your project (build backend)</a:t>
            </a:r>
          </a:p>
          <a:p>
            <a:pPr lvl="1"/>
            <a:r>
              <a:rPr lang="en-GB" dirty="0"/>
              <a:t>what the project is (metadata)</a:t>
            </a:r>
          </a:p>
          <a:p>
            <a:pPr lvl="1"/>
            <a:r>
              <a:rPr lang="en-GB" dirty="0"/>
              <a:t>what it needs (dependencies)</a:t>
            </a:r>
          </a:p>
          <a:p>
            <a:r>
              <a:rPr lang="en-GB" dirty="0"/>
              <a:t>It replaced scattered config across </a:t>
            </a:r>
            <a:r>
              <a:rPr lang="en-GB" dirty="0" err="1"/>
              <a:t>setup.py</a:t>
            </a:r>
            <a:r>
              <a:rPr lang="en-GB" dirty="0"/>
              <a:t>, </a:t>
            </a:r>
            <a:r>
              <a:rPr lang="en-GB" dirty="0" err="1"/>
              <a:t>setup.cfg</a:t>
            </a:r>
            <a:r>
              <a:rPr lang="en-GB" dirty="0"/>
              <a:t>, tool-specific files</a:t>
            </a:r>
          </a:p>
          <a:p>
            <a:endParaRPr lang="en-GB" dirty="0"/>
          </a:p>
          <a:p>
            <a:r>
              <a:rPr lang="en-GB" dirty="0"/>
              <a:t>Key standards:</a:t>
            </a:r>
          </a:p>
          <a:p>
            <a:pPr lvl="1"/>
            <a:r>
              <a:rPr lang="en-GB" dirty="0"/>
              <a:t>PEP 517/518: build system interface + build requirements</a:t>
            </a:r>
          </a:p>
          <a:p>
            <a:pPr lvl="1"/>
            <a:r>
              <a:rPr lang="en-GB" dirty="0"/>
              <a:t>PEP 621: project metadata in [project]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910E21-7796-836D-F5C6-494FBC544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7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164788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6D6432-F741-54C3-A04D-6C65E66431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4C8367-CBCB-4F18-3AED-B1659DDFC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Who does what?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726933-6DFA-8DE7-DE0B-1E6E33E0F7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Installer: pip (installs wheels/</a:t>
            </a:r>
            <a:r>
              <a:rPr lang="en-GB" dirty="0" err="1"/>
              <a:t>sdists</a:t>
            </a:r>
            <a:r>
              <a:rPr lang="en-GB" dirty="0"/>
              <a:t> into an environment)</a:t>
            </a:r>
          </a:p>
          <a:p>
            <a:r>
              <a:rPr lang="en-GB" dirty="0"/>
              <a:t>Build frontend: python -m build (asks a backend to build artifacts)</a:t>
            </a:r>
          </a:p>
          <a:p>
            <a:r>
              <a:rPr lang="en-GB" dirty="0"/>
              <a:t>Build backend: e.g., </a:t>
            </a:r>
            <a:r>
              <a:rPr lang="en-GB" dirty="0" err="1"/>
              <a:t>setuptools</a:t>
            </a:r>
            <a:r>
              <a:rPr lang="en-GB" dirty="0"/>
              <a:t>, hatchling, poetry-core</a:t>
            </a:r>
          </a:p>
          <a:p>
            <a:r>
              <a:rPr lang="en-GB" dirty="0"/>
              <a:t>Index: </a:t>
            </a:r>
            <a:r>
              <a:rPr lang="en-GB" dirty="0" err="1"/>
              <a:t>PyPI</a:t>
            </a:r>
            <a:r>
              <a:rPr lang="en-GB" dirty="0"/>
              <a:t> / </a:t>
            </a:r>
            <a:r>
              <a:rPr lang="en-GB" dirty="0" err="1"/>
              <a:t>TestPyPI</a:t>
            </a:r>
            <a:r>
              <a:rPr lang="en-GB" dirty="0"/>
              <a:t> / internal (stores distributions)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EE37FF8-DEBC-414C-C185-EB0748B54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8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379735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7B393F-6942-C2CF-4C76-773B357C86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925CA-500D-23E8-986F-2B2B4688B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600" dirty="0"/>
              <a:t>Metadata: the minimum viable library</a:t>
            </a:r>
            <a:endParaRPr lang="en-DK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29D415-C1F5-D70C-C31B-4EE3174A4C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name (distribution name on an index)</a:t>
            </a:r>
          </a:p>
          <a:p>
            <a:r>
              <a:rPr lang="en-GB" dirty="0"/>
              <a:t>version (</a:t>
            </a:r>
            <a:r>
              <a:rPr lang="en-GB" dirty="0" err="1"/>
              <a:t>SemVer-ish</a:t>
            </a:r>
            <a:r>
              <a:rPr lang="en-GB" dirty="0"/>
              <a:t>: 0.1.0)</a:t>
            </a:r>
          </a:p>
          <a:p>
            <a:r>
              <a:rPr lang="en-GB" dirty="0"/>
              <a:t>description + readme</a:t>
            </a:r>
          </a:p>
          <a:p>
            <a:r>
              <a:rPr lang="en-GB" dirty="0"/>
              <a:t>requires-python (e.g., &gt;=3.10)</a:t>
            </a:r>
          </a:p>
          <a:p>
            <a:r>
              <a:rPr lang="en-GB" dirty="0"/>
              <a:t>dependencies (runtime deps only)</a:t>
            </a:r>
          </a:p>
          <a:p>
            <a:r>
              <a:rPr lang="en-GB" dirty="0"/>
              <a:t>Optional but common:</a:t>
            </a:r>
          </a:p>
          <a:p>
            <a:pPr lvl="1"/>
            <a:r>
              <a:rPr lang="en-GB" dirty="0"/>
              <a:t>license, authors, </a:t>
            </a:r>
            <a:r>
              <a:rPr lang="en-GB" dirty="0" err="1"/>
              <a:t>urls</a:t>
            </a:r>
            <a:endParaRPr lang="en-GB" dirty="0"/>
          </a:p>
          <a:p>
            <a:pPr lvl="1"/>
            <a:r>
              <a:rPr lang="en-GB" dirty="0"/>
              <a:t>classifiers (search + ecosystem signals)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C7A48E4-7B84-9CDA-580E-8BB07DE3C5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82F72-0D0C-694E-A966-CF4AB7832ED3}" type="slidenum">
              <a:rPr lang="en-DK" smtClean="0"/>
              <a:t>9</a:t>
            </a:fld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35789082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935</TotalTime>
  <Words>4259</Words>
  <Application>Microsoft Macintosh PowerPoint</Application>
  <PresentationFormat>Widescreen</PresentationFormat>
  <Paragraphs>695</Paragraphs>
  <Slides>58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1" baseType="lpstr">
      <vt:lpstr>Aptos</vt:lpstr>
      <vt:lpstr>Franklin Gothic Book</vt:lpstr>
      <vt:lpstr>Crop</vt:lpstr>
      <vt:lpstr>Packaging Workshop</vt:lpstr>
      <vt:lpstr>Setup: clone repo + create conda environment</vt:lpstr>
      <vt:lpstr>Packaging vs environment management vs deployment</vt:lpstr>
      <vt:lpstr>A simple flow (end-to-end)</vt:lpstr>
      <vt:lpstr>Setup: clone repo + create conda environment</vt:lpstr>
      <vt:lpstr>Project layouts: flat vs src/</vt:lpstr>
      <vt:lpstr>pyproject.toml is the packaging contract</vt:lpstr>
      <vt:lpstr>Who does what?</vt:lpstr>
      <vt:lpstr>Metadata: the minimum viable library</vt:lpstr>
      <vt:lpstr>Dependencies: only ship what users need</vt:lpstr>
      <vt:lpstr>Task 1: Create a new package (src/ layout)</vt:lpstr>
      <vt:lpstr>Task 1: Add a real function</vt:lpstr>
      <vt:lpstr>Task 1: Add pyproject.toml</vt:lpstr>
      <vt:lpstr>Task 1: Install locally + verify import</vt:lpstr>
      <vt:lpstr>Task 1: replace setuptools with hatchling</vt:lpstr>
      <vt:lpstr>Task 1: Install locally + verify import (again)</vt:lpstr>
      <vt:lpstr>Two artifacts: sdist and wheel</vt:lpstr>
      <vt:lpstr>Build pipeline</vt:lpstr>
      <vt:lpstr>Reproducibility and versioning</vt:lpstr>
      <vt:lpstr>Task 2: Build sdist + wheel</vt:lpstr>
      <vt:lpstr>If your wheel is “empty” or missing code</vt:lpstr>
      <vt:lpstr>Library vs CLI (“alias”)</vt:lpstr>
      <vt:lpstr>Two ways to make it runnable</vt:lpstr>
      <vt:lpstr>Task 3: Support cli</vt:lpstr>
      <vt:lpstr>Task 3: Support cli</vt:lpstr>
      <vt:lpstr>Task 3: Support python –m …</vt:lpstr>
      <vt:lpstr>Task 3: support python -m ...</vt:lpstr>
      <vt:lpstr>Task 3: Add another alias “pws”</vt:lpstr>
      <vt:lpstr>Dependencies: runtime vs developer tooling</vt:lpstr>
      <vt:lpstr>Extras: optional dependency bundles</vt:lpstr>
      <vt:lpstr>Pinning: apps vs libraries</vt:lpstr>
      <vt:lpstr>Task 4: Add a dev extra</vt:lpstr>
      <vt:lpstr>Task 4: Run a smoke test</vt:lpstr>
      <vt:lpstr>Formatting, linting, typing, quality gates</vt:lpstr>
      <vt:lpstr>A practical workflow</vt:lpstr>
      <vt:lpstr>Tool config lives in pyproject.toml</vt:lpstr>
      <vt:lpstr>Task 5: “Make the tools complain”</vt:lpstr>
      <vt:lpstr>Task 5: “Make the tools complain”</vt:lpstr>
      <vt:lpstr>Task 5: “Make the tools complain”</vt:lpstr>
      <vt:lpstr>Task 5: “Make the tools complain”</vt:lpstr>
      <vt:lpstr>Task 5: Small “repair” to satisfy mypy</vt:lpstr>
      <vt:lpstr>Local quality gate before you build/publish</vt:lpstr>
      <vt:lpstr>Publish like a real package</vt:lpstr>
      <vt:lpstr>Create a TestPyPI account + API token</vt:lpstr>
      <vt:lpstr>Manual publishing flow</vt:lpstr>
      <vt:lpstr>Credentials and safety</vt:lpstr>
      <vt:lpstr>Versions and releases</vt:lpstr>
      <vt:lpstr>Task 6: Publish to TestPyPI</vt:lpstr>
      <vt:lpstr>Task 6: Install like a user</vt:lpstr>
      <vt:lpstr>Why package for conda if it’s already on PyPI?</vt:lpstr>
      <vt:lpstr>Conda recipe = meta.yaml + (optional) scripts</vt:lpstr>
      <vt:lpstr>Bioconda-compatible: start from PyPI, then refine</vt:lpstr>
      <vt:lpstr>Build locally and upload to your private channel</vt:lpstr>
      <vt:lpstr>Task 7: Install build + upload tools</vt:lpstr>
      <vt:lpstr>Task 7: edit meta.yaml to be Bioconda-friendly</vt:lpstr>
      <vt:lpstr>Task 7: Build the conda package and upload to your private Anaconda.org channel</vt:lpstr>
      <vt:lpstr>What we covered</vt:lpstr>
      <vt:lpstr>Extras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Povilas Matusevicius</dc:creator>
  <cp:lastModifiedBy>Povilas Matusevicius</cp:lastModifiedBy>
  <cp:revision>5</cp:revision>
  <dcterms:created xsi:type="dcterms:W3CDTF">2026-01-14T20:01:31Z</dcterms:created>
  <dcterms:modified xsi:type="dcterms:W3CDTF">2026-01-15T11:38:30Z</dcterms:modified>
</cp:coreProperties>
</file>