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9144000" cy="51435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charts/_rels/chart1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_rels/chart2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2.xlsx"/></Relationships>
</file>

<file path=ppt/charts/_rels/chart3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chart>
    <c:autoTitleDeleted val="1"/>
    <c:plotArea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Recurring</c:v>
                </c:pt>
              </c:strCache>
            </c:strRef>
          </c:tx>
          <c:spPr>
            <a:solidFill>
              <a:srgbClr val="1E2761"/>
            </a:solidFill>
          </c:spPr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 (proj)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2800</c:v>
                </c:pt>
                <c:pt idx="1">
                  <c:v>3200</c:v>
                </c:pt>
                <c:pt idx="2">
                  <c:v>3700</c:v>
                </c:pt>
                <c:pt idx="3">
                  <c:v>4100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One-time</c:v>
                </c:pt>
              </c:strCache>
            </c:strRef>
          </c:tx>
          <c:spPr>
            <a:solidFill>
              <a:srgbClr val="F96167"/>
            </a:solidFill>
          </c:spPr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 (proj)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400</c:v>
                </c:pt>
                <c:pt idx="1">
                  <c:v>600</c:v>
                </c:pt>
                <c:pt idx="2">
                  <c:v>500</c:v>
                </c:pt>
                <c:pt idx="3">
                  <c:v>800</c:v>
                </c:pt>
              </c:numCache>
            </c:numRef>
          </c:val>
        </c:ser>
        <c:dLbls>
          <c:txPr>
            <a:bodyPr/>
            <a:lstStyle/>
            <a:p>
              <a:pPr>
                <a:defRPr sz="1000"/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axId val="-2068027336"/>
        <c:axId val="-2113994440"/>
      </c:barChart>
      <c:catAx>
        <c:axId val="-2068027336"/>
        <c:scaling>
          <c:orientation val="minMax"/>
        </c:scaling>
        <c:delete val="0"/>
        <c:axPos val="b"/>
        <c:majorTickMark val="out"/>
        <c:minorTickMark val="none"/>
        <c:tickLblPos val="nextTo"/>
        <c:crossAx val="-2113994440"/>
        <c:crosses val="autoZero"/>
        <c:auto val="1"/>
        <c:lblAlgn val="ctr"/>
        <c:lblOffset val="100"/>
        <c:noMultiLvlLbl val="0"/>
      </c:catAx>
      <c:valAx>
        <c:axId val="-2113994440"/>
        <c:scaling/>
        <c:delete val="0"/>
        <c:axPos val="l"/>
        <c:majorGridlines/>
        <c:majorTickMark val="out"/>
        <c:minorTickMark val="none"/>
        <c:tickLblPos val="nextTo"/>
        <c:crossAx val="-2068027336"/>
        <c:crosses val="autoZero"/>
      </c:valAx>
    </c:plotArea>
    <c:legend>
      <c:legendPos val="b"/>
      <c:overlay val="0"/>
    </c:legend>
    <c:dispBlanksAs val="gap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chart>
    <c:title>
      <c:tx>
        <c:rich>
          <a:bodyPr/>
          <a:lstStyle/>
          <a:p>
            <a:pPr>
              <a:defRPr sz="1400"/>
            </a:pPr>
            <a:r>
              <a:t>By Segment</a:t>
            </a:r>
          </a:p>
        </c:rich>
      </c:tx>
      <c:layout/>
      <c:overlay val="0"/>
    </c:title>
    <c:autoTitleDeleted val="0"/>
    <c:plotArea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Segment</c:v>
                </c:pt>
              </c:strCache>
            </c:strRef>
          </c:tx>
          <c:dPt>
            <c:idx val="0"/>
            <c:spPr>
              <a:solidFill>
                <a:srgbClr val="1E2761"/>
              </a:solidFill>
            </c:spPr>
          </c:dPt>
          <c:dPt>
            <c:idx val="1"/>
            <c:spPr>
              <a:solidFill>
                <a:srgbClr val="F96167"/>
              </a:solidFill>
            </c:spPr>
          </c:dPt>
          <c:dPt>
            <c:idx val="2"/>
            <c:spPr>
              <a:solidFill>
                <a:srgbClr val="2D9F6F"/>
              </a:solidFill>
            </c:spPr>
          </c:dPt>
          <c:dPt>
            <c:idx val="3"/>
            <c:spPr>
              <a:solidFill>
                <a:srgbClr val="F9E795"/>
              </a:solidFill>
            </c:spPr>
          </c:dPt>
          <c:cat>
            <c:strRef>
              <c:f>Sheet1!$A$2:$A$5</c:f>
              <c:strCache>
                <c:ptCount val="4"/>
                <c:pt idx="0">
                  <c:v>Enterprise</c:v>
                </c:pt>
                <c:pt idx="1">
                  <c:v>Mid-Market</c:v>
                </c:pt>
                <c:pt idx="2">
                  <c:v>SMB</c:v>
                </c:pt>
                <c:pt idx="3">
                  <c:v>Self-Serve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45</c:v>
                </c:pt>
                <c:pt idx="1">
                  <c:v>28</c:v>
                </c:pt>
                <c:pt idx="2">
                  <c:v>18</c:v>
                </c:pt>
                <c:pt idx="3">
                  <c:v>9</c:v>
                </c:pt>
              </c:numCache>
            </c:numRef>
          </c:val>
        </c:ser>
        <c:dLbls>
          <c:txPr>
            <a:bodyPr/>
            <a:lstStyle/>
            <a:p>
              <a:pPr>
                <a:defRPr sz="1000"/>
              </a:pPr>
            </a:p>
          </c:txPr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Chart>
    </c:plotArea>
    <c:legend>
      <c:legendPos val="b"/>
      <c:overlay val="0"/>
    </c:legend>
    <c:dispBlanksAs val="gap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0"/>
  <c:chart>
    <c:title>
      <c:tx>
        <c:rich>
          <a:bodyPr/>
          <a:lstStyle/>
          <a:p>
            <a:pPr>
              <a:defRPr sz="1400"/>
            </a:pPr>
            <a:r>
              <a:t>By Region</a:t>
            </a:r>
          </a:p>
        </c:rich>
      </c:tx>
      <c:layout/>
      <c:overlay val="0"/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Region</c:v>
                </c:pt>
              </c:strCache>
            </c:strRef>
          </c:tx>
          <c:dPt>
            <c:idx val="0"/>
            <c:spPr>
              <a:solidFill>
                <a:srgbClr val="1E2761"/>
              </a:solidFill>
            </c:spPr>
          </c:dPt>
          <c:dPt>
            <c:idx val="1"/>
            <c:spPr>
              <a:solidFill>
                <a:srgbClr val="2D9F6F"/>
              </a:solidFill>
            </c:spPr>
          </c:dPt>
          <c:dPt>
            <c:idx val="2"/>
            <c:spPr>
              <a:solidFill>
                <a:srgbClr val="F96167"/>
              </a:solidFill>
            </c:spPr>
          </c:dPt>
          <c:dPt>
            <c:idx val="3"/>
            <c:spPr>
              <a:solidFill>
                <a:srgbClr val="A78BFA"/>
              </a:solidFill>
            </c:spPr>
          </c:dPt>
          <c:cat>
            <c:strRef>
              <c:f>Sheet1!$A$2:$A$5</c:f>
              <c:strCache>
                <c:ptCount val="4"/>
                <c:pt idx="0">
                  <c:v>North America</c:v>
                </c:pt>
                <c:pt idx="1">
                  <c:v>EMEA</c:v>
                </c:pt>
                <c:pt idx="2">
                  <c:v>APAC</c:v>
                </c:pt>
                <c:pt idx="3">
                  <c:v>LATAM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52</c:v>
                </c:pt>
                <c:pt idx="1">
                  <c:v>24</c:v>
                </c:pt>
                <c:pt idx="2">
                  <c:v>16</c:v>
                </c:pt>
                <c:pt idx="3">
                  <c:v>8</c:v>
                </c:pt>
              </c:numCache>
            </c:numRef>
          </c:val>
        </c:ser>
        <c:dLbls>
          <c:txPr>
            <a:bodyPr/>
            <a:lstStyle/>
            <a:p>
              <a:pPr>
                <a:defRPr sz="1000"/>
              </a:pPr>
            </a:p>
          </c:txPr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/>
    </a:p>
  </c:txPr>
  <c:externalData r:id="rId1">
    <c:autoUpdate val="0"/>
  </c:externalData>
</c:chartSpace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1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2.xml"/><Relationship Id="rId3" Type="http://schemas.openxmlformats.org/officeDocument/2006/relationships/chart" Target="../charts/chart3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E276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3840480"/>
            <a:ext cx="9144000" cy="1303020"/>
          </a:xfrm>
          <a:prstGeom prst="rect">
            <a:avLst/>
          </a:prstGeom>
          <a:solidFill>
            <a:srgbClr val="0F0F1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3840480"/>
            <a:ext cx="9144000" cy="25400"/>
          </a:xfrm>
          <a:prstGeom prst="rect">
            <a:avLst/>
          </a:prstGeom>
          <a:solidFill>
            <a:srgbClr val="F9616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1097280"/>
            <a:ext cx="7680960" cy="20116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4400" b="1">
                <a:solidFill>
                  <a:srgbClr val="FFFFFF"/>
                </a:solidFill>
                <a:latin typeface="Georgia"/>
              </a:rPr>
              <a:t>Q3 2025 Performance Review</a:t>
            </a:r>
          </a:p>
        </p:txBody>
      </p:sp>
      <p:sp>
        <p:nvSpPr>
          <p:cNvPr id="5" name="Rectangle 4"/>
          <p:cNvSpPr/>
          <p:nvPr/>
        </p:nvSpPr>
        <p:spPr>
          <a:xfrm>
            <a:off x="3200400" y="3291840"/>
            <a:ext cx="2743200" cy="38100"/>
          </a:xfrm>
          <a:prstGeom prst="rect">
            <a:avLst/>
          </a:prstGeom>
          <a:solidFill>
            <a:srgbClr val="F9616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31520" y="4023360"/>
            <a:ext cx="7680960" cy="82296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800">
                <a:solidFill>
                  <a:srgbClr val="CADCFC"/>
                </a:solidFill>
              </a:rPr>
              <a:t>Acme Corp  ·  Strategy Team  ·  October 2025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F0F1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37160" cy="5143500"/>
          </a:xfrm>
          <a:prstGeom prst="rect">
            <a:avLst/>
          </a:prstGeom>
          <a:solidFill>
            <a:srgbClr val="F9616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1371600"/>
            <a:ext cx="7680960" cy="13716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r>
              <a:rPr sz="4000" b="1">
                <a:solidFill>
                  <a:srgbClr val="FFFFFF"/>
                </a:solidFill>
                <a:latin typeface="Georgia"/>
              </a:rPr>
              <a:t>Financial Highlights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2926080"/>
            <a:ext cx="7680960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r>
              <a:rPr sz="1600">
                <a:solidFill>
                  <a:srgbClr val="7B8794"/>
                </a:solidFill>
              </a:rPr>
              <a:t>Revenue, retention, and growth metrics for the quarter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2F4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F9616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8046720" cy="5943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r>
              <a:rPr sz="3000" b="1">
                <a:solidFill>
                  <a:srgbClr val="1E2761"/>
                </a:solidFill>
                <a:latin typeface="Georgia"/>
              </a:rPr>
              <a:t>Key Metrics at a Glance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188720"/>
            <a:ext cx="1805940" cy="1828800"/>
          </a:xfrm>
          <a:prstGeom prst="roundRect">
            <a:avLst>
              <a:gd name="adj" fmla="val 2531"/>
            </a:avLst>
          </a:prstGeom>
          <a:solidFill>
            <a:srgbClr val="FFFFFF"/>
          </a:solidFill>
          <a:ln>
            <a:noFill/>
          </a:ln>
          <a:effectLst>
            <a:outerShdw blurRad="76200" dist="25400" dir="8100000" algn="bl" rotWithShape="0">
              <a:srgbClr val="000000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188720"/>
            <a:ext cx="1805940" cy="1828800"/>
          </a:xfrm>
          <a:prstGeom prst="rect">
            <a:avLst/>
          </a:prstGeom>
          <a:noFill/>
        </p:spPr>
        <p:txBody>
          <a:bodyPr wrap="square" lIns="50800" rIns="50800" tIns="0" bIns="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200"/>
              </a:spcAft>
            </a:pPr>
            <a:r>
              <a:rPr sz="4000" b="1">
                <a:solidFill>
                  <a:srgbClr val="F96167"/>
                </a:solidFill>
              </a:rPr>
              <a:t>$4.2M</a:t>
            </a:r>
          </a:p>
          <a:p>
            <a:pPr algn="ctr">
              <a:spcBef>
                <a:spcPts val="0"/>
              </a:spcBef>
              <a:spcAft>
                <a:spcPts val="200"/>
              </a:spcAft>
            </a:pPr>
            <a:r>
              <a:rPr sz="1300">
                <a:solidFill>
                  <a:srgbClr val="7B8794"/>
                </a:solidFill>
              </a:rPr>
              <a:t>Revenue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2628900" y="1188720"/>
            <a:ext cx="1805940" cy="1828800"/>
          </a:xfrm>
          <a:prstGeom prst="roundRect">
            <a:avLst>
              <a:gd name="adj" fmla="val 2531"/>
            </a:avLst>
          </a:prstGeom>
          <a:solidFill>
            <a:srgbClr val="FFFFFF"/>
          </a:solidFill>
          <a:ln>
            <a:noFill/>
          </a:ln>
          <a:effectLst>
            <a:outerShdw blurRad="76200" dist="25400" dir="8100000" algn="bl" rotWithShape="0">
              <a:srgbClr val="000000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2628900" y="1188720"/>
            <a:ext cx="1805940" cy="1828800"/>
          </a:xfrm>
          <a:prstGeom prst="rect">
            <a:avLst/>
          </a:prstGeom>
          <a:noFill/>
        </p:spPr>
        <p:txBody>
          <a:bodyPr wrap="square" lIns="50800" rIns="50800" tIns="0" bIns="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200"/>
              </a:spcAft>
            </a:pPr>
            <a:r>
              <a:rPr sz="4000" b="1">
                <a:solidFill>
                  <a:srgbClr val="2D9F6F"/>
                </a:solidFill>
              </a:rPr>
              <a:t>89.3%</a:t>
            </a:r>
          </a:p>
          <a:p>
            <a:pPr algn="ctr">
              <a:spcBef>
                <a:spcPts val="0"/>
              </a:spcBef>
              <a:spcAft>
                <a:spcPts val="200"/>
              </a:spcAft>
            </a:pPr>
            <a:r>
              <a:rPr sz="1300">
                <a:solidFill>
                  <a:srgbClr val="7B8794"/>
                </a:solidFill>
              </a:rPr>
              <a:t>Retention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709159" y="1188720"/>
            <a:ext cx="1805940" cy="1828800"/>
          </a:xfrm>
          <a:prstGeom prst="roundRect">
            <a:avLst>
              <a:gd name="adj" fmla="val 2531"/>
            </a:avLst>
          </a:prstGeom>
          <a:solidFill>
            <a:srgbClr val="FFFFFF"/>
          </a:solidFill>
          <a:ln>
            <a:noFill/>
          </a:ln>
          <a:effectLst>
            <a:outerShdw blurRad="76200" dist="25400" dir="8100000" algn="bl" rotWithShape="0">
              <a:srgbClr val="000000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709159" y="1188720"/>
            <a:ext cx="1805940" cy="1828800"/>
          </a:xfrm>
          <a:prstGeom prst="rect">
            <a:avLst/>
          </a:prstGeom>
          <a:noFill/>
        </p:spPr>
        <p:txBody>
          <a:bodyPr wrap="square" lIns="50800" rIns="50800" tIns="0" bIns="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200"/>
              </a:spcAft>
            </a:pPr>
            <a:r>
              <a:rPr sz="4000" b="1">
                <a:solidFill>
                  <a:srgbClr val="1E2761"/>
                </a:solidFill>
              </a:rPr>
              <a:t>2,847</a:t>
            </a:r>
          </a:p>
          <a:p>
            <a:pPr algn="ctr">
              <a:spcBef>
                <a:spcPts val="0"/>
              </a:spcBef>
              <a:spcAft>
                <a:spcPts val="200"/>
              </a:spcAft>
            </a:pPr>
            <a:r>
              <a:rPr sz="1300">
                <a:solidFill>
                  <a:srgbClr val="7B8794"/>
                </a:solidFill>
              </a:rPr>
              <a:t>New Users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789419" y="1188720"/>
            <a:ext cx="1805940" cy="1828800"/>
          </a:xfrm>
          <a:prstGeom prst="roundRect">
            <a:avLst>
              <a:gd name="adj" fmla="val 2531"/>
            </a:avLst>
          </a:prstGeom>
          <a:solidFill>
            <a:srgbClr val="FFFFFF"/>
          </a:solidFill>
          <a:ln>
            <a:noFill/>
          </a:ln>
          <a:effectLst>
            <a:outerShdw blurRad="76200" dist="25400" dir="8100000" algn="bl" rotWithShape="0">
              <a:srgbClr val="000000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789419" y="1188720"/>
            <a:ext cx="1805940" cy="1828800"/>
          </a:xfrm>
          <a:prstGeom prst="rect">
            <a:avLst/>
          </a:prstGeom>
          <a:noFill/>
        </p:spPr>
        <p:txBody>
          <a:bodyPr wrap="square" lIns="50800" rIns="50800" tIns="0" bIns="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200"/>
              </a:spcAft>
            </a:pPr>
            <a:r>
              <a:rPr sz="4000" b="1">
                <a:solidFill>
                  <a:srgbClr val="2D9F6F"/>
                </a:solidFill>
              </a:rPr>
              <a:t>+32%</a:t>
            </a:r>
          </a:p>
          <a:p>
            <a:pPr algn="ctr">
              <a:spcBef>
                <a:spcPts val="0"/>
              </a:spcBef>
              <a:spcAft>
                <a:spcPts val="200"/>
              </a:spcAft>
            </a:pPr>
            <a:r>
              <a:rPr sz="1300">
                <a:solidFill>
                  <a:srgbClr val="7B8794"/>
                </a:solidFill>
              </a:rPr>
              <a:t>QoQ Growth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8640" y="3246120"/>
            <a:ext cx="804672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274320" indent="-137160">
              <a:spcBef>
                <a:spcPts val="0"/>
              </a:spcBef>
              <a:spcAft>
                <a:spcPts val="400"/>
              </a:spcAft>
              <a:buChar char="•"/>
            </a:pPr>
            <a:r>
              <a:rPr sz="1300">
                <a:solidFill>
                  <a:srgbClr val="7B8794"/>
                </a:solidFill>
              </a:rPr>
              <a:t>Revenue exceeded target by 12%, driven by enterprise expansion</a:t>
            </a:r>
          </a:p>
          <a:p>
            <a:pPr marL="274320" indent="-137160">
              <a:spcBef>
                <a:spcPts val="0"/>
              </a:spcBef>
              <a:spcAft>
                <a:spcPts val="400"/>
              </a:spcAft>
              <a:buChar char="•"/>
            </a:pPr>
            <a:r>
              <a:rPr sz="1300">
                <a:solidFill>
                  <a:srgbClr val="7B8794"/>
                </a:solidFill>
              </a:rPr>
              <a:t>Retention improved 3.1 points from Q2 following onboarding changes</a:t>
            </a:r>
          </a:p>
          <a:p>
            <a:pPr marL="274320" indent="-137160">
              <a:spcBef>
                <a:spcPts val="0"/>
              </a:spcBef>
              <a:spcAft>
                <a:spcPts val="400"/>
              </a:spcAft>
              <a:buChar char="•"/>
            </a:pPr>
            <a:r>
              <a:rPr sz="1300">
                <a:solidFill>
                  <a:srgbClr val="7B8794"/>
                </a:solidFill>
              </a:rPr>
              <a:t>User acquisition cost decreased 18% through organic growth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2F4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F9616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8046720" cy="5943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r>
              <a:rPr sz="3000" b="1">
                <a:solidFill>
                  <a:srgbClr val="1E2761"/>
                </a:solidFill>
                <a:latin typeface="Georgia"/>
              </a:rPr>
              <a:t>Revenue Trend</a:t>
            </a:r>
          </a:p>
        </p:txBody>
      </p:sp>
      <p:graphicFrame>
        <p:nvGraphicFramePr>
          <p:cNvPr id="4" name="Chart 3"/>
          <p:cNvGraphicFramePr>
            <a:graphicFrameLocks noGrp="1"/>
          </p:cNvGraphicFramePr>
          <p:nvPr/>
        </p:nvGraphicFramePr>
        <p:xfrm>
          <a:off x="365760" y="1097280"/>
          <a:ext cx="5029200" cy="365760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5" name="Rounded Rectangle 4"/>
          <p:cNvSpPr/>
          <p:nvPr/>
        </p:nvSpPr>
        <p:spPr>
          <a:xfrm>
            <a:off x="5852160" y="1097280"/>
            <a:ext cx="3017520" cy="3657600"/>
          </a:xfrm>
          <a:prstGeom prst="roundRect">
            <a:avLst>
              <a:gd name="adj" fmla="val 1515"/>
            </a:avLst>
          </a:prstGeom>
          <a:solidFill>
            <a:srgbClr val="FFFFFF"/>
          </a:solidFill>
          <a:ln>
            <a:noFill/>
          </a:ln>
          <a:effectLst>
            <a:outerShdw blurRad="101600" dist="25400" dir="8100000" algn="bl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035040" y="1280160"/>
            <a:ext cx="265176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r>
              <a:rPr sz="1800" b="1">
                <a:solidFill>
                  <a:srgbClr val="1E2761"/>
                </a:solidFill>
                <a:latin typeface="Georgia"/>
              </a:rPr>
              <a:t>Highlights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35040" y="1828800"/>
            <a:ext cx="2651760" cy="23774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marL="274320" indent="-137160">
              <a:spcBef>
                <a:spcPts val="0"/>
              </a:spcBef>
              <a:spcAft>
                <a:spcPts val="400"/>
              </a:spcAft>
              <a:buChar char="•"/>
            </a:pPr>
            <a:r>
              <a:rPr sz="1200">
                <a:solidFill>
                  <a:srgbClr val="0F0F1F"/>
                </a:solidFill>
              </a:rPr>
              <a:t>Enterprise ARR grew 41% YoY</a:t>
            </a:r>
          </a:p>
          <a:p>
            <a:pPr marL="274320" indent="-137160">
              <a:spcBef>
                <a:spcPts val="0"/>
              </a:spcBef>
              <a:spcAft>
                <a:spcPts val="400"/>
              </a:spcAft>
              <a:buChar char="•"/>
            </a:pPr>
            <a:r>
              <a:rPr sz="1200">
                <a:solidFill>
                  <a:srgbClr val="0F0F1F"/>
                </a:solidFill>
              </a:rPr>
              <a:t>Net dollar retention hit 118%</a:t>
            </a:r>
          </a:p>
          <a:p>
            <a:pPr marL="274320" indent="-137160">
              <a:spcBef>
                <a:spcPts val="0"/>
              </a:spcBef>
              <a:spcAft>
                <a:spcPts val="400"/>
              </a:spcAft>
              <a:buChar char="•"/>
            </a:pPr>
            <a:r>
              <a:rPr sz="1200">
                <a:solidFill>
                  <a:srgbClr val="0F0F1F"/>
                </a:solidFill>
              </a:rPr>
              <a:t>Churn dropped to 2.1%</a:t>
            </a:r>
          </a:p>
          <a:p>
            <a:pPr marL="274320" indent="-137160">
              <a:spcBef>
                <a:spcPts val="0"/>
              </a:spcBef>
              <a:spcAft>
                <a:spcPts val="400"/>
              </a:spcAft>
              <a:buChar char="•"/>
            </a:pPr>
            <a:r>
              <a:rPr sz="1200">
                <a:solidFill>
                  <a:srgbClr val="0F0F1F"/>
                </a:solidFill>
              </a:rPr>
              <a:t>Avg deal size up 28%</a:t>
            </a:r>
          </a:p>
          <a:p>
            <a:pPr marL="274320" indent="-137160">
              <a:spcBef>
                <a:spcPts val="0"/>
              </a:spcBef>
              <a:spcAft>
                <a:spcPts val="400"/>
              </a:spcAft>
              <a:buChar char="•"/>
            </a:pPr>
            <a:r>
              <a:rPr sz="1200" b="1">
                <a:solidFill>
                  <a:srgbClr val="2D9F6F"/>
                </a:solidFill>
              </a:rPr>
              <a:t>On track for $18M ARR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2F4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F9616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8046720" cy="5943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r>
              <a:rPr sz="3000" b="1">
                <a:solidFill>
                  <a:srgbClr val="1E2761"/>
                </a:solidFill>
                <a:latin typeface="Georgia"/>
              </a:rPr>
              <a:t>Department Performance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097280"/>
            <a:ext cx="2529840" cy="1714500"/>
          </a:xfrm>
          <a:prstGeom prst="roundRect">
            <a:avLst>
              <a:gd name="adj" fmla="val 2133"/>
            </a:avLst>
          </a:prstGeom>
          <a:solidFill>
            <a:srgbClr val="FFFFFF"/>
          </a:solidFill>
          <a:ln w="12700">
            <a:solidFill>
              <a:srgbClr val="E0E4EA"/>
            </a:solidFill>
          </a:ln>
          <a:effectLst>
            <a:outerShdw blurRad="101600" dist="25400" dir="8100000" algn="bl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1607820" y="1268730"/>
            <a:ext cx="411480" cy="411480"/>
          </a:xfrm>
          <a:prstGeom prst="ellipse">
            <a:avLst/>
          </a:prstGeom>
          <a:solidFill>
            <a:srgbClr val="1E276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607820" y="1268730"/>
            <a:ext cx="411480" cy="411480"/>
          </a:xfrm>
          <a:prstGeom prst="rect">
            <a:avLst/>
          </a:prstGeom>
          <a:noFill/>
        </p:spPr>
        <p:txBody>
          <a:bodyPr wrap="none" anchor="ctr" lIns="0" rIns="0" tIns="0" bIns="0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</a:rPr>
              <a:t>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1594485"/>
            <a:ext cx="2529840" cy="1217295"/>
          </a:xfrm>
          <a:prstGeom prst="rect">
            <a:avLst/>
          </a:prstGeom>
          <a:noFill/>
        </p:spPr>
        <p:txBody>
          <a:bodyPr wrap="square" lIns="50800" rIns="50800" tIns="0" bIns="0" anchor="t">
            <a:spAutoFit/>
          </a:bodyPr>
          <a:lstStyle/>
          <a:p>
            <a:pPr algn="ctr">
              <a:spcBef>
                <a:spcPts val="0"/>
              </a:spcBef>
              <a:spcAft>
                <a:spcPts val="200"/>
              </a:spcAft>
            </a:pPr>
            <a:r>
              <a:rPr sz="1400" b="1">
                <a:solidFill>
                  <a:srgbClr val="1E2761"/>
                </a:solidFill>
              </a:rPr>
              <a:t>Engineering</a:t>
            </a:r>
          </a:p>
          <a:p>
            <a:pPr algn="ctr">
              <a:spcBef>
                <a:spcPts val="0"/>
              </a:spcBef>
              <a:spcAft>
                <a:spcPts val="200"/>
              </a:spcAft>
            </a:pPr>
            <a:r>
              <a:rPr sz="1100">
                <a:solidFill>
                  <a:srgbClr val="0F0F1F"/>
                </a:solidFill>
              </a:rPr>
              <a:t>47 shipped features</a:t>
            </a:r>
          </a:p>
          <a:p>
            <a:pPr algn="ctr">
              <a:spcBef>
                <a:spcPts val="0"/>
              </a:spcBef>
              <a:spcAft>
                <a:spcPts val="200"/>
              </a:spcAft>
            </a:pPr>
            <a:r>
              <a:rPr sz="1100">
                <a:solidFill>
                  <a:srgbClr val="2D9F6F"/>
                </a:solidFill>
              </a:rPr>
              <a:t>99.97% uptime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307080" y="1097280"/>
            <a:ext cx="2529840" cy="1714500"/>
          </a:xfrm>
          <a:prstGeom prst="roundRect">
            <a:avLst>
              <a:gd name="adj" fmla="val 2133"/>
            </a:avLst>
          </a:prstGeom>
          <a:solidFill>
            <a:srgbClr val="FFFFFF"/>
          </a:solidFill>
          <a:ln w="12700">
            <a:solidFill>
              <a:srgbClr val="E0E4EA"/>
            </a:solidFill>
          </a:ln>
          <a:effectLst>
            <a:outerShdw blurRad="101600" dist="25400" dir="8100000" algn="bl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4366260" y="1268730"/>
            <a:ext cx="411480" cy="411480"/>
          </a:xfrm>
          <a:prstGeom prst="ellipse">
            <a:avLst/>
          </a:prstGeom>
          <a:solidFill>
            <a:srgbClr val="F9616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4366260" y="1268730"/>
            <a:ext cx="411480" cy="411480"/>
          </a:xfrm>
          <a:prstGeom prst="rect">
            <a:avLst/>
          </a:prstGeom>
          <a:noFill/>
        </p:spPr>
        <p:txBody>
          <a:bodyPr wrap="none" anchor="ctr" lIns="0" rIns="0" tIns="0" bIns="0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</a:rPr>
              <a:t>$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307080" y="1594485"/>
            <a:ext cx="2529840" cy="1217295"/>
          </a:xfrm>
          <a:prstGeom prst="rect">
            <a:avLst/>
          </a:prstGeom>
          <a:noFill/>
        </p:spPr>
        <p:txBody>
          <a:bodyPr wrap="square" lIns="50800" rIns="50800" tIns="0" bIns="0" anchor="t">
            <a:spAutoFit/>
          </a:bodyPr>
          <a:lstStyle/>
          <a:p>
            <a:pPr algn="ctr">
              <a:spcBef>
                <a:spcPts val="0"/>
              </a:spcBef>
              <a:spcAft>
                <a:spcPts val="200"/>
              </a:spcAft>
            </a:pPr>
            <a:r>
              <a:rPr sz="1400" b="1">
                <a:solidFill>
                  <a:srgbClr val="1E2761"/>
                </a:solidFill>
              </a:rPr>
              <a:t>Sales</a:t>
            </a:r>
          </a:p>
          <a:p>
            <a:pPr algn="ctr">
              <a:spcBef>
                <a:spcPts val="0"/>
              </a:spcBef>
              <a:spcAft>
                <a:spcPts val="200"/>
              </a:spcAft>
            </a:pPr>
            <a:r>
              <a:rPr sz="1100">
                <a:solidFill>
                  <a:srgbClr val="0F0F1F"/>
                </a:solidFill>
              </a:rPr>
              <a:t>$4.2M closed</a:t>
            </a:r>
          </a:p>
          <a:p>
            <a:pPr algn="ctr">
              <a:spcBef>
                <a:spcPts val="0"/>
              </a:spcBef>
              <a:spcAft>
                <a:spcPts val="200"/>
              </a:spcAft>
            </a:pPr>
            <a:r>
              <a:rPr sz="1100">
                <a:solidFill>
                  <a:srgbClr val="2D9F6F"/>
                </a:solidFill>
              </a:rPr>
              <a:t>112% of quota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065520" y="1097280"/>
            <a:ext cx="2529840" cy="1714500"/>
          </a:xfrm>
          <a:prstGeom prst="roundRect">
            <a:avLst>
              <a:gd name="adj" fmla="val 2133"/>
            </a:avLst>
          </a:prstGeom>
          <a:solidFill>
            <a:srgbClr val="FFFFFF"/>
          </a:solidFill>
          <a:ln w="12700">
            <a:solidFill>
              <a:srgbClr val="E0E4EA"/>
            </a:solidFill>
          </a:ln>
          <a:effectLst>
            <a:outerShdw blurRad="101600" dist="25400" dir="8100000" algn="bl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Oval 12"/>
          <p:cNvSpPr/>
          <p:nvPr/>
        </p:nvSpPr>
        <p:spPr>
          <a:xfrm>
            <a:off x="7124700" y="1268730"/>
            <a:ext cx="411480" cy="411480"/>
          </a:xfrm>
          <a:prstGeom prst="ellipse">
            <a:avLst/>
          </a:prstGeom>
          <a:solidFill>
            <a:srgbClr val="2D9F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124700" y="1268730"/>
            <a:ext cx="411480" cy="411480"/>
          </a:xfrm>
          <a:prstGeom prst="rect">
            <a:avLst/>
          </a:prstGeom>
          <a:noFill/>
        </p:spPr>
        <p:txBody>
          <a:bodyPr wrap="none" anchor="ctr" lIns="0" rIns="0" tIns="0" bIns="0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</a:rPr>
              <a:t>◎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065520" y="1594485"/>
            <a:ext cx="2529840" cy="1217295"/>
          </a:xfrm>
          <a:prstGeom prst="rect">
            <a:avLst/>
          </a:prstGeom>
          <a:noFill/>
        </p:spPr>
        <p:txBody>
          <a:bodyPr wrap="square" lIns="50800" rIns="50800" tIns="0" bIns="0" anchor="t">
            <a:spAutoFit/>
          </a:bodyPr>
          <a:lstStyle/>
          <a:p>
            <a:pPr algn="ctr">
              <a:spcBef>
                <a:spcPts val="0"/>
              </a:spcBef>
              <a:spcAft>
                <a:spcPts val="200"/>
              </a:spcAft>
            </a:pPr>
            <a:r>
              <a:rPr sz="1400" b="1">
                <a:solidFill>
                  <a:srgbClr val="1E2761"/>
                </a:solidFill>
              </a:rPr>
              <a:t>Marketing</a:t>
            </a:r>
          </a:p>
          <a:p>
            <a:pPr algn="ctr">
              <a:spcBef>
                <a:spcPts val="0"/>
              </a:spcBef>
              <a:spcAft>
                <a:spcPts val="200"/>
              </a:spcAft>
            </a:pPr>
            <a:r>
              <a:rPr sz="1100">
                <a:solidFill>
                  <a:srgbClr val="0F0F1F"/>
                </a:solidFill>
              </a:rPr>
              <a:t>1.2M impressions</a:t>
            </a:r>
          </a:p>
          <a:p>
            <a:pPr algn="ctr">
              <a:spcBef>
                <a:spcPts val="0"/>
              </a:spcBef>
              <a:spcAft>
                <a:spcPts val="200"/>
              </a:spcAft>
            </a:pPr>
            <a:r>
              <a:rPr sz="1100">
                <a:solidFill>
                  <a:srgbClr val="2D9F6F"/>
                </a:solidFill>
              </a:rPr>
              <a:t>CAC down 18%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3040380"/>
            <a:ext cx="2529840" cy="1714500"/>
          </a:xfrm>
          <a:prstGeom prst="roundRect">
            <a:avLst>
              <a:gd name="adj" fmla="val 2133"/>
            </a:avLst>
          </a:prstGeom>
          <a:solidFill>
            <a:srgbClr val="FFFFFF"/>
          </a:solidFill>
          <a:ln w="12700">
            <a:solidFill>
              <a:srgbClr val="E0E4EA"/>
            </a:solidFill>
          </a:ln>
          <a:effectLst>
            <a:outerShdw blurRad="101600" dist="25400" dir="8100000" algn="bl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Oval 16"/>
          <p:cNvSpPr/>
          <p:nvPr/>
        </p:nvSpPr>
        <p:spPr>
          <a:xfrm>
            <a:off x="1607820" y="3211830"/>
            <a:ext cx="411480" cy="411480"/>
          </a:xfrm>
          <a:prstGeom prst="ellipse">
            <a:avLst/>
          </a:prstGeom>
          <a:solidFill>
            <a:srgbClr val="1E276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1607820" y="3211830"/>
            <a:ext cx="411480" cy="411480"/>
          </a:xfrm>
          <a:prstGeom prst="rect">
            <a:avLst/>
          </a:prstGeom>
          <a:noFill/>
        </p:spPr>
        <p:txBody>
          <a:bodyPr wrap="none" anchor="ctr" lIns="0" rIns="0" tIns="0" bIns="0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</a:rPr>
              <a:t>★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48640" y="3537585"/>
            <a:ext cx="2529840" cy="1217295"/>
          </a:xfrm>
          <a:prstGeom prst="rect">
            <a:avLst/>
          </a:prstGeom>
          <a:noFill/>
        </p:spPr>
        <p:txBody>
          <a:bodyPr wrap="square" lIns="50800" rIns="50800" tIns="0" bIns="0" anchor="t">
            <a:spAutoFit/>
          </a:bodyPr>
          <a:lstStyle/>
          <a:p>
            <a:pPr algn="ctr">
              <a:spcBef>
                <a:spcPts val="0"/>
              </a:spcBef>
              <a:spcAft>
                <a:spcPts val="200"/>
              </a:spcAft>
            </a:pPr>
            <a:r>
              <a:rPr sz="1400" b="1">
                <a:solidFill>
                  <a:srgbClr val="1E2761"/>
                </a:solidFill>
              </a:rPr>
              <a:t>Product</a:t>
            </a:r>
          </a:p>
          <a:p>
            <a:pPr algn="ctr">
              <a:spcBef>
                <a:spcPts val="0"/>
              </a:spcBef>
              <a:spcAft>
                <a:spcPts val="200"/>
              </a:spcAft>
            </a:pPr>
            <a:r>
              <a:rPr sz="1100">
                <a:solidFill>
                  <a:srgbClr val="0F0F1F"/>
                </a:solidFill>
              </a:rPr>
              <a:t>NPS: 72 (+8)</a:t>
            </a:r>
          </a:p>
          <a:p>
            <a:pPr algn="ctr">
              <a:spcBef>
                <a:spcPts val="0"/>
              </a:spcBef>
              <a:spcAft>
                <a:spcPts val="200"/>
              </a:spcAft>
            </a:pPr>
            <a:r>
              <a:rPr sz="1100">
                <a:solidFill>
                  <a:srgbClr val="2D9F6F"/>
                </a:solidFill>
              </a:rPr>
              <a:t>3 major launches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3307080" y="3040380"/>
            <a:ext cx="2529840" cy="1714500"/>
          </a:xfrm>
          <a:prstGeom prst="roundRect">
            <a:avLst>
              <a:gd name="adj" fmla="val 2133"/>
            </a:avLst>
          </a:prstGeom>
          <a:solidFill>
            <a:srgbClr val="FFFFFF"/>
          </a:solidFill>
          <a:ln w="12700">
            <a:solidFill>
              <a:srgbClr val="E0E4EA"/>
            </a:solidFill>
          </a:ln>
          <a:effectLst>
            <a:outerShdw blurRad="101600" dist="25400" dir="8100000" algn="bl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Oval 20"/>
          <p:cNvSpPr/>
          <p:nvPr/>
        </p:nvSpPr>
        <p:spPr>
          <a:xfrm>
            <a:off x="4366260" y="3211830"/>
            <a:ext cx="411480" cy="411480"/>
          </a:xfrm>
          <a:prstGeom prst="ellipse">
            <a:avLst/>
          </a:prstGeom>
          <a:solidFill>
            <a:srgbClr val="F9616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4366260" y="3211830"/>
            <a:ext cx="411480" cy="411480"/>
          </a:xfrm>
          <a:prstGeom prst="rect">
            <a:avLst/>
          </a:prstGeom>
          <a:noFill/>
        </p:spPr>
        <p:txBody>
          <a:bodyPr wrap="none" anchor="ctr" lIns="0" rIns="0" tIns="0" bIns="0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</a:rPr>
              <a:t>♥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307080" y="3537585"/>
            <a:ext cx="2529840" cy="1217295"/>
          </a:xfrm>
          <a:prstGeom prst="rect">
            <a:avLst/>
          </a:prstGeom>
          <a:noFill/>
        </p:spPr>
        <p:txBody>
          <a:bodyPr wrap="square" lIns="50800" rIns="50800" tIns="0" bIns="0" anchor="t">
            <a:spAutoFit/>
          </a:bodyPr>
          <a:lstStyle/>
          <a:p>
            <a:pPr algn="ctr">
              <a:spcBef>
                <a:spcPts val="0"/>
              </a:spcBef>
              <a:spcAft>
                <a:spcPts val="200"/>
              </a:spcAft>
            </a:pPr>
            <a:r>
              <a:rPr sz="1400" b="1">
                <a:solidFill>
                  <a:srgbClr val="1E2761"/>
                </a:solidFill>
              </a:rPr>
              <a:t>Customer Success</a:t>
            </a:r>
          </a:p>
          <a:p>
            <a:pPr algn="ctr">
              <a:spcBef>
                <a:spcPts val="0"/>
              </a:spcBef>
              <a:spcAft>
                <a:spcPts val="200"/>
              </a:spcAft>
            </a:pPr>
            <a:r>
              <a:rPr sz="1100">
                <a:solidFill>
                  <a:srgbClr val="0F0F1F"/>
                </a:solidFill>
              </a:rPr>
              <a:t>CSAT: 94%</a:t>
            </a:r>
          </a:p>
          <a:p>
            <a:pPr algn="ctr">
              <a:spcBef>
                <a:spcPts val="0"/>
              </a:spcBef>
              <a:spcAft>
                <a:spcPts val="200"/>
              </a:spcAft>
            </a:pPr>
            <a:r>
              <a:rPr sz="1100">
                <a:solidFill>
                  <a:srgbClr val="2D9F6F"/>
                </a:solidFill>
              </a:rPr>
              <a:t>Churn: 2.1%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065520" y="3040380"/>
            <a:ext cx="2529840" cy="1714500"/>
          </a:xfrm>
          <a:prstGeom prst="roundRect">
            <a:avLst>
              <a:gd name="adj" fmla="val 2133"/>
            </a:avLst>
          </a:prstGeom>
          <a:solidFill>
            <a:srgbClr val="FFFFFF"/>
          </a:solidFill>
          <a:ln w="12700">
            <a:solidFill>
              <a:srgbClr val="E0E4EA"/>
            </a:solidFill>
          </a:ln>
          <a:effectLst>
            <a:outerShdw blurRad="101600" dist="25400" dir="8100000" algn="bl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Oval 24"/>
          <p:cNvSpPr/>
          <p:nvPr/>
        </p:nvSpPr>
        <p:spPr>
          <a:xfrm>
            <a:off x="7124700" y="3211830"/>
            <a:ext cx="411480" cy="411480"/>
          </a:xfrm>
          <a:prstGeom prst="ellipse">
            <a:avLst/>
          </a:prstGeom>
          <a:solidFill>
            <a:srgbClr val="2D9F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7124700" y="3211830"/>
            <a:ext cx="411480" cy="411480"/>
          </a:xfrm>
          <a:prstGeom prst="rect">
            <a:avLst/>
          </a:prstGeom>
          <a:noFill/>
        </p:spPr>
        <p:txBody>
          <a:bodyPr wrap="none" anchor="ctr" lIns="0" rIns="0" tIns="0" bIns="0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</a:rPr>
              <a:t>◆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65520" y="3537585"/>
            <a:ext cx="2529840" cy="1217295"/>
          </a:xfrm>
          <a:prstGeom prst="rect">
            <a:avLst/>
          </a:prstGeom>
          <a:noFill/>
        </p:spPr>
        <p:txBody>
          <a:bodyPr wrap="square" lIns="50800" rIns="50800" tIns="0" bIns="0" anchor="t">
            <a:spAutoFit/>
          </a:bodyPr>
          <a:lstStyle/>
          <a:p>
            <a:pPr algn="ctr">
              <a:spcBef>
                <a:spcPts val="0"/>
              </a:spcBef>
              <a:spcAft>
                <a:spcPts val="200"/>
              </a:spcAft>
            </a:pPr>
            <a:r>
              <a:rPr sz="1400" b="1">
                <a:solidFill>
                  <a:srgbClr val="1E2761"/>
                </a:solidFill>
              </a:rPr>
              <a:t>Finance</a:t>
            </a:r>
          </a:p>
          <a:p>
            <a:pPr algn="ctr">
              <a:spcBef>
                <a:spcPts val="0"/>
              </a:spcBef>
              <a:spcAft>
                <a:spcPts val="200"/>
              </a:spcAft>
            </a:pPr>
            <a:r>
              <a:rPr sz="1100">
                <a:solidFill>
                  <a:srgbClr val="0F0F1F"/>
                </a:solidFill>
              </a:rPr>
              <a:t>Burn multiple: 0.8x</a:t>
            </a:r>
          </a:p>
          <a:p>
            <a:pPr algn="ctr">
              <a:spcBef>
                <a:spcPts val="0"/>
              </a:spcBef>
              <a:spcAft>
                <a:spcPts val="200"/>
              </a:spcAft>
            </a:pPr>
            <a:r>
              <a:rPr sz="1100">
                <a:solidFill>
                  <a:srgbClr val="2D9F6F"/>
                </a:solidFill>
              </a:rPr>
              <a:t>18 mo runway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2F4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F9616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8046720" cy="5943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r>
              <a:rPr sz="3000" b="1">
                <a:solidFill>
                  <a:srgbClr val="1E2761"/>
                </a:solidFill>
                <a:latin typeface="Georgia"/>
              </a:rPr>
              <a:t>Sales Pipeline — Top Opportunities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48640" y="1097280"/>
          <a:ext cx="8046720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1645920"/>
                <a:gridCol w="1280160"/>
                <a:gridCol w="1280160"/>
                <a:gridCol w="1097280"/>
              </a:tblGrid>
              <a:tr h="426720">
                <a:tc>
                  <a:txBody>
                    <a:bodyPr/>
                    <a:lstStyle/>
                    <a:p>
                      <a:pPr>
                        <a:defRPr b="1" sz="1100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Account</a:t>
                      </a:r>
                    </a:p>
                  </a:txBody>
                  <a:tcPr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b="1" sz="1100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Stage</a:t>
                      </a:r>
                    </a:p>
                  </a:txBody>
                  <a:tcPr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b="1" sz="1100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Value</a:t>
                      </a:r>
                    </a:p>
                  </a:txBody>
                  <a:tcPr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b="1" sz="1100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Close Date</a:t>
                      </a:r>
                    </a:p>
                  </a:txBody>
                  <a:tcPr>
                    <a:solidFill>
                      <a:srgbClr val="1E276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b="1" sz="1100">
                          <a:solidFill>
                            <a:srgbClr val="FFFFFF"/>
                          </a:solidFill>
                          <a:latin typeface="Calibri"/>
                        </a:defRPr>
                      </a:pPr>
                      <a:r>
                        <a:t>Probability</a:t>
                      </a:r>
                    </a:p>
                  </a:txBody>
                  <a:tcPr>
                    <a:solidFill>
                      <a:srgbClr val="1E2761"/>
                    </a:solidFill>
                  </a:tcPr>
                </a:tc>
              </a:tr>
              <a:tr h="426720">
                <a:tc>
                  <a:txBody>
                    <a:bodyPr/>
                    <a:lstStyle/>
                    <a:p>
                      <a:pPr>
                        <a:defRPr sz="1100">
                          <a:latin typeface="Calibri"/>
                        </a:defRPr>
                      </a:pPr>
                      <a:r>
                        <a:t>GlobalTech Inc.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>
                          <a:latin typeface="Calibri"/>
                        </a:defRPr>
                      </a:pPr>
                      <a:r>
                        <a:t>Negotiation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>
                          <a:latin typeface="Calibri"/>
                        </a:defRPr>
                      </a:pPr>
                      <a:r>
                        <a:t>$420K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>
                          <a:latin typeface="Calibri"/>
                        </a:defRPr>
                      </a:pPr>
                      <a:r>
                        <a:t>Nov 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>
                          <a:latin typeface="Calibri"/>
                        </a:defRPr>
                      </a:pPr>
                      <a:r>
                        <a:t>85%</a:t>
                      </a:r>
                    </a:p>
                  </a:txBody>
                  <a:tcPr/>
                </a:tc>
              </a:tr>
              <a:tr h="426720">
                <a:tc>
                  <a:txBody>
                    <a:bodyPr/>
                    <a:lstStyle/>
                    <a:p>
                      <a:pPr>
                        <a:defRPr sz="1100">
                          <a:latin typeface="Calibri"/>
                        </a:defRPr>
                      </a:pPr>
                      <a:r>
                        <a:t>Meridian Health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>
                          <a:latin typeface="Calibri"/>
                        </a:defRPr>
                      </a:pPr>
                      <a:r>
                        <a:t>Proposal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>
                          <a:latin typeface="Calibri"/>
                        </a:defRPr>
                      </a:pPr>
                      <a:r>
                        <a:t>$380K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>
                          <a:latin typeface="Calibri"/>
                        </a:defRPr>
                      </a:pPr>
                      <a:r>
                        <a:t>Dec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>
                          <a:latin typeface="Calibri"/>
                        </a:defRPr>
                      </a:pPr>
                      <a:r>
                        <a:t>65%</a:t>
                      </a:r>
                    </a:p>
                  </a:txBody>
                  <a:tcPr/>
                </a:tc>
              </a:tr>
              <a:tr h="426720">
                <a:tc>
                  <a:txBody>
                    <a:bodyPr/>
                    <a:lstStyle/>
                    <a:p>
                      <a:pPr>
                        <a:defRPr sz="1100">
                          <a:latin typeface="Calibri"/>
                        </a:defRPr>
                      </a:pPr>
                      <a:r>
                        <a:t>Atlas Logistics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>
                          <a:latin typeface="Calibri"/>
                        </a:defRPr>
                      </a:pPr>
                      <a:r>
                        <a:t>Discovery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>
                          <a:latin typeface="Calibri"/>
                        </a:defRPr>
                      </a:pPr>
                      <a:r>
                        <a:t>$290K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>
                          <a:latin typeface="Calibri"/>
                        </a:defRPr>
                      </a:pPr>
                      <a:r>
                        <a:t>Jan 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>
                          <a:latin typeface="Calibri"/>
                        </a:defRPr>
                      </a:pPr>
                      <a:r>
                        <a:t>40%</a:t>
                      </a:r>
                    </a:p>
                  </a:txBody>
                  <a:tcPr/>
                </a:tc>
              </a:tr>
              <a:tr h="426720">
                <a:tc>
                  <a:txBody>
                    <a:bodyPr/>
                    <a:lstStyle/>
                    <a:p>
                      <a:pPr>
                        <a:defRPr sz="1100">
                          <a:latin typeface="Calibri"/>
                        </a:defRPr>
                      </a:pPr>
                      <a:r>
                        <a:t>Vertex Financial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>
                          <a:latin typeface="Calibri"/>
                        </a:defRPr>
                      </a:pPr>
                      <a:r>
                        <a:t>Negotiation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>
                          <a:latin typeface="Calibri"/>
                        </a:defRPr>
                      </a:pPr>
                      <a:r>
                        <a:t>$510K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>
                          <a:latin typeface="Calibri"/>
                        </a:defRPr>
                      </a:pPr>
                      <a:r>
                        <a:t>Nov 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>
                          <a:latin typeface="Calibri"/>
                        </a:defRPr>
                      </a:pPr>
                      <a:r>
                        <a:t>75%</a:t>
                      </a:r>
                    </a:p>
                  </a:txBody>
                  <a:tcPr/>
                </a:tc>
              </a:tr>
              <a:tr h="426720">
                <a:tc>
                  <a:txBody>
                    <a:bodyPr/>
                    <a:lstStyle/>
                    <a:p>
                      <a:pPr>
                        <a:defRPr sz="1100">
                          <a:latin typeface="Calibri"/>
                        </a:defRPr>
                      </a:pPr>
                      <a:r>
                        <a:t>NovaChem Labs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>
                          <a:latin typeface="Calibri"/>
                        </a:defRPr>
                      </a:pPr>
                      <a:r>
                        <a:t>Proposal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>
                          <a:latin typeface="Calibri"/>
                        </a:defRPr>
                      </a:pPr>
                      <a:r>
                        <a:t>$340K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>
                          <a:latin typeface="Calibri"/>
                        </a:defRPr>
                      </a:pPr>
                      <a:r>
                        <a:t>Dec 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>
                          <a:latin typeface="Calibri"/>
                        </a:defRPr>
                      </a:pPr>
                      <a:r>
                        <a:t>55%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ounded Rectangle 4"/>
          <p:cNvSpPr/>
          <p:nvPr/>
        </p:nvSpPr>
        <p:spPr>
          <a:xfrm>
            <a:off x="548640" y="3931920"/>
            <a:ext cx="2499360" cy="822960"/>
          </a:xfrm>
          <a:prstGeom prst="roundRect">
            <a:avLst>
              <a:gd name="adj" fmla="val 3333"/>
            </a:avLst>
          </a:prstGeom>
          <a:solidFill>
            <a:srgbClr val="1E276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48640" y="3931920"/>
            <a:ext cx="2499360" cy="822960"/>
          </a:xfrm>
          <a:prstGeom prst="rect">
            <a:avLst/>
          </a:prstGeom>
          <a:noFill/>
        </p:spPr>
        <p:txBody>
          <a:bodyPr wrap="square" lIns="50800" rIns="50800" tIns="0" bIns="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200"/>
              </a:spcAft>
            </a:pPr>
            <a:r>
              <a:rPr sz="1100">
                <a:solidFill>
                  <a:srgbClr val="CADCFC"/>
                </a:solidFill>
              </a:rPr>
              <a:t>Total Pipeline</a:t>
            </a:r>
          </a:p>
          <a:p>
            <a:pPr algn="ctr"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FFFFFF"/>
                </a:solidFill>
              </a:rPr>
              <a:t>$1.94M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322320" y="3931920"/>
            <a:ext cx="2499360" cy="822960"/>
          </a:xfrm>
          <a:prstGeom prst="roundRect">
            <a:avLst>
              <a:gd name="adj" fmla="val 3333"/>
            </a:avLst>
          </a:prstGeom>
          <a:solidFill>
            <a:srgbClr val="1E276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3322320" y="3931920"/>
            <a:ext cx="2499360" cy="822960"/>
          </a:xfrm>
          <a:prstGeom prst="rect">
            <a:avLst/>
          </a:prstGeom>
          <a:noFill/>
        </p:spPr>
        <p:txBody>
          <a:bodyPr wrap="square" lIns="50800" rIns="50800" tIns="0" bIns="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200"/>
              </a:spcAft>
            </a:pPr>
            <a:r>
              <a:rPr sz="1100">
                <a:solidFill>
                  <a:srgbClr val="CADCFC"/>
                </a:solidFill>
              </a:rPr>
              <a:t>Weighted Value</a:t>
            </a:r>
          </a:p>
          <a:p>
            <a:pPr algn="ctr"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FFFFFF"/>
                </a:solidFill>
              </a:rPr>
              <a:t>$1.27M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096000" y="3931920"/>
            <a:ext cx="2499360" cy="822960"/>
          </a:xfrm>
          <a:prstGeom prst="roundRect">
            <a:avLst>
              <a:gd name="adj" fmla="val 3333"/>
            </a:avLst>
          </a:prstGeom>
          <a:solidFill>
            <a:srgbClr val="1E276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096000" y="3931920"/>
            <a:ext cx="2499360" cy="822960"/>
          </a:xfrm>
          <a:prstGeom prst="rect">
            <a:avLst/>
          </a:prstGeom>
          <a:noFill/>
        </p:spPr>
        <p:txBody>
          <a:bodyPr wrap="square" lIns="50800" rIns="50800" tIns="0" bIns="0" anchor="ctr">
            <a:spAutoFit/>
          </a:bodyPr>
          <a:lstStyle/>
          <a:p>
            <a:pPr algn="ctr">
              <a:spcBef>
                <a:spcPts val="0"/>
              </a:spcBef>
              <a:spcAft>
                <a:spcPts val="200"/>
              </a:spcAft>
            </a:pPr>
            <a:r>
              <a:rPr sz="1100">
                <a:solidFill>
                  <a:srgbClr val="CADCFC"/>
                </a:solidFill>
              </a:rPr>
              <a:t>Avg Close Rate</a:t>
            </a:r>
          </a:p>
          <a:p>
            <a:pPr algn="ctr">
              <a:spcBef>
                <a:spcPts val="0"/>
              </a:spcBef>
              <a:spcAft>
                <a:spcPts val="200"/>
              </a:spcAft>
            </a:pPr>
            <a:r>
              <a:rPr sz="2200" b="1">
                <a:solidFill>
                  <a:srgbClr val="F9E795"/>
                </a:solidFill>
              </a:rPr>
              <a:t>64%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2F4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F9616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228600"/>
            <a:ext cx="8046720" cy="5943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r>
              <a:rPr sz="3000" b="1">
                <a:solidFill>
                  <a:srgbClr val="1E2761"/>
                </a:solidFill>
                <a:latin typeface="Georgia"/>
              </a:rPr>
              <a:t>Revenue Breakdown</a:t>
            </a:r>
          </a:p>
        </p:txBody>
      </p:sp>
      <p:graphicFrame>
        <p:nvGraphicFramePr>
          <p:cNvPr id="4" name="Chart 3"/>
          <p:cNvGraphicFramePr>
            <a:graphicFrameLocks noGrp="1"/>
          </p:cNvGraphicFramePr>
          <p:nvPr/>
        </p:nvGraphicFramePr>
        <p:xfrm>
          <a:off x="274320" y="1097280"/>
          <a:ext cx="4114800" cy="365760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graphicFrame>
        <p:nvGraphicFramePr>
          <p:cNvPr id="5" name="Chart 4"/>
          <p:cNvGraphicFramePr>
            <a:graphicFrameLocks noGrp="1"/>
          </p:cNvGraphicFramePr>
          <p:nvPr/>
        </p:nvGraphicFramePr>
        <p:xfrm>
          <a:off x="4754880" y="1097280"/>
          <a:ext cx="4114800" cy="3657600"/>
        </p:xfrm>
        <a:graphic>
          <a:graphicData uri="http://schemas.openxmlformats.org/drawingml/2006/chart">
            <c:chart xmlns:c="http://schemas.openxmlformats.org/drawingml/2006/chart" r:id="rId3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E276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3840480"/>
            <a:ext cx="9144000" cy="1303020"/>
          </a:xfrm>
          <a:prstGeom prst="rect">
            <a:avLst/>
          </a:prstGeom>
          <a:solidFill>
            <a:srgbClr val="0F0F1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3840480"/>
            <a:ext cx="9144000" cy="25400"/>
          </a:xfrm>
          <a:prstGeom prst="rect">
            <a:avLst/>
          </a:prstGeom>
          <a:solidFill>
            <a:srgbClr val="F9616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1097280"/>
            <a:ext cx="7680960" cy="20116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4400" b="1">
                <a:solidFill>
                  <a:srgbClr val="FFFFFF"/>
                </a:solidFill>
                <a:latin typeface="Georgia"/>
              </a:rPr>
              <a:t>Thank You</a:t>
            </a:r>
          </a:p>
        </p:txBody>
      </p:sp>
      <p:sp>
        <p:nvSpPr>
          <p:cNvPr id="5" name="Rectangle 4"/>
          <p:cNvSpPr/>
          <p:nvPr/>
        </p:nvSpPr>
        <p:spPr>
          <a:xfrm>
            <a:off x="3200400" y="3291840"/>
            <a:ext cx="2743200" cy="38100"/>
          </a:xfrm>
          <a:prstGeom prst="rect">
            <a:avLst/>
          </a:prstGeom>
          <a:solidFill>
            <a:srgbClr val="F9616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31520" y="4023360"/>
            <a:ext cx="7680960" cy="82296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1800">
                <a:solidFill>
                  <a:srgbClr val="CADCFC"/>
                </a:solidFill>
              </a:rPr>
              <a:t>Questions?  ·  strategy@acmecorp.com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