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2223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146304"/>
          </a:xfrm>
          <a:prstGeom prst="rect">
            <a:avLst/>
          </a:prstGeom>
          <a:solidFill>
            <a:srgbClr val="2670D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565392"/>
            <a:ext cx="12188952" cy="292608"/>
          </a:xfrm>
          <a:prstGeom prst="rect">
            <a:avLst/>
          </a:prstGeom>
          <a:solidFill>
            <a:srgbClr val="009A9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9326880" y="822960"/>
            <a:ext cx="2103120" cy="109728"/>
          </a:xfrm>
          <a:prstGeom prst="rect">
            <a:avLst/>
          </a:prstGeom>
          <a:solidFill>
            <a:srgbClr val="F297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8229600" y="1078992"/>
            <a:ext cx="3108960" cy="73152"/>
          </a:xfrm>
          <a:prstGeom prst="rect">
            <a:avLst/>
          </a:prstGeom>
          <a:solidFill>
            <a:srgbClr val="009A9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508760"/>
            <a:ext cx="10241280" cy="10972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5400" b="1">
                <a:solidFill>
                  <a:srgbClr val="FFFFFF"/>
                </a:solidFill>
                <a:latin typeface="Microsoft YaHei"/>
              </a:rPr>
              <a:t>OpenEarth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8096" y="2542032"/>
            <a:ext cx="9966960" cy="6400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500" b="0">
                <a:solidFill>
                  <a:srgbClr val="FFFFFF"/>
                </a:solidFill>
                <a:latin typeface="Microsoft YaHei"/>
              </a:rPr>
              <a:t>面向 Agent 时代的自我进化 Experience 系统</a:t>
            </a:r>
          </a:p>
        </p:txBody>
      </p:sp>
      <p:sp>
        <p:nvSpPr>
          <p:cNvPr id="8" name="Rectangle 7"/>
          <p:cNvSpPr/>
          <p:nvPr/>
        </p:nvSpPr>
        <p:spPr>
          <a:xfrm>
            <a:off x="786384" y="3364992"/>
            <a:ext cx="4023360" cy="54864"/>
          </a:xfrm>
          <a:prstGeom prst="rect">
            <a:avLst/>
          </a:prstGeom>
          <a:solidFill>
            <a:srgbClr val="009A9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86384" y="3703320"/>
            <a:ext cx="7863840" cy="6400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0">
                <a:solidFill>
                  <a:srgbClr val="DAE4F0"/>
                </a:solidFill>
                <a:latin typeface="Microsoft YaHei"/>
              </a:rPr>
              <a:t>让知识、技能、轨迹、记忆和评测沉淀为可持续进化的能力资产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6384" y="5897880"/>
            <a:ext cx="7315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 b="0">
                <a:solidFill>
                  <a:srgbClr val="C2CFDE"/>
                </a:solidFill>
                <a:latin typeface="Microsoft YaHei"/>
              </a:rPr>
              <a:t>当前版本：0.1.4    |    阶段：第一阶段核心闭环已跑通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56032"/>
            <a:ext cx="1115568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22236"/>
                </a:solidFill>
                <a:latin typeface="Microsoft YaHei"/>
              </a:rPr>
              <a:t>产品化路线与资源诉求</a:t>
            </a:r>
          </a:p>
        </p:txBody>
      </p:sp>
      <p:sp>
        <p:nvSpPr>
          <p:cNvPr id="3" name="Rectangle 2"/>
          <p:cNvSpPr/>
          <p:nvPr/>
        </p:nvSpPr>
        <p:spPr>
          <a:xfrm>
            <a:off x="502920" y="1024128"/>
            <a:ext cx="11173968" cy="22860"/>
          </a:xfrm>
          <a:prstGeom prst="rect">
            <a:avLst/>
          </a:prstGeom>
          <a:solidFill>
            <a:srgbClr val="E0E6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44200" y="6473952"/>
            <a:ext cx="9144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 b="0">
                <a:solidFill>
                  <a:srgbClr val="5D6978"/>
                </a:solidFill>
                <a:latin typeface="Microsoft YaHei"/>
              </a:rPr>
              <a:t>10/10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85800" y="1325880"/>
            <a:ext cx="3429000" cy="3520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685800" y="1325880"/>
            <a:ext cx="73152" cy="3520440"/>
          </a:xfrm>
          <a:prstGeom prst="rect">
            <a:avLst/>
          </a:prstGeom>
          <a:solidFill>
            <a:srgbClr val="2670D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86968" y="1463039"/>
            <a:ext cx="308152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阶段一：个人本地闭环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6968" y="1819656"/>
            <a:ext cx="3081528" cy="2935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本地 Knowledge / Skills / Trajectory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本地 daemon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本地 benchmark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支持主流 Agent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89120" y="1325880"/>
            <a:ext cx="3429000" cy="3520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89120" y="1325880"/>
            <a:ext cx="73152" cy="3520440"/>
          </a:xfrm>
          <a:prstGeom prst="rect">
            <a:avLst/>
          </a:prstGeom>
          <a:solidFill>
            <a:srgbClr val="009A9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590288" y="1463039"/>
            <a:ext cx="308152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阶段二：团队协作闭环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90288" y="1819656"/>
            <a:ext cx="3081528" cy="2935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团队知识共享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团队 skill 共享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轨迹回流服务端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权限控制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Dashboard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92440" y="1325880"/>
            <a:ext cx="3429000" cy="3520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92440" y="1325880"/>
            <a:ext cx="73152" cy="3520440"/>
          </a:xfrm>
          <a:prstGeom prst="rect">
            <a:avLst/>
          </a:prstGeom>
          <a:solidFill>
            <a:srgbClr val="30A4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93608" y="1463039"/>
            <a:ext cx="308152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阶段三：企业 Experience 平台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93608" y="1819656"/>
            <a:ext cx="3081528" cy="2935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公司级经验资产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Skill Hub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Memory / 用户画像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自动更新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合规审计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多 Agent 生态接入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85800" y="5230368"/>
            <a:ext cx="10835640" cy="749808"/>
          </a:xfrm>
          <a:prstGeom prst="roundRect">
            <a:avLst/>
          </a:prstGeom>
          <a:solidFill>
            <a:srgbClr val="EBF4FF"/>
          </a:solidFill>
          <a:ln>
            <a:solidFill>
              <a:srgbClr val="B9D4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500" b="1">
                <a:solidFill>
                  <a:srgbClr val="122236"/>
                </a:solidFill>
                <a:latin typeface="Microsoft YaHei"/>
              </a:rPr>
              <a:t>近期需要明确：第一批试点场景、Windows 部署优先级、CS 模式投入、Dashboard / Skill Hub 节奏、团队知识与权限边界。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56032"/>
            <a:ext cx="1115568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22236"/>
                </a:solidFill>
                <a:latin typeface="Microsoft YaHei"/>
              </a:rPr>
              <a:t>项目定位：不是一个 Agent，而是 Agent Experience Layer</a:t>
            </a:r>
          </a:p>
        </p:txBody>
      </p:sp>
      <p:sp>
        <p:nvSpPr>
          <p:cNvPr id="3" name="Rectangle 2"/>
          <p:cNvSpPr/>
          <p:nvPr/>
        </p:nvSpPr>
        <p:spPr>
          <a:xfrm>
            <a:off x="502920" y="1024128"/>
            <a:ext cx="11173968" cy="22860"/>
          </a:xfrm>
          <a:prstGeom prst="rect">
            <a:avLst/>
          </a:prstGeom>
          <a:solidFill>
            <a:srgbClr val="E0E6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44200" y="6473952"/>
            <a:ext cx="9144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 b="0">
                <a:solidFill>
                  <a:srgbClr val="5D6978"/>
                </a:solidFill>
                <a:latin typeface="Microsoft YaHei"/>
              </a:rPr>
              <a:t>2/10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1353312"/>
            <a:ext cx="10927080" cy="987552"/>
          </a:xfrm>
          <a:prstGeom prst="roundRect">
            <a:avLst/>
          </a:prstGeom>
          <a:solidFill>
            <a:srgbClr val="EBF4FF"/>
          </a:solidFill>
          <a:ln>
            <a:solidFill>
              <a:srgbClr val="B9D4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200" b="1">
                <a:solidFill>
                  <a:srgbClr val="122236"/>
                </a:solidFill>
                <a:latin typeface="Microsoft YaHei"/>
              </a:rPr>
              <a:t>OpenEarth 是让任意 Agent 持续积累经验、复用能力、验证改进的基础设施。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58368" y="2926080"/>
            <a:ext cx="196596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58368" y="2926080"/>
            <a:ext cx="73152" cy="1143000"/>
          </a:xfrm>
          <a:prstGeom prst="rect">
            <a:avLst/>
          </a:prstGeom>
          <a:solidFill>
            <a:srgbClr val="2670D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59536" y="3063240"/>
            <a:ext cx="161848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Agent 执行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9536" y="3419856"/>
            <a:ext cx="1618488" cy="557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产生任务过程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2624328" y="3493008"/>
            <a:ext cx="301752" cy="0"/>
          </a:xfrm>
          <a:prstGeom prst="line">
            <a:avLst/>
          </a:prstGeom>
          <a:ln w="19050">
            <a:solidFill>
              <a:srgbClr val="5D697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2926080" y="2926080"/>
            <a:ext cx="196596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2926080" y="2926080"/>
            <a:ext cx="73152" cy="1143000"/>
          </a:xfrm>
          <a:prstGeom prst="rect">
            <a:avLst/>
          </a:prstGeom>
          <a:solidFill>
            <a:srgbClr val="009A9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127248" y="3063240"/>
            <a:ext cx="161848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Trajectory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27248" y="3419856"/>
            <a:ext cx="1618488" cy="557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记录模型、工具、结果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4892040" y="3493008"/>
            <a:ext cx="301752" cy="0"/>
          </a:xfrm>
          <a:prstGeom prst="line">
            <a:avLst/>
          </a:prstGeom>
          <a:ln w="19050">
            <a:solidFill>
              <a:srgbClr val="5D697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5193792" y="2926080"/>
            <a:ext cx="196596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5193792" y="2926080"/>
            <a:ext cx="73152" cy="1143000"/>
          </a:xfrm>
          <a:prstGeom prst="rect">
            <a:avLst/>
          </a:prstGeom>
          <a:solidFill>
            <a:srgbClr val="F297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394959" y="3063240"/>
            <a:ext cx="161848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Reflect / Curate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94959" y="3419856"/>
            <a:ext cx="1618488" cy="557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沉淀知识、技能、记忆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7159752" y="3493008"/>
            <a:ext cx="301752" cy="0"/>
          </a:xfrm>
          <a:prstGeom prst="line">
            <a:avLst/>
          </a:prstGeom>
          <a:ln w="19050">
            <a:solidFill>
              <a:srgbClr val="5D697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7461504" y="2926080"/>
            <a:ext cx="196596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7461504" y="2926080"/>
            <a:ext cx="73152" cy="1143000"/>
          </a:xfrm>
          <a:prstGeom prst="rect">
            <a:avLst/>
          </a:prstGeom>
          <a:solidFill>
            <a:srgbClr val="30A4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662672" y="3063240"/>
            <a:ext cx="161848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Benchmark / Gate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662672" y="3419856"/>
            <a:ext cx="1618488" cy="557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验证不退步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9427464" y="3493008"/>
            <a:ext cx="301752" cy="0"/>
          </a:xfrm>
          <a:prstGeom prst="line">
            <a:avLst/>
          </a:prstGeom>
          <a:ln w="19050">
            <a:solidFill>
              <a:srgbClr val="5D697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9729216" y="2926080"/>
            <a:ext cx="196596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9729216" y="2926080"/>
            <a:ext cx="73152" cy="1143000"/>
          </a:xfrm>
          <a:prstGeom prst="rect">
            <a:avLst/>
          </a:prstGeom>
          <a:solidFill>
            <a:srgbClr val="1222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9930384" y="3063240"/>
            <a:ext cx="161848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能力升级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930384" y="3419856"/>
            <a:ext cx="1618488" cy="557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进入主线能力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22960" y="5074920"/>
            <a:ext cx="10424160" cy="5669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100" b="1">
                <a:solidFill>
                  <a:srgbClr val="122236"/>
                </a:solidFill>
                <a:latin typeface="Microsoft YaHei"/>
              </a:rPr>
              <a:t>核心目标：让 Agent 越用越强，而不是每次从零开始。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56032"/>
            <a:ext cx="1115568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22236"/>
                </a:solidFill>
                <a:latin typeface="Microsoft YaHei"/>
              </a:rPr>
              <a:t>为什么需要 OpenEarth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768096"/>
            <a:ext cx="107899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 b="0">
                <a:solidFill>
                  <a:srgbClr val="5D6978"/>
                </a:solidFill>
                <a:latin typeface="Microsoft YaHei"/>
              </a:rPr>
              <a:t>当前 Agent 的主要问题不是单次能力，而是经验无法持续沉淀。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1024128"/>
            <a:ext cx="11173968" cy="22860"/>
          </a:xfrm>
          <a:prstGeom prst="rect">
            <a:avLst/>
          </a:prstGeom>
          <a:solidFill>
            <a:srgbClr val="E0E6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744200" y="6473952"/>
            <a:ext cx="9144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 b="0">
                <a:solidFill>
                  <a:srgbClr val="5D6978"/>
                </a:solidFill>
                <a:latin typeface="Microsoft YaHei"/>
              </a:rPr>
              <a:t>3/10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40080" y="1417320"/>
            <a:ext cx="5257800" cy="4434840"/>
          </a:xfrm>
          <a:prstGeom prst="roundRect">
            <a:avLst/>
          </a:prstGeom>
          <a:solidFill>
            <a:srgbClr val="FFF7EE"/>
          </a:solidFill>
          <a:ln>
            <a:solidFill>
              <a:srgbClr val="F5D2A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1691640"/>
            <a:ext cx="4800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122236"/>
                </a:solidFill>
                <a:latin typeface="Microsoft YaHei"/>
              </a:rPr>
              <a:t>当前痛点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148840"/>
            <a:ext cx="4617720" cy="3246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sz="1400">
                <a:solidFill>
                  <a:srgbClr val="191C21"/>
                </a:solidFill>
                <a:latin typeface="Microsoft YaHei"/>
              </a:rPr>
              <a:t>• 会话结束后，Agent 经验丢失</a:t>
            </a:r>
          </a:p>
          <a:p>
            <a:pPr>
              <a:spcAft>
                <a:spcPts val="600"/>
              </a:spcAft>
            </a:pPr>
            <a:r>
              <a:rPr sz="1400">
                <a:solidFill>
                  <a:srgbClr val="191C21"/>
                </a:solidFill>
                <a:latin typeface="Microsoft YaHei"/>
              </a:rPr>
              <a:t>• 企业知识只能被检索，不能持续整理和进化</a:t>
            </a:r>
          </a:p>
          <a:p>
            <a:pPr>
              <a:spcAft>
                <a:spcPts val="600"/>
              </a:spcAft>
            </a:pPr>
            <a:r>
              <a:rPr sz="1400">
                <a:solidFill>
                  <a:srgbClr val="191C21"/>
                </a:solidFill>
                <a:latin typeface="Microsoft YaHei"/>
              </a:rPr>
              <a:t>• Prompt / Skill 缺少版本、验证和回归机制</a:t>
            </a:r>
          </a:p>
          <a:p>
            <a:pPr>
              <a:spcAft>
                <a:spcPts val="600"/>
              </a:spcAft>
            </a:pPr>
            <a:r>
              <a:rPr sz="1400">
                <a:solidFill>
                  <a:srgbClr val="191C21"/>
                </a:solidFill>
                <a:latin typeface="Microsoft YaHei"/>
              </a:rPr>
              <a:t>• 多 Agent、多模型、多设备之间经验难以复用</a:t>
            </a:r>
          </a:p>
          <a:p>
            <a:pPr>
              <a:spcAft>
                <a:spcPts val="600"/>
              </a:spcAft>
            </a:pPr>
            <a:r>
              <a:rPr sz="1400">
                <a:solidFill>
                  <a:srgbClr val="191C21"/>
                </a:solidFill>
                <a:latin typeface="Microsoft YaHei"/>
              </a:rPr>
              <a:t>• 团队经验无法沉淀为组织资产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309360" y="1417320"/>
            <a:ext cx="5257800" cy="4434840"/>
          </a:xfrm>
          <a:prstGeom prst="roundRect">
            <a:avLst/>
          </a:prstGeom>
          <a:solidFill>
            <a:srgbClr val="EEFAF7"/>
          </a:solidFill>
          <a:ln>
            <a:solidFill>
              <a:srgbClr val="B2E2D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537960" y="1691640"/>
            <a:ext cx="4800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122236"/>
                </a:solidFill>
                <a:latin typeface="Microsoft YaHei"/>
              </a:rPr>
              <a:t>OpenEarth 解决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3680" y="2148840"/>
            <a:ext cx="4617720" cy="3246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sz="1600">
                <a:solidFill>
                  <a:srgbClr val="191C21"/>
                </a:solidFill>
                <a:latin typeface="Microsoft YaHei"/>
              </a:rPr>
              <a:t>• 经验可沉淀</a:t>
            </a:r>
          </a:p>
          <a:p>
            <a:pPr>
              <a:spcAft>
                <a:spcPts val="600"/>
              </a:spcAft>
            </a:pPr>
            <a:r>
              <a:rPr sz="1600">
                <a:solidFill>
                  <a:srgbClr val="191C21"/>
                </a:solidFill>
                <a:latin typeface="Microsoft YaHei"/>
              </a:rPr>
              <a:t>• 能力可复用</a:t>
            </a:r>
          </a:p>
          <a:p>
            <a:pPr>
              <a:spcAft>
                <a:spcPts val="600"/>
              </a:spcAft>
            </a:pPr>
            <a:r>
              <a:rPr sz="1600">
                <a:solidFill>
                  <a:srgbClr val="191C21"/>
                </a:solidFill>
                <a:latin typeface="Microsoft YaHei"/>
              </a:rPr>
              <a:t>• 改进可验证</a:t>
            </a:r>
          </a:p>
          <a:p>
            <a:pPr>
              <a:spcAft>
                <a:spcPts val="600"/>
              </a:spcAft>
            </a:pPr>
            <a:r>
              <a:rPr sz="1600">
                <a:solidFill>
                  <a:srgbClr val="191C21"/>
                </a:solidFill>
                <a:latin typeface="Microsoft YaHei"/>
              </a:rPr>
              <a:t>• Agent 可替换</a:t>
            </a:r>
          </a:p>
          <a:p>
            <a:pPr>
              <a:spcAft>
                <a:spcPts val="600"/>
              </a:spcAft>
            </a:pPr>
            <a:r>
              <a:rPr sz="1600">
                <a:solidFill>
                  <a:srgbClr val="191C21"/>
                </a:solidFill>
                <a:latin typeface="Microsoft YaHei"/>
              </a:rPr>
              <a:t>• 团队可共享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56032"/>
            <a:ext cx="1115568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22236"/>
                </a:solidFill>
                <a:latin typeface="Microsoft YaHei"/>
              </a:rPr>
              <a:t>核心架构：五域 Experience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352" y="768096"/>
            <a:ext cx="1078992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 b="0">
                <a:solidFill>
                  <a:srgbClr val="5D6978"/>
                </a:solidFill>
                <a:latin typeface="Microsoft YaHei"/>
              </a:rPr>
              <a:t>五域共同构成 Agent 的长期经验层。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1024128"/>
            <a:ext cx="11173968" cy="22860"/>
          </a:xfrm>
          <a:prstGeom prst="rect">
            <a:avLst/>
          </a:prstGeom>
          <a:solidFill>
            <a:srgbClr val="E0E6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744200" y="6473952"/>
            <a:ext cx="9144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 b="0">
                <a:solidFill>
                  <a:srgbClr val="5D6978"/>
                </a:solidFill>
                <a:latin typeface="Microsoft YaHei"/>
              </a:rPr>
              <a:t>4/10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224528" y="2359152"/>
            <a:ext cx="3749039" cy="914400"/>
          </a:xfrm>
          <a:prstGeom prst="roundRect">
            <a:avLst/>
          </a:prstGeom>
          <a:solidFill>
            <a:srgbClr val="1222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700" b="1">
                <a:solidFill>
                  <a:srgbClr val="FFFFFF"/>
                </a:solidFill>
                <a:latin typeface="Microsoft YaHei"/>
              </a:rPr>
              <a:t>Experience Store</a:t>
            </a:r>
          </a:p>
          <a:p>
            <a:pPr algn="ctr"/>
            <a:r>
              <a:rPr sz="1700" b="1">
                <a:solidFill>
                  <a:srgbClr val="FFFFFF"/>
                </a:solidFill>
                <a:latin typeface="Microsoft YaHei"/>
              </a:rPr>
              <a:t>明文优先 · git 化 · 可审计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77240" y="1417320"/>
            <a:ext cx="2560320" cy="9875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777240" y="1417320"/>
            <a:ext cx="73152" cy="987552"/>
          </a:xfrm>
          <a:prstGeom prst="rect">
            <a:avLst/>
          </a:prstGeom>
          <a:solidFill>
            <a:srgbClr val="2670D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78408" y="1554480"/>
            <a:ext cx="221284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Knowledge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8408" y="1911095"/>
            <a:ext cx="2212848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知识资产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2057400" y="1920240"/>
            <a:ext cx="4023360" cy="896112"/>
          </a:xfrm>
          <a:prstGeom prst="line">
            <a:avLst/>
          </a:prstGeom>
          <a:ln w="19050">
            <a:solidFill>
              <a:srgbClr val="2670D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5074920" y="1188720"/>
            <a:ext cx="2560320" cy="9875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5074920" y="1188720"/>
            <a:ext cx="73152" cy="987552"/>
          </a:xfrm>
          <a:prstGeom prst="rect">
            <a:avLst/>
          </a:prstGeom>
          <a:solidFill>
            <a:srgbClr val="009A9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276088" y="1325880"/>
            <a:ext cx="221284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Skills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76088" y="1682496"/>
            <a:ext cx="2212848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能力资产</a:t>
            </a:r>
          </a:p>
        </p:txBody>
      </p:sp>
      <p:cxnSp>
        <p:nvCxnSpPr>
          <p:cNvPr id="16" name="Connector 15"/>
          <p:cNvCxnSpPr/>
          <p:nvPr/>
        </p:nvCxnSpPr>
        <p:spPr>
          <a:xfrm flipH="1">
            <a:off x="6080760" y="1691640"/>
            <a:ext cx="274319" cy="1124712"/>
          </a:xfrm>
          <a:prstGeom prst="line">
            <a:avLst/>
          </a:prstGeom>
          <a:ln w="19050">
            <a:solidFill>
              <a:srgbClr val="009A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8915400" y="1417320"/>
            <a:ext cx="2560320" cy="9875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8915400" y="1417320"/>
            <a:ext cx="73152" cy="987552"/>
          </a:xfrm>
          <a:prstGeom prst="rect">
            <a:avLst/>
          </a:prstGeom>
          <a:solidFill>
            <a:srgbClr val="F297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116568" y="1554480"/>
            <a:ext cx="221284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Trajectory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16568" y="1911095"/>
            <a:ext cx="2212848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经验数据</a:t>
            </a:r>
          </a:p>
        </p:txBody>
      </p:sp>
      <p:cxnSp>
        <p:nvCxnSpPr>
          <p:cNvPr id="21" name="Connector 20"/>
          <p:cNvCxnSpPr/>
          <p:nvPr/>
        </p:nvCxnSpPr>
        <p:spPr>
          <a:xfrm flipH="1">
            <a:off x="6080760" y="1920240"/>
            <a:ext cx="4114800" cy="896112"/>
          </a:xfrm>
          <a:prstGeom prst="line">
            <a:avLst/>
          </a:prstGeom>
          <a:ln w="19050">
            <a:solidFill>
              <a:srgbClr val="F2972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2057400" y="4572000"/>
            <a:ext cx="2560320" cy="9875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2057400" y="4572000"/>
            <a:ext cx="73152" cy="987552"/>
          </a:xfrm>
          <a:prstGeom prst="rect">
            <a:avLst/>
          </a:prstGeom>
          <a:solidFill>
            <a:srgbClr val="30A4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2258568" y="4709160"/>
            <a:ext cx="221284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Memory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258568" y="5065776"/>
            <a:ext cx="2212848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长期记忆</a:t>
            </a:r>
          </a:p>
        </p:txBody>
      </p:sp>
      <p:cxnSp>
        <p:nvCxnSpPr>
          <p:cNvPr id="26" name="Connector 25"/>
          <p:cNvCxnSpPr/>
          <p:nvPr/>
        </p:nvCxnSpPr>
        <p:spPr>
          <a:xfrm flipV="1">
            <a:off x="3337560" y="2816352"/>
            <a:ext cx="2743200" cy="2258568"/>
          </a:xfrm>
          <a:prstGeom prst="line">
            <a:avLst/>
          </a:prstGeom>
          <a:ln w="19050">
            <a:solidFill>
              <a:srgbClr val="30A46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7452360" y="4572000"/>
            <a:ext cx="2560320" cy="9875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7452360" y="4572000"/>
            <a:ext cx="73152" cy="987552"/>
          </a:xfrm>
          <a:prstGeom prst="rect">
            <a:avLst/>
          </a:prstGeom>
          <a:solidFill>
            <a:srgbClr val="D649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653528" y="4709160"/>
            <a:ext cx="221284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Benchmark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53528" y="5065776"/>
            <a:ext cx="2212848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评测体系</a:t>
            </a:r>
          </a:p>
        </p:txBody>
      </p:sp>
      <p:cxnSp>
        <p:nvCxnSpPr>
          <p:cNvPr id="31" name="Connector 30"/>
          <p:cNvCxnSpPr/>
          <p:nvPr/>
        </p:nvCxnSpPr>
        <p:spPr>
          <a:xfrm flipH="1" flipV="1">
            <a:off x="6080760" y="2816352"/>
            <a:ext cx="2651760" cy="2258568"/>
          </a:xfrm>
          <a:prstGeom prst="line">
            <a:avLst/>
          </a:prstGeom>
          <a:ln w="19050">
            <a:solidFill>
              <a:srgbClr val="D6494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914400" y="5806440"/>
            <a:ext cx="1965960" cy="1042415"/>
          </a:xfrm>
          <a:prstGeom prst="roundRect">
            <a:avLst/>
          </a:prstGeom>
          <a:solidFill>
            <a:srgbClr val="2670D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3100" b="1">
                <a:solidFill>
                  <a:srgbClr val="FFFFFF"/>
                </a:solidFill>
                <a:latin typeface="Microsoft YaHei"/>
              </a:rPr>
              <a:t>36</a:t>
            </a:r>
          </a:p>
          <a:p>
            <a:pPr algn="ctr"/>
            <a:r>
              <a:rPr sz="1100">
                <a:solidFill>
                  <a:srgbClr val="FFFFFF"/>
                </a:solidFill>
                <a:latin typeface="Microsoft YaHei"/>
              </a:rPr>
              <a:t>已支持功能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154680" y="5806440"/>
            <a:ext cx="1965960" cy="1042415"/>
          </a:xfrm>
          <a:prstGeom prst="roundRect">
            <a:avLst/>
          </a:prstGeom>
          <a:solidFill>
            <a:srgbClr val="F297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3100" b="1">
                <a:solidFill>
                  <a:srgbClr val="FFFFFF"/>
                </a:solidFill>
                <a:latin typeface="Microsoft YaHei"/>
              </a:rPr>
              <a:t>6</a:t>
            </a:r>
          </a:p>
          <a:p>
            <a:pPr algn="ctr"/>
            <a:r>
              <a:rPr sz="1100">
                <a:solidFill>
                  <a:srgbClr val="FFFFFF"/>
                </a:solidFill>
                <a:latin typeface="Microsoft YaHei"/>
              </a:rPr>
              <a:t>部分支持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394960" y="5806440"/>
            <a:ext cx="1965960" cy="1042415"/>
          </a:xfrm>
          <a:prstGeom prst="roundRect">
            <a:avLst/>
          </a:prstGeom>
          <a:solidFill>
            <a:srgbClr val="30A4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3100" b="1">
                <a:solidFill>
                  <a:srgbClr val="FFFFFF"/>
                </a:solidFill>
                <a:latin typeface="Microsoft YaHei"/>
              </a:rPr>
              <a:t>29</a:t>
            </a:r>
          </a:p>
          <a:p>
            <a:pPr algn="ctr"/>
            <a:r>
              <a:rPr sz="1100">
                <a:solidFill>
                  <a:srgbClr val="FFFFFF"/>
                </a:solidFill>
                <a:latin typeface="Microsoft YaHei"/>
              </a:rPr>
              <a:t>规划中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56032"/>
            <a:ext cx="1115568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22236"/>
                </a:solidFill>
                <a:latin typeface="Microsoft YaHei"/>
              </a:rPr>
              <a:t>Knowledge：从文档到可维护知识资产</a:t>
            </a:r>
          </a:p>
        </p:txBody>
      </p:sp>
      <p:sp>
        <p:nvSpPr>
          <p:cNvPr id="3" name="Rectangle 2"/>
          <p:cNvSpPr/>
          <p:nvPr/>
        </p:nvSpPr>
        <p:spPr>
          <a:xfrm>
            <a:off x="502920" y="1024128"/>
            <a:ext cx="11173968" cy="22860"/>
          </a:xfrm>
          <a:prstGeom prst="rect">
            <a:avLst/>
          </a:prstGeom>
          <a:solidFill>
            <a:srgbClr val="E0E6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44200" y="6473952"/>
            <a:ext cx="9144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 b="0">
                <a:solidFill>
                  <a:srgbClr val="5D6978"/>
                </a:solidFill>
                <a:latin typeface="Microsoft YaHei"/>
              </a:rPr>
              <a:t>5/10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66928" y="1417320"/>
            <a:ext cx="2029968" cy="102412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566928" y="1417320"/>
            <a:ext cx="73152" cy="1024128"/>
          </a:xfrm>
          <a:prstGeom prst="rect">
            <a:avLst/>
          </a:prstGeom>
          <a:solidFill>
            <a:srgbClr val="2670D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68096" y="1554480"/>
            <a:ext cx="1682496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用户文档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8096" y="1911095"/>
            <a:ext cx="1682496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PDF / PPT / MD / 图片</a:t>
            </a:r>
          </a:p>
        </p:txBody>
      </p:sp>
      <p:cxnSp>
        <p:nvCxnSpPr>
          <p:cNvPr id="9" name="Connector 8"/>
          <p:cNvCxnSpPr/>
          <p:nvPr/>
        </p:nvCxnSpPr>
        <p:spPr>
          <a:xfrm>
            <a:off x="2596896" y="1938528"/>
            <a:ext cx="237744" cy="0"/>
          </a:xfrm>
          <a:prstGeom prst="line">
            <a:avLst/>
          </a:prstGeom>
          <a:ln w="19050">
            <a:solidFill>
              <a:srgbClr val="5D697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2834640" y="1417320"/>
            <a:ext cx="2029968" cy="102412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2834640" y="1417320"/>
            <a:ext cx="73152" cy="1024128"/>
          </a:xfrm>
          <a:prstGeom prst="rect">
            <a:avLst/>
          </a:prstGeom>
          <a:solidFill>
            <a:srgbClr val="009A9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035808" y="1554480"/>
            <a:ext cx="1682496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Curator Daemon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35808" y="1911095"/>
            <a:ext cx="1682496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队列处理 · 并发控制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4864608" y="1938528"/>
            <a:ext cx="237744" cy="0"/>
          </a:xfrm>
          <a:prstGeom prst="line">
            <a:avLst/>
          </a:prstGeom>
          <a:ln w="19050">
            <a:solidFill>
              <a:srgbClr val="5D697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5102352" y="1417320"/>
            <a:ext cx="2029968" cy="102412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102352" y="1417320"/>
            <a:ext cx="73152" cy="1024128"/>
          </a:xfrm>
          <a:prstGeom prst="rect">
            <a:avLst/>
          </a:prstGeom>
          <a:solidFill>
            <a:srgbClr val="F297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303520" y="1554480"/>
            <a:ext cx="1682496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Raw + Figures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03520" y="1911095"/>
            <a:ext cx="1682496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原始材料可追溯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7132320" y="1938528"/>
            <a:ext cx="237744" cy="0"/>
          </a:xfrm>
          <a:prstGeom prst="line">
            <a:avLst/>
          </a:prstGeom>
          <a:ln w="19050">
            <a:solidFill>
              <a:srgbClr val="5D697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7370064" y="1417320"/>
            <a:ext cx="2029968" cy="102412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7370064" y="1417320"/>
            <a:ext cx="73152" cy="1024128"/>
          </a:xfrm>
          <a:prstGeom prst="rect">
            <a:avLst/>
          </a:prstGeom>
          <a:solidFill>
            <a:srgbClr val="30A4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571232" y="1554480"/>
            <a:ext cx="1682496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Wiki Page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71232" y="1911095"/>
            <a:ext cx="1682496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结构化知识页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9400032" y="1938528"/>
            <a:ext cx="237744" cy="0"/>
          </a:xfrm>
          <a:prstGeom prst="line">
            <a:avLst/>
          </a:prstGeom>
          <a:ln w="19050">
            <a:solidFill>
              <a:srgbClr val="5D697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9637776" y="1417320"/>
            <a:ext cx="2029968" cy="102412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9637776" y="1417320"/>
            <a:ext cx="73152" cy="1024128"/>
          </a:xfrm>
          <a:prstGeom prst="rect">
            <a:avLst/>
          </a:prstGeom>
          <a:solidFill>
            <a:srgbClr val="D649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838944" y="1554480"/>
            <a:ext cx="1682496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Pending Q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838944" y="1911095"/>
            <a:ext cx="1682496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冲突与歧义待确认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22960" y="3017520"/>
            <a:ext cx="5166360" cy="2377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sz="1400">
                <a:solidFill>
                  <a:srgbClr val="191C21"/>
                </a:solidFill>
                <a:latin typeface="Microsoft YaHei"/>
              </a:rPr>
              <a:t>• 自动抽取 raw / figures / wiki page</a:t>
            </a:r>
          </a:p>
          <a:p>
            <a:pPr>
              <a:spcAft>
                <a:spcPts val="600"/>
              </a:spcAft>
            </a:pPr>
            <a:r>
              <a:rPr sz="1400">
                <a:solidFill>
                  <a:srgbClr val="191C21"/>
                </a:solidFill>
                <a:latin typeface="Microsoft YaHei"/>
              </a:rPr>
              <a:t>• VLM 进行图片理解，配置错误时 fallback 到纯文本</a:t>
            </a:r>
          </a:p>
          <a:p>
            <a:pPr>
              <a:spcAft>
                <a:spcPts val="600"/>
              </a:spcAft>
            </a:pPr>
            <a:r>
              <a:rPr sz="1400">
                <a:solidFill>
                  <a:srgbClr val="191C21"/>
                </a:solidFill>
                <a:latin typeface="Microsoft YaHei"/>
              </a:rPr>
              <a:t>• organize / merge / rewrite / reflect 由 Knowledge skill 承载</a:t>
            </a:r>
          </a:p>
          <a:p>
            <a:pPr>
              <a:spcAft>
                <a:spcPts val="600"/>
              </a:spcAft>
            </a:pPr>
            <a:r>
              <a:rPr sz="1400">
                <a:solidFill>
                  <a:srgbClr val="191C21"/>
                </a:solidFill>
                <a:latin typeface="Microsoft YaHei"/>
              </a:rPr>
              <a:t>• Knowledge benchmark 已覆盖摄入、维护、冲突和 QA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446520" y="2926080"/>
            <a:ext cx="4937760" cy="2148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6446520" y="2926080"/>
            <a:ext cx="73152" cy="2148840"/>
          </a:xfrm>
          <a:prstGeom prst="rect">
            <a:avLst/>
          </a:prstGeom>
          <a:solidFill>
            <a:srgbClr val="1222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647688" y="3063240"/>
            <a:ext cx="459028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关键竞争力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647688" y="3419856"/>
            <a:ext cx="4590288" cy="1563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不是普通 RAG 入库，而是持续整理、重写、补全的知识资产系统。企业知识不只被检索，还能被 curator 持续维护。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56032"/>
            <a:ext cx="1115568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22236"/>
                </a:solidFill>
                <a:latin typeface="Microsoft YaHei"/>
              </a:rPr>
              <a:t>Skills：把 Agent 能力资产化</a:t>
            </a:r>
          </a:p>
        </p:txBody>
      </p:sp>
      <p:sp>
        <p:nvSpPr>
          <p:cNvPr id="3" name="Rectangle 2"/>
          <p:cNvSpPr/>
          <p:nvPr/>
        </p:nvSpPr>
        <p:spPr>
          <a:xfrm>
            <a:off x="502920" y="1024128"/>
            <a:ext cx="11173968" cy="22860"/>
          </a:xfrm>
          <a:prstGeom prst="rect">
            <a:avLst/>
          </a:prstGeom>
          <a:solidFill>
            <a:srgbClr val="E0E6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44200" y="6473952"/>
            <a:ext cx="9144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 b="0">
                <a:solidFill>
                  <a:srgbClr val="5D6978"/>
                </a:solidFill>
                <a:latin typeface="Microsoft YaHei"/>
              </a:rPr>
              <a:t>6/10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89888"/>
            <a:ext cx="3474720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89888"/>
            <a:ext cx="73152" cy="1234440"/>
          </a:xfrm>
          <a:prstGeom prst="rect">
            <a:avLst/>
          </a:prstGeom>
          <a:solidFill>
            <a:srgbClr val="2670D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32688" y="1527048"/>
            <a:ext cx="312724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明文技能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" y="1883664"/>
            <a:ext cx="3127248" cy="649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技能以 SKILL.md 保存，元数据与正文解耦，可读、可审计、可迁移。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89120" y="1389888"/>
            <a:ext cx="3474720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89120" y="1389888"/>
            <a:ext cx="73152" cy="1234440"/>
          </a:xfrm>
          <a:prstGeom prst="rect">
            <a:avLst/>
          </a:prstGeom>
          <a:solidFill>
            <a:srgbClr val="009A9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590288" y="1527048"/>
            <a:ext cx="312724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可安装到多 Agent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90288" y="1883664"/>
            <a:ext cx="3127248" cy="649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不是临时 prompt 注入，而是安装到 opencode、Codex、Claude 等 agent 生态。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46720" y="1389888"/>
            <a:ext cx="3474720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46720" y="1389888"/>
            <a:ext cx="73152" cy="1234440"/>
          </a:xfrm>
          <a:prstGeom prst="rect">
            <a:avLst/>
          </a:prstGeom>
          <a:solidFill>
            <a:srgbClr val="30A4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47888" y="1527048"/>
            <a:ext cx="312724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可验证演进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47888" y="1883664"/>
            <a:ext cx="3127248" cy="649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失败轨迹反思成技能，通过 gate 后进入 main，避免主观式提升。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14400" y="3246120"/>
            <a:ext cx="5120640" cy="2194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sz="1500">
                <a:solidFill>
                  <a:srgbClr val="191C21"/>
                </a:solidFill>
                <a:latin typeface="Microsoft YaHei"/>
              </a:rPr>
              <a:t>• ledger 记录技能来源、贡献、gate 结果</a:t>
            </a:r>
          </a:p>
          <a:p>
            <a:pPr>
              <a:spcAft>
                <a:spcPts val="600"/>
              </a:spcAft>
            </a:pPr>
            <a:r>
              <a:rPr sz="1500">
                <a:solidFill>
                  <a:srgbClr val="191C21"/>
                </a:solidFill>
                <a:latin typeface="Microsoft YaHei"/>
              </a:rPr>
              <a:t>• lineage 记录从 rollout 到 reflect 再到 merge 的演进路径</a:t>
            </a:r>
          </a:p>
          <a:p>
            <a:pPr>
              <a:spcAft>
                <a:spcPts val="600"/>
              </a:spcAft>
            </a:pPr>
            <a:r>
              <a:rPr sz="1500">
                <a:solidFill>
                  <a:srgbClr val="191C21"/>
                </a:solidFill>
                <a:latin typeface="Microsoft YaHei"/>
              </a:rPr>
              <a:t>• skill 可复用、可回滚、可版本化、可治理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0" y="3063240"/>
            <a:ext cx="4983480" cy="2286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400800" y="3063240"/>
            <a:ext cx="73152" cy="2286000"/>
          </a:xfrm>
          <a:prstGeom prst="rect">
            <a:avLst/>
          </a:prstGeom>
          <a:solidFill>
            <a:srgbClr val="F297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601968" y="3200400"/>
            <a:ext cx="463600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对标 xskill 的差异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01968" y="3557016"/>
            <a:ext cx="4636008" cy="1700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xskill 强在 Skill 单域产品闭环；OpenEarth 将 Skill 放入五域 Experience 中，与 Knowledge、Trajectory、Memory、Benchmark 联动，能力资产的上限更高。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56032"/>
            <a:ext cx="1115568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22236"/>
                </a:solidFill>
                <a:latin typeface="Microsoft YaHei"/>
              </a:rPr>
              <a:t>Trajectory + Benchmark：让进化可验证</a:t>
            </a:r>
          </a:p>
        </p:txBody>
      </p:sp>
      <p:sp>
        <p:nvSpPr>
          <p:cNvPr id="3" name="Rectangle 2"/>
          <p:cNvSpPr/>
          <p:nvPr/>
        </p:nvSpPr>
        <p:spPr>
          <a:xfrm>
            <a:off x="502920" y="1024128"/>
            <a:ext cx="11173968" cy="22860"/>
          </a:xfrm>
          <a:prstGeom prst="rect">
            <a:avLst/>
          </a:prstGeom>
          <a:solidFill>
            <a:srgbClr val="E0E6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44200" y="6473952"/>
            <a:ext cx="9144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 b="0">
                <a:solidFill>
                  <a:srgbClr val="5D6978"/>
                </a:solidFill>
                <a:latin typeface="Microsoft YaHei"/>
              </a:rPr>
              <a:t>7/10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77240" y="1417320"/>
            <a:ext cx="5257800" cy="4160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77240" y="1417320"/>
            <a:ext cx="73152" cy="4160520"/>
          </a:xfrm>
          <a:prstGeom prst="rect">
            <a:avLst/>
          </a:prstGeom>
          <a:solidFill>
            <a:srgbClr val="2670D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78408" y="1554480"/>
            <a:ext cx="491032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Trajectory：经验燃料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78408" y="1911095"/>
            <a:ext cx="4910328" cy="3575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统一 schema 记录模型响应、工具调用、结果、失败原因、使用过的 skill 和 reward breakdown。它不是日志，而是 reflect、credit、gate、memory 抽取和团队分析的底层数据。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309360" y="1417320"/>
            <a:ext cx="5257800" cy="4160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309360" y="1417320"/>
            <a:ext cx="73152" cy="4160520"/>
          </a:xfrm>
          <a:prstGeom prst="rect">
            <a:avLst/>
          </a:prstGeom>
          <a:solidFill>
            <a:srgbClr val="30A4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510528" y="1554480"/>
            <a:ext cx="491032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Benchmark：质量门禁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10528" y="1911095"/>
            <a:ext cx="4910328" cy="3575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Knowledge benchmark 已覆盖文档摄入、维护、冲突处理、pending questions 和 QA 验证。Skills benchmark 支持能力回归。每次能力升级都要防止退步。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051560" y="5074920"/>
            <a:ext cx="1005840" cy="310896"/>
          </a:xfrm>
          <a:prstGeom prst="roundRect">
            <a:avLst/>
          </a:prstGeom>
          <a:solidFill>
            <a:srgbClr val="009A9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Microsoft YaHei"/>
              </a:rPr>
              <a:t>可归因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40280" y="5074920"/>
            <a:ext cx="1005840" cy="310896"/>
          </a:xfrm>
          <a:prstGeom prst="roundRect">
            <a:avLst/>
          </a:prstGeom>
          <a:solidFill>
            <a:srgbClr val="2670D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Microsoft YaHei"/>
              </a:rPr>
              <a:t>可训练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429000" y="5074920"/>
            <a:ext cx="1005840" cy="310896"/>
          </a:xfrm>
          <a:prstGeom prst="roundRect">
            <a:avLst/>
          </a:prstGeom>
          <a:solidFill>
            <a:srgbClr val="F297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Microsoft YaHei"/>
              </a:rPr>
              <a:t>可回归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629400" y="5074920"/>
            <a:ext cx="1005840" cy="310896"/>
          </a:xfrm>
          <a:prstGeom prst="roundRect">
            <a:avLst/>
          </a:prstGeom>
          <a:solidFill>
            <a:srgbClr val="009A9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Microsoft YaHei"/>
              </a:rPr>
              <a:t>端到端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818120" y="5074920"/>
            <a:ext cx="1005840" cy="310896"/>
          </a:xfrm>
          <a:prstGeom prst="roundRect">
            <a:avLst/>
          </a:prstGeom>
          <a:solidFill>
            <a:srgbClr val="30A4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Microsoft YaHei"/>
              </a:rPr>
              <a:t>不退步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006840" y="5074920"/>
            <a:ext cx="1005840" cy="310896"/>
          </a:xfrm>
          <a:prstGeom prst="roundRect">
            <a:avLst/>
          </a:prstGeom>
          <a:solidFill>
            <a:srgbClr val="F297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Microsoft YaHei"/>
              </a:rPr>
              <a:t>可验收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56032"/>
            <a:ext cx="1115568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22236"/>
                </a:solidFill>
                <a:latin typeface="Microsoft YaHei"/>
              </a:rPr>
              <a:t>关键技术壁垒与对标 xskill 的竞争力</a:t>
            </a:r>
          </a:p>
        </p:txBody>
      </p:sp>
      <p:sp>
        <p:nvSpPr>
          <p:cNvPr id="3" name="Rectangle 2"/>
          <p:cNvSpPr/>
          <p:nvPr/>
        </p:nvSpPr>
        <p:spPr>
          <a:xfrm>
            <a:off x="502920" y="1024128"/>
            <a:ext cx="11173968" cy="22860"/>
          </a:xfrm>
          <a:prstGeom prst="rect">
            <a:avLst/>
          </a:prstGeom>
          <a:solidFill>
            <a:srgbClr val="E0E6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44200" y="6473952"/>
            <a:ext cx="9144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 b="0">
                <a:solidFill>
                  <a:srgbClr val="5D6978"/>
                </a:solidFill>
                <a:latin typeface="Microsoft YaHei"/>
              </a:rPr>
              <a:t>8/10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77240" y="1325880"/>
            <a:ext cx="10744200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77240" y="1325880"/>
            <a:ext cx="73152" cy="749808"/>
          </a:xfrm>
          <a:prstGeom prst="rect">
            <a:avLst/>
          </a:prstGeom>
          <a:solidFill>
            <a:srgbClr val="2670D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78408" y="1463039"/>
            <a:ext cx="1039672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五域 Experience 模型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78408" y="1819656"/>
            <a:ext cx="10396728" cy="164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不局限 Skill，把知识、技能、轨迹、记忆、评测统一治理。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77240" y="2258568"/>
            <a:ext cx="10744200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777240" y="2258568"/>
            <a:ext cx="73152" cy="749808"/>
          </a:xfrm>
          <a:prstGeom prst="rect">
            <a:avLst/>
          </a:prstGeom>
          <a:solidFill>
            <a:srgbClr val="009A9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" y="2395727"/>
            <a:ext cx="1039672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Knowledge 一等公民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78408" y="2752344"/>
            <a:ext cx="10396728" cy="164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文档摄入、VLM、wiki 编译、pending questions，直接服务企业知识沉淀。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77240" y="3191256"/>
            <a:ext cx="10744200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777240" y="3191256"/>
            <a:ext cx="73152" cy="749808"/>
          </a:xfrm>
          <a:prstGeom prst="rect">
            <a:avLst/>
          </a:prstGeom>
          <a:solidFill>
            <a:srgbClr val="30A4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78408" y="3328415"/>
            <a:ext cx="1039672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Benchmark / Gate 内生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78408" y="3685031"/>
            <a:ext cx="10396728" cy="164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比主观改 prompt 更工程化，每次升级都能回归验证。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77240" y="4123944"/>
            <a:ext cx="10744200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77240" y="4123944"/>
            <a:ext cx="73152" cy="749808"/>
          </a:xfrm>
          <a:prstGeom prst="rect">
            <a:avLst/>
          </a:prstGeom>
          <a:solidFill>
            <a:srgbClr val="F297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78408" y="4261104"/>
            <a:ext cx="1039672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明文优先 + git 化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78408" y="4617720"/>
            <a:ext cx="10396728" cy="164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可读、可 diff、可审计、可回滚，适合企业治理。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77240" y="5056631"/>
            <a:ext cx="10744200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777240" y="5056631"/>
            <a:ext cx="73152" cy="749808"/>
          </a:xfrm>
          <a:prstGeom prst="rect">
            <a:avLst/>
          </a:prstGeom>
          <a:solidFill>
            <a:srgbClr val="D649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78408" y="5193792"/>
            <a:ext cx="1039672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AgentBackend 抽象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78408" y="5550407"/>
            <a:ext cx="10396728" cy="164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内置轻量 agent 与外部重型 agent 可替换，避免厂商和工具锁定。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56032"/>
            <a:ext cx="1115568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600" b="1">
                <a:solidFill>
                  <a:srgbClr val="122236"/>
                </a:solidFill>
                <a:latin typeface="Microsoft YaHei"/>
              </a:rPr>
              <a:t>当前进展与下一阶段</a:t>
            </a:r>
          </a:p>
        </p:txBody>
      </p:sp>
      <p:sp>
        <p:nvSpPr>
          <p:cNvPr id="3" name="Rectangle 2"/>
          <p:cNvSpPr/>
          <p:nvPr/>
        </p:nvSpPr>
        <p:spPr>
          <a:xfrm>
            <a:off x="502920" y="1024128"/>
            <a:ext cx="11173968" cy="22860"/>
          </a:xfrm>
          <a:prstGeom prst="rect">
            <a:avLst/>
          </a:prstGeom>
          <a:solidFill>
            <a:srgbClr val="E0E6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44200" y="6473952"/>
            <a:ext cx="9144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900" b="0">
                <a:solidFill>
                  <a:srgbClr val="5D6978"/>
                </a:solidFill>
                <a:latin typeface="Microsoft YaHei"/>
              </a:rPr>
              <a:t>9/10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1325880"/>
            <a:ext cx="5303520" cy="4434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1325880"/>
            <a:ext cx="73152" cy="4434840"/>
          </a:xfrm>
          <a:prstGeom prst="rect">
            <a:avLst/>
          </a:prstGeom>
          <a:solidFill>
            <a:srgbClr val="2670D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32688" y="1463039"/>
            <a:ext cx="495604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当前进展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2688" y="1819656"/>
            <a:ext cx="4956048" cy="384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第一阶段 Knowledge 端到端跑通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Curator daemon 跑通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Knowledge benchmark 跑通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Skills 安装与元数据解耦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Trajectory 日志增强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pydantic-ai backend 接入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Windows 部署适配推进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当前版本：0.1.4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309360" y="1325880"/>
            <a:ext cx="5303520" cy="4434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0E6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309360" y="1325880"/>
            <a:ext cx="73152" cy="4434840"/>
          </a:xfrm>
          <a:prstGeom prst="rect">
            <a:avLst/>
          </a:prstGeom>
          <a:solidFill>
            <a:srgbClr val="009A9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510528" y="1463039"/>
            <a:ext cx="4956048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50" b="1">
                <a:solidFill>
                  <a:srgbClr val="122236"/>
                </a:solidFill>
                <a:latin typeface="Microsoft YaHei"/>
              </a:rPr>
              <a:t>下一阶段重点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10528" y="1819656"/>
            <a:ext cx="4956048" cy="384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Memory 设计与实现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CS 模式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在线轨迹回流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团队模式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Dashboard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外部 Skill Hub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自动更新与发布</a:t>
            </a:r>
          </a:p>
          <a:p>
            <a:pPr>
              <a:spcAft>
                <a:spcPts val="400"/>
              </a:spcAft>
            </a:pPr>
            <a:r>
              <a:rPr sz="1150" b="0">
                <a:solidFill>
                  <a:srgbClr val="5D6978"/>
                </a:solidFill>
                <a:latin typeface="Microsoft YaHei"/>
              </a:rPr>
              <a:t>Windows 真实设备部署验证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