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notesMaster" Target="notesMasters/notesMaster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/Relationships>
</file>

<file path=ppt/notesMasters/_rels/notesMaster1.xml.rels><?xml version='1.0' encoding='UTF-8' standalone='yes'?>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10/17/16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3252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2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'1.0' encoding='UTF-8' standalone='yes'?>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Bienvenidos a la sprint review del periodo 16 al 24 de marzo de 2026.</a:t>
            </a:r>
          </a:p>
          <a:p/>
          <a:p>
            <a:r>
              <a:t>Ha sido una semana de transformacion profunda — 30 commits en 31 PRs mergeados en 8 dias activos, tocando mas de 2,700 archivos.</a:t>
            </a:r>
          </a:p>
          <a:p/>
          <a:p>
            <a:r>
              <a:t>El tema central: simplificacion radical y madurez multi-IDE.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Gracias. Preguntas?</a:t>
            </a:r>
          </a:p>
          <a:p/>
          <a:p>
            <a:r>
              <a:t>Resumen: simplificacion radical (-21K LOC netas), multi-IDE con paridad completa, pipeline generation via AI, y CI reliability mejorada.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Vista general del sprint.</a:t>
            </a:r>
          </a:p>
          <a:p/>
          <a:p>
            <a:r>
              <a:t>30 commits, 31 PRs mergeados en 8 dias de trabajo. 151K lineas insertadas, 96K eliminadas — un neto de ~55K lineas. Pero lo importante es que eliminamos mas de lo que anadimos en el spec-055, que redujo significativamente la complejidad del framework.</a:t>
            </a:r>
          </a:p>
          <a:p/>
          <a:p>
            <a:r>
              <a:t>7 specs completados, casi 2,000 tests, y el framework ahora soporta 37 skills en 4 IDEs.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La entrega mas grande del sprint: Radical Simplification, spec-055.</a:t>
            </a:r>
          </a:p>
          <a:p/>
          <a:p>
            <a:r>
              <a:t>1,016 archivos cambiados. 74,000 lineas eliminadas contra 53,000 anadidas. Eliminamos el directorio .ai-engineering/skills/ y .ai-engineering/agents/ completos. Los IDE mirrors ya SON la unica fuente de skills y agents.</a:t>
            </a:r>
          </a:p>
          <a:p/>
          <a:p>
            <a:r>
              <a:t>Se eliminaron 2,175 lineas de codigo de generacion de pipelines programatico. Ahora /ai-pipeline lee el manifest y genera pipelines con IA, sin codigo custom.</a:t>
            </a:r>
          </a:p>
          <a:p/>
          <a:p>
            <a:r>
              <a:t>El resultado: un framework mas ligero, mas facil de mantener, y mas claro.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Multi-IDE Parity es el segundo gran tema.</a:t>
            </a:r>
          </a:p>
          <a:p/>
          <a:p>
            <a:r>
              <a:t>spec-053 completo los IDE-Adapted Mirrors — contenido completo en .claude/, .github/, y .agents/ en vez de thin wrappers.</a:t>
            </a:r>
          </a:p>
          <a:p/>
          <a:p>
            <a:r>
              <a:t>spec-062 anadio sync de handlers, registro de skills, y separadores en los archivos .prompt.md concatenados. 125 tests de regresion nuevos.</a:t>
            </a:r>
          </a:p>
          <a:p/>
          <a:p>
            <a:r>
              <a:t>Ademas, implementamos hooks de telemetria completos para GitHub Copilot con paridad con Claude Code — detect de agent names y skill invocations.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Pipeline Skill v2 fue una reescritura mayor.</a:t>
            </a:r>
          </a:p>
          <a:p/>
          <a:p>
            <a:r>
              <a:t>spec-054 reescribio el generador de CI, anadio advanced patterns para GitHub Actions y Azure Pipelines, y implemento telemetria via hooks.</a:t>
            </a:r>
          </a:p>
          <a:p/>
          <a:p>
            <a:r>
              <a:t>Luego spec-059 dio el paso mas radical: elimino completamente el generador programatico de pipelines. -2,175 lineas. Ahora /ai-pipeline lee cicd.standards_url del manifest y genera pipelines con IA.</a:t>
            </a:r>
          </a:p>
          <a:p/>
          <a:p>
            <a:r>
              <a:t>Mas simple, mas flexible, y el equipo ya no mantiene templates de pipeline.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Enterprise features y mejoras de delivery.</a:t>
            </a:r>
          </a:p>
          <a:p/>
          <a:p>
            <a:r>
              <a:t>spec-056 reorganizo el manifest.yml, anadio soporte para artifact feeds empresariales, y limpio la configuracion.</a:t>
            </a:r>
          </a:p>
          <a:p/>
          <a:p>
            <a:r>
              <a:t>spec-058 agrego un watch &amp; fix loop para /ai-pr, permitiendo re-intentar automaticamente el paso 14 del PR workflow cuando falla por issues transitorios.</a:t>
            </a:r>
          </a:p>
          <a:p/>
          <a:p>
            <a:r>
              <a:t>El skill frontmatter evoluciono con campos de effort level, permitiendo al framework asignar compute segun la complejidad cognitiva del skill.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CI Reliability fue clave para mantener la confianza en el pipeline.</a:t>
            </a:r>
          </a:p>
          <a:p/>
          <a:p>
            <a:r>
              <a:t>spec-060 elimino falsos positivos en CI y en los smoke tests de instalacion. Corrigió el mapeo de tests, fallbacks de test_scope, y la gestion de Dependabot PRs.</a:t>
            </a:r>
          </a:p>
          <a:p/>
          <a:p>
            <a:r>
              <a:t>Varios PRs de calidad: eliminacion de comentarios de supresion, restauracion de validacion a PASS, actualizacion de documentacion, y reescritura de test_doctor de 63 patches a 1 fixture.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Metricas de calidad del sprint.</a:t>
            </a:r>
          </a:p>
          <a:p/>
          <a:p>
            <a:r>
              <a:t>1,968 tests en el repositorio. Gate pass rate 100%%. 37 skills, 9 agents, 4 IDEs soportados.</a:t>
            </a:r>
          </a:p>
          <a:p/>
          <a:p>
            <a:r>
              <a:t>El dato mas significativo: -21K lineas netas eliminadas en spec-055. El framework es mas pequeno y potente que hace una semana.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3" sz="quarter"/>
          </p:nvPr>
        </p:nvSpPr>
        <p:spPr/>
        <p:txBody>
          <a:bodyPr/>
          <a:lstStyle/>
          <a:p>
            <a:r>
              <a:t>Riesgos activos y prioridades del proximo sprint.</a:t>
            </a:r>
          </a:p>
          <a:p/>
          <a:p>
            <a:r>
              <a:t>Los archivos modificados sin commit del git status actual son las nuevas skills y agents en desarrollo: autopilot, eval, media, slides, video-editing.</a:t>
            </a:r>
          </a:p>
          <a:p/>
          <a:p>
            <a:r>
              <a:t>Proximo sprint: completar esas nuevas skills, validacion cross-IDE end-to-end, y docs site.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5" sz="quarter"/>
          </p:nvPr>
        </p:nvSpPr>
        <p:spPr/>
      </p:sp>
    </p:spTree>
  </p:cSld>
  <p:clrMapOvr>
    <a:masterClrMapping/>
  </p:clrMapOvr>
</p:note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36576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1645920"/>
            <a:ext cx="9997135" cy="9144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5200" b="1">
                <a:solidFill>
                  <a:srgbClr val="FFFFFF"/>
                </a:solidFill>
                <a:latin typeface="JetBrains Mono"/>
              </a:rPr>
              <a:t>Sprint Review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2606040"/>
            <a:ext cx="9997135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800" b="0">
                <a:solidFill>
                  <a:srgbClr val="00D4AA"/>
                </a:solidFill>
                <a:latin typeface="JetBrains Mono"/>
              </a:rPr>
              <a:t>ai-engineering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4724247" y="3291840"/>
            <a:ext cx="27432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97280" y="3566160"/>
            <a:ext cx="9997135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000" b="0">
                <a:solidFill>
                  <a:srgbClr val="E2E8F0"/>
                </a:solidFill>
                <a:latin typeface="Inter"/>
              </a:rPr>
              <a:t>March 16 — March 24, 2026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026767" y="4572000"/>
            <a:ext cx="182880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2026767" y="4572000"/>
            <a:ext cx="182880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30 Commits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129887" y="4572000"/>
            <a:ext cx="182880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129887" y="4572000"/>
            <a:ext cx="182880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31 PRs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6233007" y="4572000"/>
            <a:ext cx="182880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33007" y="4572000"/>
            <a:ext cx="182880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7 Specs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8336127" y="4572000"/>
            <a:ext cx="1828800" cy="41148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336127" y="4572000"/>
            <a:ext cx="1828800" cy="41148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~2K Tests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40080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36576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2286000"/>
            <a:ext cx="9997135" cy="9144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5200" b="1">
                <a:solidFill>
                  <a:srgbClr val="FFFFFF"/>
                </a:solidFill>
                <a:latin typeface="JetBrains Mono"/>
              </a:rPr>
              <a:t>Thank You</a:t>
            </a:r>
          </a:p>
        </p:txBody>
      </p:sp>
      <p:sp>
        <p:nvSpPr>
          <p:cNvPr id="4" name="Rectangle 3"/>
          <p:cNvSpPr/>
          <p:nvPr/>
        </p:nvSpPr>
        <p:spPr>
          <a:xfrm>
            <a:off x="4724247" y="3200400"/>
            <a:ext cx="2743200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1097280" y="3474720"/>
            <a:ext cx="9997135" cy="45720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2400" b="0">
                <a:solidFill>
                  <a:srgbClr val="00D4AA"/>
                </a:solidFill>
                <a:latin typeface="Inter"/>
              </a:rPr>
              <a:t>Questions?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1661007" y="4572000"/>
            <a:ext cx="2011680" cy="4572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661007" y="4572000"/>
            <a:ext cx="2011680" cy="4572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Simplification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947007" y="4572000"/>
            <a:ext cx="2011680" cy="4572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947007" y="4572000"/>
            <a:ext cx="2011680" cy="4572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Multi-IDE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33007" y="4572000"/>
            <a:ext cx="2011680" cy="4572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233007" y="4572000"/>
            <a:ext cx="2011680" cy="4572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AI Pipelines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519007" y="4572000"/>
            <a:ext cx="2011680" cy="457200"/>
          </a:xfrm>
          <a:prstGeom prst="round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519007" y="4572000"/>
            <a:ext cx="2011680" cy="457200"/>
          </a:xfrm>
          <a:prstGeom prst="rect">
            <a:avLst/>
          </a:prstGeom>
          <a:noFill/>
        </p:spPr>
        <p:txBody>
          <a:bodyPr wrap="square" anchor="ctr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00D4AA"/>
                </a:solidFill>
                <a:latin typeface="Inter"/>
              </a:rPr>
              <a:t>Enterprise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7280" y="530352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400" b="0">
                <a:solidFill>
                  <a:srgbClr val="64748B"/>
                </a:solidFill>
                <a:latin typeface="Inter"/>
              </a:rPr>
              <a:t>Sprint Mar 16 - Mar 24, 2026  |  ai-engineering</a:t>
            </a:r>
          </a:p>
        </p:txBody>
      </p:sp>
      <p:sp>
        <p:nvSpPr>
          <p:cNvPr id="15" name="Rectangle 14"/>
          <p:cNvSpPr/>
          <p:nvPr/>
        </p:nvSpPr>
        <p:spPr>
          <a:xfrm>
            <a:off x="0" y="6400800"/>
            <a:ext cx="12191695" cy="50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Sprint Overview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Mar 16 - Mar 24, 2026  |  8 active days</a:t>
            </a:r>
          </a:p>
        </p:txBody>
      </p:sp>
      <p:sp>
        <p:nvSpPr>
          <p:cNvPr id="5" name="Rectangle 4"/>
          <p:cNvSpPr/>
          <p:nvPr/>
        </p:nvSpPr>
        <p:spPr>
          <a:xfrm>
            <a:off x="1295247" y="2011680"/>
            <a:ext cx="219456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95247" y="2148840"/>
            <a:ext cx="219456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30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5247" y="2743200"/>
            <a:ext cx="219456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Commits</a:t>
            </a:r>
          </a:p>
        </p:txBody>
      </p:sp>
      <p:sp>
        <p:nvSpPr>
          <p:cNvPr id="8" name="Rectangle 7"/>
          <p:cNvSpPr/>
          <p:nvPr/>
        </p:nvSpPr>
        <p:spPr>
          <a:xfrm>
            <a:off x="3764127" y="2011680"/>
            <a:ext cx="219456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764127" y="2148840"/>
            <a:ext cx="219456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55K+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64127" y="2743200"/>
            <a:ext cx="219456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Net Lines Changed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33007" y="2011680"/>
            <a:ext cx="219456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233007" y="2148840"/>
            <a:ext cx="219456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233007" y="2743200"/>
            <a:ext cx="219456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Specs Completed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701887" y="2011680"/>
            <a:ext cx="219456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701887" y="2148840"/>
            <a:ext cx="219456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~2K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701887" y="2743200"/>
            <a:ext cx="219456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Tests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203807" y="384048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Rectangle 17"/>
          <p:cNvSpPr/>
          <p:nvPr/>
        </p:nvSpPr>
        <p:spPr>
          <a:xfrm>
            <a:off x="1203807" y="3840480"/>
            <a:ext cx="73152" cy="64008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1386687" y="391363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Radical Simplification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386687" y="418795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 055 — -21K LOC net</a:t>
            </a:r>
          </a:p>
        </p:txBody>
      </p:sp>
      <p:sp>
        <p:nvSpPr>
          <p:cNvPr id="21" name="Rectangle 20"/>
          <p:cNvSpPr/>
          <p:nvPr/>
        </p:nvSpPr>
        <p:spPr>
          <a:xfrm>
            <a:off x="4541367" y="384048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4541367" y="3840480"/>
            <a:ext cx="73152" cy="64008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4724247" y="391363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Multi-IDE Parity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724247" y="418795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Specs 053, 062 + Copilot Hooks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878927" y="384048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7878927" y="3840480"/>
            <a:ext cx="73152" cy="64008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8061807" y="391363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Pipeline v2 &amp; AI-Driven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8061807" y="418795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Specs 054, 059</a:t>
            </a:r>
          </a:p>
        </p:txBody>
      </p:sp>
      <p:sp>
        <p:nvSpPr>
          <p:cNvPr id="29" name="Rectangle 28"/>
          <p:cNvSpPr/>
          <p:nvPr/>
        </p:nvSpPr>
        <p:spPr>
          <a:xfrm>
            <a:off x="1203807" y="466344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1203807" y="4663440"/>
            <a:ext cx="73152" cy="64008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1386687" y="473659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Enterprise Features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1386687" y="501091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Specs 056, 058</a:t>
            </a:r>
          </a:p>
        </p:txBody>
      </p:sp>
      <p:sp>
        <p:nvSpPr>
          <p:cNvPr id="33" name="Rectangle 32"/>
          <p:cNvSpPr/>
          <p:nvPr/>
        </p:nvSpPr>
        <p:spPr>
          <a:xfrm>
            <a:off x="4541367" y="466344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4541367" y="4663440"/>
            <a:ext cx="73152" cy="64008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4724247" y="473659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CI Reliability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4724247" y="501091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Spec 060 + fixes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7878927" y="4663440"/>
            <a:ext cx="3108960" cy="6400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8" name="Rectangle 37"/>
          <p:cNvSpPr/>
          <p:nvPr/>
        </p:nvSpPr>
        <p:spPr>
          <a:xfrm>
            <a:off x="7878927" y="4663440"/>
            <a:ext cx="73152" cy="640080"/>
          </a:xfrm>
          <a:prstGeom prst="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9" name="TextBox 38"/>
          <p:cNvSpPr txBox="1"/>
          <p:nvPr/>
        </p:nvSpPr>
        <p:spPr>
          <a:xfrm>
            <a:off x="8061807" y="4736592"/>
            <a:ext cx="274320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Skill Framework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8061807" y="5010912"/>
            <a:ext cx="27432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64748B"/>
                </a:solidFill>
                <a:latin typeface="Inter"/>
              </a:rPr>
              <a:t>Effort levels + frontmatter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Radical Simplification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 055 — Less is more: 1,016 files changed</a:t>
            </a:r>
          </a:p>
        </p:txBody>
      </p:sp>
      <p:sp>
        <p:nvSpPr>
          <p:cNvPr id="5" name="Rectangle 4"/>
          <p:cNvSpPr/>
          <p:nvPr/>
        </p:nvSpPr>
        <p:spPr>
          <a:xfrm>
            <a:off x="1295247" y="2011680"/>
            <a:ext cx="301752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295247" y="2148840"/>
            <a:ext cx="301752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10B981"/>
                </a:solidFill>
                <a:latin typeface="JetBrains Mono"/>
              </a:rPr>
              <a:t>-21K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95247" y="2743200"/>
            <a:ext cx="301752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Net Lines Removed</a:t>
            </a:r>
          </a:p>
        </p:txBody>
      </p:sp>
      <p:sp>
        <p:nvSpPr>
          <p:cNvPr id="8" name="Rectangle 7"/>
          <p:cNvSpPr/>
          <p:nvPr/>
        </p:nvSpPr>
        <p:spPr>
          <a:xfrm>
            <a:off x="4587087" y="2011680"/>
            <a:ext cx="301752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4587087" y="2148840"/>
            <a:ext cx="301752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1,016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87087" y="2743200"/>
            <a:ext cx="301752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Files Changed</a:t>
            </a:r>
          </a:p>
        </p:txBody>
      </p:sp>
      <p:sp>
        <p:nvSpPr>
          <p:cNvPr id="11" name="Rectangle 10"/>
          <p:cNvSpPr/>
          <p:nvPr/>
        </p:nvSpPr>
        <p:spPr>
          <a:xfrm>
            <a:off x="7878927" y="2011680"/>
            <a:ext cx="301752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878927" y="2148840"/>
            <a:ext cx="301752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EF4444"/>
                </a:solidFill>
                <a:latin typeface="JetBrains Mono"/>
              </a:rPr>
              <a:t>-74K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878927" y="2743200"/>
            <a:ext cx="301752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Lines Deleted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158087" y="3566160"/>
            <a:ext cx="4572000" cy="237744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1158087" y="3566160"/>
            <a:ext cx="73152" cy="2377440"/>
          </a:xfrm>
          <a:prstGeom prst="rect">
            <a:avLst/>
          </a:prstGeom>
          <a:solidFill>
            <a:srgbClr val="EF444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1340967" y="3657600"/>
            <a:ext cx="420624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ELIMINATED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340967" y="3977640"/>
            <a:ext cx="4206240" cy="18745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Programmatic pipeline generator (-2,175 LOC)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.ai-engineering/skills/ &amp; agents/ directories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Stale spec save references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Legacy naming conventions (ai: prefix)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Redundant wrapper layers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Suppression comments (noqa, nosec, etc.)</a:t>
            </a:r>
          </a:p>
        </p:txBody>
      </p:sp>
      <p:sp>
        <p:nvSpPr>
          <p:cNvPr id="18" name="Rectangle 17"/>
          <p:cNvSpPr/>
          <p:nvPr/>
        </p:nvSpPr>
        <p:spPr>
          <a:xfrm>
            <a:off x="6461607" y="3566160"/>
            <a:ext cx="4572000" cy="237744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Rectangle 18"/>
          <p:cNvSpPr/>
          <p:nvPr/>
        </p:nvSpPr>
        <p:spPr>
          <a:xfrm>
            <a:off x="6461607" y="3566160"/>
            <a:ext cx="73152" cy="237744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6644487" y="3657600"/>
            <a:ext cx="420624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GAINED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644487" y="3977640"/>
            <a:ext cx="4206240" cy="18745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IDE mirrors ARE the source of truth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AI-driven pipeline generation via manifest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Cleaner governance surface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Simpler maintenance burden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Consistent naming across all IDEs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Validated by 1,696 passing tests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Multi-IDE Parity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Specs 053, 062 + Copilot Hooks — Complete behavior in every IDE</a:t>
            </a:r>
          </a:p>
        </p:txBody>
      </p:sp>
      <p:sp>
        <p:nvSpPr>
          <p:cNvPr id="5" name="Rectangle 4"/>
          <p:cNvSpPr/>
          <p:nvPr/>
        </p:nvSpPr>
        <p:spPr>
          <a:xfrm>
            <a:off x="1203807" y="1828800"/>
            <a:ext cx="3108960" cy="2011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203807" y="1828800"/>
            <a:ext cx="73152" cy="201168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86687" y="1920240"/>
            <a:ext cx="27432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Claude Code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86687" y="2240280"/>
            <a:ext cx="2743200" cy="1508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.claude/skills/ai-*/SKILL.md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.claude/agents/ai-*.md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37 skills + 9 agents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Hooks: pre/post tool, prompt submit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Full telemetry + audit trail</a:t>
            </a:r>
          </a:p>
        </p:txBody>
      </p:sp>
      <p:sp>
        <p:nvSpPr>
          <p:cNvPr id="9" name="Rectangle 8"/>
          <p:cNvSpPr/>
          <p:nvPr/>
        </p:nvSpPr>
        <p:spPr>
          <a:xfrm>
            <a:off x="4541367" y="1828800"/>
            <a:ext cx="3108960" cy="2011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541367" y="1828800"/>
            <a:ext cx="73152" cy="201168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4724247" y="1920240"/>
            <a:ext cx="27432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GitHub Copilot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724247" y="2240280"/>
            <a:ext cx="2743200" cy="1508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.github/prompts/ai-*.prompt.md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.github/agents/*.agent.md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Handler concat with separators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NEW: Copilot hooks parity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Agent name detection in telemetry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878927" y="1828800"/>
            <a:ext cx="3108960" cy="201168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7878927" y="1828800"/>
            <a:ext cx="73152" cy="201168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8061807" y="1920240"/>
            <a:ext cx="274320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Codex / Gemini CLI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061807" y="2240280"/>
            <a:ext cx="2743200" cy="150876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.agents/skills/*/SKILL.md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.agents/agents/ai-*.md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AGENTS.md as entry point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Same content, native format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Handler files synced automatically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097280" y="4114800"/>
            <a:ext cx="9997135" cy="1280160"/>
          </a:xfrm>
          <a:prstGeom prst="rect">
            <a:avLst/>
          </a:prstGeom>
          <a:solidFill>
            <a:srgbClr val="1E293B"/>
          </a:solidFill>
          <a:ln w="12700">
            <a:solidFill>
              <a:srgbClr val="00D4A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1280160" y="4206240"/>
            <a:ext cx="963137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00D4AA"/>
                </a:solidFill>
                <a:latin typeface="JetBrains Mono"/>
              </a:rPr>
              <a:t>SYNC INFRASTRUCTURE (spec-062)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80160" y="4572000"/>
            <a:ext cx="9631375" cy="7315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8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sync_command_mirrors.py: automated sync across .claude/, .github/, .agents/</a:t>
            </a:r>
          </a:p>
          <a:p>
            <a:pPr algn="l">
              <a:spcAft>
                <a:spcPts val="8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Handler routing completeness: 90 regression tests</a:t>
            </a:r>
          </a:p>
          <a:p>
            <a:pPr algn="l">
              <a:spcAft>
                <a:spcPts val="8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Template-prompt parity: 35 regression tests</a:t>
            </a:r>
          </a:p>
          <a:p>
            <a:pPr algn="l">
              <a:spcAft>
                <a:spcPts val="80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Separators between handler sections in concatenated .prompt.md files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Pipeline v2 &amp; AI-Driven Generation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Specs 054, 059 — From programmatic to intelligent</a:t>
            </a:r>
          </a:p>
        </p:txBody>
      </p:sp>
      <p:sp>
        <p:nvSpPr>
          <p:cNvPr id="5" name="Rectangle 4"/>
          <p:cNvSpPr/>
          <p:nvPr/>
        </p:nvSpPr>
        <p:spPr>
          <a:xfrm>
            <a:off x="1295247" y="2011680"/>
            <a:ext cx="3017520" cy="27432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295247" y="2011680"/>
            <a:ext cx="73152" cy="274320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478127" y="2103120"/>
            <a:ext cx="265176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PHASE 1: CI Hardening (spec-054)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78127" y="2423160"/>
            <a:ext cx="2651760" cy="22402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Generator rewrite for reliability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GitHub Actions advanced patterns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Azure Pipelines advanced patterns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Telemetry hooks for skill tracking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Guard events for governance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Common templates across platforms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Legacy naming cleanup (ai: prefix)</a:t>
            </a:r>
          </a:p>
        </p:txBody>
      </p:sp>
      <p:sp>
        <p:nvSpPr>
          <p:cNvPr id="9" name="Up Arrow Callout 8"/>
          <p:cNvSpPr/>
          <p:nvPr/>
        </p:nvSpPr>
        <p:spPr>
          <a:xfrm>
            <a:off x="4358487" y="3200400"/>
            <a:ext cx="182880" cy="27432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4587087" y="2011680"/>
            <a:ext cx="3017520" cy="27432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4587087" y="2011680"/>
            <a:ext cx="73152" cy="27432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769967" y="2103120"/>
            <a:ext cx="265176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PHASE 2: AI-Driven (spec-059)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769967" y="2423160"/>
            <a:ext cx="2651760" cy="22402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Eliminated programmatic generator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Removed: cicd.py, injector.py, pipeline/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Removed: 12 pipeline template files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-2,175 lines of code deleted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/ai-pipeline reads manifest.yml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cicd.standards_url for team docs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AI generates compliant pipelines</a:t>
            </a:r>
          </a:p>
        </p:txBody>
      </p:sp>
      <p:sp>
        <p:nvSpPr>
          <p:cNvPr id="14" name="Up Arrow Callout 13"/>
          <p:cNvSpPr/>
          <p:nvPr/>
        </p:nvSpPr>
        <p:spPr>
          <a:xfrm>
            <a:off x="7650327" y="3200400"/>
            <a:ext cx="182880" cy="274320"/>
          </a:xfrm>
          <a:prstGeom prst="upArrowCallou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Rectangle 14"/>
          <p:cNvSpPr/>
          <p:nvPr/>
        </p:nvSpPr>
        <p:spPr>
          <a:xfrm>
            <a:off x="7878927" y="2011680"/>
            <a:ext cx="3017520" cy="27432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7878927" y="2011680"/>
            <a:ext cx="73152" cy="2743200"/>
          </a:xfrm>
          <a:prstGeom prst="rect">
            <a:avLst/>
          </a:prstGeom>
          <a:solidFill>
            <a:srgbClr val="10B98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8061807" y="2103120"/>
            <a:ext cx="265176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E2E8F0"/>
                </a:solidFill>
                <a:latin typeface="Inter"/>
              </a:rPr>
              <a:t>RESULT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061807" y="2423160"/>
            <a:ext cx="2651760" cy="22402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Zero pipeline templates to maintain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Team references their CI/CD docs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AI generates platform-specific YAML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Adapts to any CI provider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No code changes needed for new stacks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Simpler, more flexible, less brittle</a:t>
            </a:r>
          </a:p>
          <a:p>
            <a:pPr algn="l">
              <a:spcAft>
                <a:spcPts val="60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 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097280" y="5029200"/>
            <a:ext cx="999713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Philosophy: let AI do what AI does best — generate. Maintain only the rules, not the templates.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Enterprise &amp; Delivery Features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Specs 056, 058 — Production readiness for teams</a:t>
            </a:r>
          </a:p>
        </p:txBody>
      </p:sp>
      <p:sp>
        <p:nvSpPr>
          <p:cNvPr id="5" name="Rectangle 4"/>
          <p:cNvSpPr/>
          <p:nvPr/>
        </p:nvSpPr>
        <p:spPr>
          <a:xfrm>
            <a:off x="1158087" y="1828800"/>
            <a:ext cx="4754880" cy="22860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158087" y="1828800"/>
            <a:ext cx="73152" cy="228600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340967" y="1920240"/>
            <a:ext cx="438912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F59E0B"/>
                </a:solidFill>
                <a:latin typeface="JetBrains Mono"/>
              </a:rPr>
              <a:t>Enterprise Artifact Feed (spec-056)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40967" y="2331720"/>
            <a:ext cx="4389120" cy="1645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10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Manifest.yml reorganization</a:t>
            </a:r>
          </a:p>
          <a:p>
            <a:pPr algn="l">
              <a:spcAft>
                <a:spcPts val="10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Enterprise artifact feed configuration</a:t>
            </a:r>
          </a:p>
          <a:p>
            <a:pPr algn="l">
              <a:spcAft>
                <a:spcPts val="10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Clean separation of team vs framework config</a:t>
            </a:r>
          </a:p>
          <a:p>
            <a:pPr algn="l">
              <a:spcAft>
                <a:spcPts val="100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Consistent YAML structure across environments</a:t>
            </a:r>
          </a:p>
        </p:txBody>
      </p:sp>
      <p:sp>
        <p:nvSpPr>
          <p:cNvPr id="9" name="Rectangle 8"/>
          <p:cNvSpPr/>
          <p:nvPr/>
        </p:nvSpPr>
        <p:spPr>
          <a:xfrm>
            <a:off x="6278727" y="1828800"/>
            <a:ext cx="4754880" cy="22860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Rectangle 9"/>
          <p:cNvSpPr/>
          <p:nvPr/>
        </p:nvSpPr>
        <p:spPr>
          <a:xfrm>
            <a:off x="6278727" y="1828800"/>
            <a:ext cx="73152" cy="228600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61607" y="1920240"/>
            <a:ext cx="438912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2E6BA4"/>
                </a:solidFill>
                <a:latin typeface="JetBrains Mono"/>
              </a:rPr>
              <a:t>Watch &amp; Fix Loop (spec-058)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461607" y="2331720"/>
            <a:ext cx="4389120" cy="164592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10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Auto-retry for /ai-pr step 14</a:t>
            </a:r>
          </a:p>
          <a:p>
            <a:pPr algn="l">
              <a:spcAft>
                <a:spcPts val="10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Handles transient CI failures gracefully</a:t>
            </a:r>
          </a:p>
          <a:p>
            <a:pPr algn="l">
              <a:spcAft>
                <a:spcPts val="10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Monitors PR checks and re-triggers fixes</a:t>
            </a:r>
          </a:p>
          <a:p>
            <a:pPr algn="l">
              <a:spcAft>
                <a:spcPts val="100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1,232 lines of delivery infrastructure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097280" y="4389120"/>
            <a:ext cx="9997135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Rectangle 13"/>
          <p:cNvSpPr/>
          <p:nvPr/>
        </p:nvSpPr>
        <p:spPr>
          <a:xfrm>
            <a:off x="1097280" y="4389120"/>
            <a:ext cx="73152" cy="118872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1280160" y="4480560"/>
            <a:ext cx="963137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400" b="1">
                <a:solidFill>
                  <a:srgbClr val="7B3FA0"/>
                </a:solidFill>
                <a:latin typeface="JetBrains Mono"/>
              </a:rPr>
              <a:t>Skill Framework Evolution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280160" y="4800600"/>
            <a:ext cx="9631375" cy="640080"/>
          </a:xfrm>
          <a:prstGeom prst="rect">
            <a:avLst/>
          </a:prstGeom>
          <a:noFill/>
        </p:spPr>
        <p:txBody>
          <a:bodyPr wrap="square"/>
          <a:lstStyle/>
          <a:p>
            <a:pPr algn="l">
              <a:spcAft>
                <a:spcPts val="8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Added effort levels to all 37 skills: max (11), high (15), medium (11)</a:t>
            </a:r>
          </a:p>
          <a:p>
            <a:pPr algn="l">
              <a:spcAft>
                <a:spcPts val="800"/>
              </a:spcAft>
            </a:pPr>
            <a:r>
              <a:rPr sz="1200" b="0">
                <a:solidFill>
                  <a:srgbClr val="E2E8F0"/>
                </a:solidFill>
                <a:latin typeface="Inter"/>
              </a:rPr>
              <a:t>  Effort determines cognitive weight — used for compute allocation and agent selection</a:t>
            </a:r>
          </a:p>
          <a:p>
            <a:pPr algn="l">
              <a:spcAft>
                <a:spcPts val="800"/>
              </a:spcAft>
            </a:pPr>
            <a:r>
              <a:rPr sz="1200" b="0">
                <a:solidFill>
                  <a:srgbClr val="94A3B8"/>
                </a:solidFill>
                <a:latin typeface="Inter"/>
              </a:rPr>
              <a:t>  221 files updated across all IDE mirrors to include effort frontmatter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CI Reliability &amp; Test Infrastructure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Spec 060 + community fixes — Trust in the pipeline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097280" y="2011680"/>
          <a:ext cx="9997135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2378"/>
                <a:gridCol w="3332378"/>
                <a:gridCol w="3332379"/>
              </a:tblGrid>
              <a:tr h="400050"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Area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Change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Impact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</a:tr>
              <a:tr h="40005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00D4AA"/>
                          </a:solidFill>
                          <a:latin typeface="Inter"/>
                        </a:rPr>
                        <a:t>CI False Positives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E2E8F0"/>
                          </a:solidFill>
                          <a:latin typeface="Inter"/>
                        </a:rPr>
                        <a:t>Eliminated spurious test failures (spec-060)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94A3B8"/>
                          </a:solidFill>
                          <a:latin typeface="Inter"/>
                        </a:rPr>
                        <a:t>550+ LOC of fixes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</a:tr>
              <a:tr h="40005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00D4AA"/>
                          </a:solidFill>
                          <a:latin typeface="Inter"/>
                        </a:rPr>
                        <a:t>Test Mapping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E2E8F0"/>
                          </a:solidFill>
                          <a:latin typeface="Inter"/>
                        </a:rPr>
                        <a:t>Fixed test_scope fallback + CI mapping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94A3B8"/>
                          </a:solidFill>
                          <a:latin typeface="Inter"/>
                        </a:rPr>
                        <a:t>Correct test selection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  <a:tr h="40005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00D4AA"/>
                          </a:solidFill>
                          <a:latin typeface="Inter"/>
                        </a:rPr>
                        <a:t>Dependabot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E2E8F0"/>
                          </a:solidFill>
                          <a:latin typeface="Inter"/>
                        </a:rPr>
                        <a:t>Grouped PRs, exempted from trailer checks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94A3B8"/>
                          </a:solidFill>
                          <a:latin typeface="Inter"/>
                        </a:rPr>
                        <a:t>Less CI noise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</a:tr>
              <a:tr h="40005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00D4AA"/>
                          </a:solidFill>
                          <a:latin typeface="Inter"/>
                        </a:rPr>
                        <a:t>Governance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E2E8F0"/>
                          </a:solidFill>
                          <a:latin typeface="Inter"/>
                        </a:rPr>
                        <a:t>Restored validation to PASS state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94A3B8"/>
                          </a:solidFill>
                          <a:latin typeface="Inter"/>
                        </a:rPr>
                        <a:t>-1,829 LOC cleanup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  <a:tr h="40005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00D4AA"/>
                          </a:solidFill>
                          <a:latin typeface="Inter"/>
                        </a:rPr>
                        <a:t>Test Rewrites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E2E8F0"/>
                          </a:solidFill>
                          <a:latin typeface="Inter"/>
                        </a:rPr>
                        <a:t>test_doctor: 63 patches to 1 fixture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94A3B8"/>
                          </a:solidFill>
                          <a:latin typeface="Inter"/>
                        </a:rPr>
                        <a:t>Maintainable tests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</a:tr>
              <a:tr h="40005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00D4AA"/>
                          </a:solidFill>
                          <a:latin typeface="Inter"/>
                        </a:rPr>
                        <a:t>Suppression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E2E8F0"/>
                          </a:solidFill>
                          <a:latin typeface="Inter"/>
                        </a:rPr>
                        <a:t>Removed all noqa/nosec/type:ignore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94A3B8"/>
                          </a:solidFill>
                          <a:latin typeface="Inter"/>
                        </a:rPr>
                        <a:t>Clean codebase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  <a:tr h="400050">
                <a:tc>
                  <a:txBody>
                    <a:bodyPr wrap="square"/>
                    <a:lstStyle/>
                    <a:p>
                      <a:pPr algn="l"/>
                      <a:r>
                        <a:rPr sz="1100" b="1">
                          <a:solidFill>
                            <a:srgbClr val="00D4AA"/>
                          </a:solidFill>
                          <a:latin typeface="Inter"/>
                        </a:rPr>
                        <a:t>Documentation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E2E8F0"/>
                          </a:solidFill>
                          <a:latin typeface="Inter"/>
                        </a:rPr>
                        <a:t>Updated skill/agent counts, removed stale refs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l"/>
                      <a:r>
                        <a:rPr sz="1100" b="0">
                          <a:solidFill>
                            <a:srgbClr val="94A3B8"/>
                          </a:solidFill>
                          <a:latin typeface="Inter"/>
                        </a:rPr>
                        <a:t>Accurate docs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097280" y="5486400"/>
            <a:ext cx="9997135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200" b="0">
                <a:solidFill>
                  <a:srgbClr val="64748B"/>
                </a:solidFill>
                <a:latin typeface="Inter"/>
              </a:rPr>
              <a:t>Every fix validated by full test suite — no regression introduced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Quality Metrics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234440"/>
            <a:ext cx="9997135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800" b="0">
                <a:solidFill>
                  <a:srgbClr val="64748B"/>
                </a:solidFill>
                <a:latin typeface="Inter"/>
              </a:rPr>
              <a:t>Enforced — not aspirational</a:t>
            </a:r>
          </a:p>
        </p:txBody>
      </p:sp>
      <p:sp>
        <p:nvSpPr>
          <p:cNvPr id="5" name="Rectangle 4"/>
          <p:cNvSpPr/>
          <p:nvPr/>
        </p:nvSpPr>
        <p:spPr>
          <a:xfrm>
            <a:off x="10666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10666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00D4AA"/>
                </a:solidFill>
                <a:latin typeface="JetBrains Mono"/>
              </a:rPr>
              <a:t>~2K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66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Tests</a:t>
            </a:r>
          </a:p>
        </p:txBody>
      </p:sp>
      <p:sp>
        <p:nvSpPr>
          <p:cNvPr id="8" name="Rectangle 7"/>
          <p:cNvSpPr/>
          <p:nvPr/>
        </p:nvSpPr>
        <p:spPr>
          <a:xfrm>
            <a:off x="31240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1240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2E6BA4"/>
                </a:solidFill>
                <a:latin typeface="JetBrains Mono"/>
              </a:rPr>
              <a:t>37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1240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Skills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814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51814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7B3FA0"/>
                </a:solidFill>
                <a:latin typeface="JetBrains Mono"/>
              </a:rPr>
              <a:t>9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814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Agents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2388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72388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F59E0B"/>
                </a:solidFill>
                <a:latin typeface="JetBrains Mono"/>
              </a:rPr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2388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IDEs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296247" y="2011680"/>
            <a:ext cx="1828800" cy="118872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9296247" y="2148840"/>
            <a:ext cx="1828800" cy="54864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3600" b="1">
                <a:solidFill>
                  <a:srgbClr val="10B981"/>
                </a:solidFill>
                <a:latin typeface="JetBrains Mono"/>
              </a:rPr>
              <a:t>100%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9296247" y="2743200"/>
            <a:ext cx="1828800" cy="365760"/>
          </a:xfrm>
          <a:prstGeom prst="rect">
            <a:avLst/>
          </a:prstGeom>
          <a:noFill/>
        </p:spPr>
        <p:txBody>
          <a:bodyPr wrap="square" anchor="t"/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sz="1300" b="0">
                <a:solidFill>
                  <a:srgbClr val="64748B"/>
                </a:solidFill>
                <a:latin typeface="Inter"/>
              </a:rPr>
              <a:t>Gate Pass</a:t>
            </a:r>
          </a:p>
        </p:txBody>
      </p:sp>
      <p:graphicFrame>
        <p:nvGraphicFramePr>
          <p:cNvPr id="20" name="Table 19"/>
          <p:cNvGraphicFramePr>
            <a:graphicFrameLocks noGrp="1"/>
          </p:cNvGraphicFramePr>
          <p:nvPr/>
        </p:nvGraphicFramePr>
        <p:xfrm>
          <a:off x="1097280" y="3657600"/>
          <a:ext cx="9997135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99283"/>
                <a:gridCol w="2499283"/>
                <a:gridCol w="2499283"/>
                <a:gridCol w="2499286"/>
              </a:tblGrid>
              <a:tr h="402336"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Metric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Last Sprint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This Sprint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300" b="1">
                          <a:solidFill>
                            <a:srgbClr val="0B1120"/>
                          </a:solidFill>
                          <a:latin typeface="Inter"/>
                        </a:rPr>
                        <a:t>Delta</a:t>
                      </a:r>
                    </a:p>
                  </a:txBody>
                  <a:tcPr marL="73152" marR="73152" marT="36576" marB="36576">
                    <a:solidFill>
                      <a:srgbClr val="00D4AA"/>
                    </a:solidFill>
                  </a:tcPr>
                </a:tc>
              </a:tr>
              <a:tr h="402336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Skills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40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37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10B981"/>
                          </a:solidFill>
                          <a:latin typeface="Inter"/>
                        </a:rPr>
                        <a:t>-3 (consolidated)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</a:tr>
              <a:tr h="402336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Agents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10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9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10B981"/>
                          </a:solidFill>
                          <a:latin typeface="Inter"/>
                        </a:rPr>
                        <a:t>-1 (consolidated)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  <a:tr h="402336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Pipeline Code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2,175 LOC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0 LOC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10B981"/>
                          </a:solidFill>
                          <a:latin typeface="Inter"/>
                        </a:rPr>
                        <a:t>-100% (AI-driven)</a:t>
                      </a:r>
                    </a:p>
                  </a:txBody>
                  <a:tcPr marL="73152" marR="73152" marT="36576" marB="36576">
                    <a:solidFill>
                      <a:srgbClr val="0B1120"/>
                    </a:solidFill>
                  </a:tcPr>
                </a:tc>
              </a:tr>
              <a:tr h="402336">
                <a:tc>
                  <a:txBody>
                    <a:bodyPr wrap="square"/>
                    <a:lstStyle/>
                    <a:p>
                      <a:pPr algn="l"/>
                      <a:r>
                        <a:rPr sz="1200" b="0">
                          <a:solidFill>
                            <a:srgbClr val="E2E8F0"/>
                          </a:solidFill>
                          <a:latin typeface="Inter"/>
                        </a:rPr>
                        <a:t>Tests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0">
                          <a:solidFill>
                            <a:srgbClr val="94A3B8"/>
                          </a:solidFill>
                          <a:latin typeface="Inter"/>
                        </a:rPr>
                        <a:t>1,696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FFFFFF"/>
                          </a:solidFill>
                          <a:latin typeface="Inter"/>
                        </a:rPr>
                        <a:t>~1,968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  <a:tc>
                  <a:txBody>
                    <a:bodyPr wrap="square"/>
                    <a:lstStyle/>
                    <a:p>
                      <a:pPr algn="ctr"/>
                      <a:r>
                        <a:rPr sz="1200" b="1">
                          <a:solidFill>
                            <a:srgbClr val="10B981"/>
                          </a:solidFill>
                          <a:latin typeface="Inter"/>
                        </a:rPr>
                        <a:t>+16%</a:t>
                      </a:r>
                    </a:p>
                  </a:txBody>
                  <a:tcPr marL="73152" marR="73152" marT="36576" marB="36576">
                    <a:solidFill>
                      <a:srgbClr val="1E293B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B112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1097280" y="548640"/>
            <a:ext cx="9997135" cy="381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1097280" y="685800"/>
            <a:ext cx="9997135" cy="64008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3400" b="1">
                <a:solidFill>
                  <a:srgbClr val="FFFFFF"/>
                </a:solidFill>
                <a:latin typeface="JetBrains Mono"/>
              </a:rPr>
              <a:t>Risks &amp; Next Sprint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7280" y="1828800"/>
            <a:ext cx="475488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EF4444"/>
                </a:solidFill>
                <a:latin typeface="JetBrains Mono"/>
              </a:rPr>
              <a:t>ACTIVE RISKS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" y="2286000"/>
            <a:ext cx="4754880" cy="6858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ectangle 5"/>
          <p:cNvSpPr/>
          <p:nvPr/>
        </p:nvSpPr>
        <p:spPr>
          <a:xfrm>
            <a:off x="1097280" y="2286000"/>
            <a:ext cx="73152" cy="68580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1280160" y="2359152"/>
            <a:ext cx="9144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F59E0B"/>
                </a:solidFill>
                <a:latin typeface="JetBrains Mono"/>
              </a:rPr>
              <a:t>MEDIUM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194560" y="2359152"/>
            <a:ext cx="34747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Uncommitted new skills in progress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280160" y="2633472"/>
            <a:ext cx="43891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94A3B8"/>
                </a:solidFill>
                <a:latin typeface="Inter"/>
              </a:rPr>
              <a:t>autopilot, eval, media, slides, video-editing — in development on main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97280" y="3063240"/>
            <a:ext cx="4754880" cy="6858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Rectangle 10"/>
          <p:cNvSpPr/>
          <p:nvPr/>
        </p:nvSpPr>
        <p:spPr>
          <a:xfrm>
            <a:off x="1097280" y="3063240"/>
            <a:ext cx="73152" cy="685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1280160" y="3136392"/>
            <a:ext cx="9144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00D4AA"/>
                </a:solidFill>
                <a:latin typeface="JetBrains Mono"/>
              </a:rPr>
              <a:t>LOW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194560" y="3136392"/>
            <a:ext cx="34747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Cross-IDE validation pending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80160" y="3410712"/>
            <a:ext cx="43891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94A3B8"/>
                </a:solidFill>
                <a:latin typeface="Inter"/>
              </a:rPr>
              <a:t>Full end-to-end verification across all 4 IDEs not yet automated</a:t>
            </a:r>
          </a:p>
        </p:txBody>
      </p:sp>
      <p:sp>
        <p:nvSpPr>
          <p:cNvPr id="15" name="Rectangle 14"/>
          <p:cNvSpPr/>
          <p:nvPr/>
        </p:nvSpPr>
        <p:spPr>
          <a:xfrm>
            <a:off x="1097280" y="3840480"/>
            <a:ext cx="4754880" cy="6858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Rectangle 15"/>
          <p:cNvSpPr/>
          <p:nvPr/>
        </p:nvSpPr>
        <p:spPr>
          <a:xfrm>
            <a:off x="1097280" y="3840480"/>
            <a:ext cx="73152" cy="685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1280160" y="3913632"/>
            <a:ext cx="91440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1">
                <a:solidFill>
                  <a:srgbClr val="00D4AA"/>
                </a:solidFill>
                <a:latin typeface="JetBrains Mono"/>
              </a:rPr>
              <a:t>LOW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94560" y="3913632"/>
            <a:ext cx="34747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200" b="1">
                <a:solidFill>
                  <a:srgbClr val="E2E8F0"/>
                </a:solidFill>
                <a:latin typeface="Inter"/>
              </a:rPr>
              <a:t>Template-project drift monitoring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280160" y="4187952"/>
            <a:ext cx="43891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000" b="0">
                <a:solidFill>
                  <a:srgbClr val="94A3B8"/>
                </a:solidFill>
                <a:latin typeface="Inter"/>
              </a:rPr>
              <a:t>New handler files need ongoing sync validation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17920" y="1828800"/>
            <a:ext cx="4754880" cy="32004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600" b="1">
                <a:solidFill>
                  <a:srgbClr val="10B981"/>
                </a:solidFill>
                <a:latin typeface="JetBrains Mono"/>
              </a:rPr>
              <a:t>NEXT SPRINT PRIORITIES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217920" y="2286000"/>
            <a:ext cx="4754880" cy="6858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2" name="Rectangle 21"/>
          <p:cNvSpPr/>
          <p:nvPr/>
        </p:nvSpPr>
        <p:spPr>
          <a:xfrm>
            <a:off x="6217920" y="2286000"/>
            <a:ext cx="73152" cy="685800"/>
          </a:xfrm>
          <a:prstGeom prst="rect">
            <a:avLst/>
          </a:prstGeom>
          <a:solidFill>
            <a:srgbClr val="00D4A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6400800" y="2359152"/>
            <a:ext cx="43891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00D4AA"/>
                </a:solidFill>
                <a:latin typeface="Inter"/>
              </a:rPr>
              <a:t>New Skills Completion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0800" y="2633472"/>
            <a:ext cx="43891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Land autopilot, eval, media, slides, video-editing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217920" y="3063240"/>
            <a:ext cx="4754880" cy="6858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6" name="Rectangle 25"/>
          <p:cNvSpPr/>
          <p:nvPr/>
        </p:nvSpPr>
        <p:spPr>
          <a:xfrm>
            <a:off x="6217920" y="3063240"/>
            <a:ext cx="73152" cy="685800"/>
          </a:xfrm>
          <a:prstGeom prst="rect">
            <a:avLst/>
          </a:prstGeom>
          <a:solidFill>
            <a:srgbClr val="2E6BA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6400800" y="3136392"/>
            <a:ext cx="43891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2E6BA4"/>
                </a:solidFill>
                <a:latin typeface="Inter"/>
              </a:rPr>
              <a:t>Cross-IDE E2E Validation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400800" y="3410712"/>
            <a:ext cx="43891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Automated verification across Claude, Copilot, Gemini, Codex</a:t>
            </a:r>
          </a:p>
        </p:txBody>
      </p:sp>
      <p:sp>
        <p:nvSpPr>
          <p:cNvPr id="29" name="Rectangle 28"/>
          <p:cNvSpPr/>
          <p:nvPr/>
        </p:nvSpPr>
        <p:spPr>
          <a:xfrm>
            <a:off x="6217920" y="3840480"/>
            <a:ext cx="4754880" cy="6858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0" name="Rectangle 29"/>
          <p:cNvSpPr/>
          <p:nvPr/>
        </p:nvSpPr>
        <p:spPr>
          <a:xfrm>
            <a:off x="6217920" y="3840480"/>
            <a:ext cx="73152" cy="685800"/>
          </a:xfrm>
          <a:prstGeom prst="rect">
            <a:avLst/>
          </a:prstGeom>
          <a:solidFill>
            <a:srgbClr val="7B3FA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6400800" y="3913632"/>
            <a:ext cx="43891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7B3FA0"/>
                </a:solidFill>
                <a:latin typeface="Inter"/>
              </a:rPr>
              <a:t>Documentation Site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6400800" y="4187952"/>
            <a:ext cx="43891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Public docs site for framework onboarding and reference</a:t>
            </a:r>
          </a:p>
        </p:txBody>
      </p:sp>
      <p:sp>
        <p:nvSpPr>
          <p:cNvPr id="33" name="Rectangle 32"/>
          <p:cNvSpPr/>
          <p:nvPr/>
        </p:nvSpPr>
        <p:spPr>
          <a:xfrm>
            <a:off x="6217920" y="4617720"/>
            <a:ext cx="4754880" cy="685800"/>
          </a:xfrm>
          <a:prstGeom prst="rect">
            <a:avLst/>
          </a:prstGeom>
          <a:solidFill>
            <a:srgbClr val="1E293B"/>
          </a:solidFill>
          <a:ln w="12700">
            <a:solidFill>
              <a:srgbClr val="1A2A4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4" name="Rectangle 33"/>
          <p:cNvSpPr/>
          <p:nvPr/>
        </p:nvSpPr>
        <p:spPr>
          <a:xfrm>
            <a:off x="6217920" y="4617720"/>
            <a:ext cx="73152" cy="685800"/>
          </a:xfrm>
          <a:prstGeom prst="rect">
            <a:avLst/>
          </a:prstGeom>
          <a:solidFill>
            <a:srgbClr val="F59E0B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6400800" y="4690872"/>
            <a:ext cx="4389120" cy="22860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300" b="1">
                <a:solidFill>
                  <a:srgbClr val="F59E0B"/>
                </a:solidFill>
                <a:latin typeface="Inter"/>
              </a:rPr>
              <a:t>Instinct System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6400800" y="4965192"/>
            <a:ext cx="4389120" cy="274320"/>
          </a:xfrm>
          <a:prstGeom prst="rect">
            <a:avLst/>
          </a:prstGeom>
          <a:noFill/>
        </p:spPr>
        <p:txBody>
          <a:bodyPr wrap="square" anchor="t"/>
          <a:lstStyle/>
          <a:p>
            <a:pPr algn="l">
              <a:spcBef>
                <a:spcPts val="0"/>
              </a:spcBef>
              <a:spcAft>
                <a:spcPts val="0"/>
              </a:spcAft>
            </a:pPr>
            <a:r>
              <a:rPr sz="1100" b="0">
                <a:solidFill>
                  <a:srgbClr val="94A3B8"/>
                </a:solidFill>
                <a:latin typeface="Inter"/>
              </a:rPr>
              <a:t>Session learning and pattern evolution across conversations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