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6" d="100"/>
          <a:sy n="126" d="100"/>
        </p:scale>
        <p:origin x="672" y="7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4607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Welcome to the sprint review for the period February 16 through March 16, 2026.</a:t>
            </a:r>
          </a:p>
          <a:p>
            <a:endParaRPr/>
          </a:p>
          <a:p>
            <a:r>
              <a:t>This has been an exceptionally productive sprint — 76 commits across 19 active days, touching over 1,100 files with 118,000 lines of new code.</a:t>
            </a:r>
          </a:p>
          <a:p>
            <a:endParaRPr/>
          </a:p>
          <a:p>
            <a:r>
              <a:t>We delivered across architecture, observability, security, testing, and CI/CD.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The governance surface now stands at 10 agents, 40 skills, and 50+ standards.</a:t>
            </a:r>
          </a:p>
          <a:p>
            <a:endParaRPr/>
          </a:p>
          <a:p>
            <a:r>
              <a:t>We've delivered 38 specifications total since inception. The framework supports 4 IDEs: Claude Code, GitHub Copilot, Gemini CLI, and Codex.</a:t>
            </a:r>
          </a:p>
          <a:p>
            <a:endParaRPr/>
          </a:p>
          <a:p>
            <a:r>
              <a:t>Decision store has 17 recorded decisions with SHA-256 context hashing. Audit log tracks 185+ events for full traceability.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Thank you for your time. Open for questions.</a:t>
            </a:r>
          </a:p>
          <a:p>
            <a:endParaRPr/>
          </a:p>
          <a:p>
            <a:r>
              <a:t>Key takeaway: the framework evolved from content-only governance to a production-grade platform with measurable quality improvements across every dimension — security, testing, observability, and architecture.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Let me give you a high-level overview.</a:t>
            </a:r>
          </a:p>
          <a:p>
            <a:endParaRPr/>
          </a:p>
          <a:p>
            <a:r>
              <a:t>76 commits by the engineering team across 19 working days. Over 118,000 lines of code were added across 1,143 files. We completed or advanced 20+ specifications. Test coverage rose to 91%, well above our 80% target.</a:t>
            </a:r>
          </a:p>
          <a:p>
            <a:endParaRPr/>
          </a:p>
          <a:p>
            <a:r>
              <a:t>The work spanned 6 major themes which we'll cover in the next slides.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The biggest delivery this sprint is Architecture v3 — spec 051.</a:t>
            </a:r>
          </a:p>
          <a:p>
            <a:endParaRPr/>
          </a:p>
          <a:p>
            <a:r>
              <a:t>This is a clean-sheet redesign of our governance surface. We went from 7 agents to 10, adding guard for proactive governance, guide for developer onboarding, and operate for SRE tasks.</a:t>
            </a:r>
          </a:p>
          <a:p>
            <a:endParaRPr/>
          </a:p>
          <a:p>
            <a:r>
              <a:t>Skills expanded from 35 (5 were stubs) to 40, all fully functional. 12 skills were renamed for self-documenting names — build became code, cicd became pipeline, db became schema.</a:t>
            </a:r>
          </a:p>
          <a:p>
            <a:endParaRPr/>
          </a:p>
          <a:p>
            <a:r>
              <a:t>The self-improvement loop via the evolve skill analyzes audit-log data and proposes framework improvements automatically.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Spec 053 addresses a critical behavioral gap.</a:t>
            </a:r>
          </a:p>
          <a:p>
            <a:endParaRPr/>
          </a:p>
          <a:p>
            <a:r>
              <a:t>Previously, IDE integrations used thin wrappers that referenced agents and skills in .ai-engineering — but most IDEs don't execute these references, so behaviors like the Interrogation Phase never ran.</a:t>
            </a:r>
          </a:p>
          <a:p>
            <a:endParaRPr/>
          </a:p>
          <a:p>
            <a:r>
              <a:t>The solution: full IDE-adapted copies in .claude, .github, and .agents directories. 9 migration phases, completed through Phase 9.</a:t>
            </a:r>
          </a:p>
          <a:p>
            <a:endParaRPr/>
          </a:p>
          <a:p>
            <a:r>
              <a:t>Canonical source remains in src/ai_engineering/templates.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Observability matured significantly this sprint.</a:t>
            </a:r>
          </a:p>
          <a:p>
            <a:endParaRPr/>
          </a:p>
          <a:p>
            <a:r>
              <a:t>We now have 5 dashboard modes: engineer, team, AI, DORA, and health. Each surfaces different metrics — from code quality to deployment frequency.</a:t>
            </a:r>
          </a:p>
          <a:p>
            <a:endParaRPr/>
          </a:p>
          <a:p>
            <a:r>
              <a:t>Cross-IDE telemetry via signals emit tracks skill invocations and agent dispatches. Rich formatting with progress bars, score badges, and color-coded metrics.</a:t>
            </a:r>
          </a:p>
          <a:p>
            <a:endParaRPr/>
          </a:p>
          <a:p>
            <a:r>
              <a:t>Dual-output: human-readable Rich tables or JSON for automation.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Security hardening was driven by SonarCloud Quality Gate findings.</a:t>
            </a:r>
          </a:p>
          <a:p>
            <a:endParaRPr/>
          </a:p>
          <a:p>
            <a:r>
              <a:t>We fixed 5 vulnerabilities — 4 BLOCKER path traversal and 1 MAJOR command injection. All fixed by refactoring the code, not by suppressing findings.</a:t>
            </a:r>
          </a:p>
          <a:p>
            <a:endParaRPr/>
          </a:p>
          <a:p>
            <a:r>
              <a:t>We added a no-suppression governance rule: no NOSONAR, nosec, noqa, or similar comments are allowed. Fix the root cause or escalate.</a:t>
            </a:r>
          </a:p>
          <a:p>
            <a:endParaRPr/>
          </a:p>
          <a:p>
            <a:r>
              <a:t>Snyk integration provides continuous dependency vulnerability monitoring. Our 4-stage gate pipeline — pre-commit, commit-msg, pre-push, and CI — ensures zero ungated operations.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Testing excellence through spec 052.</a:t>
            </a:r>
          </a:p>
          <a:p>
            <a:endParaRPr/>
          </a:p>
          <a:p>
            <a:r>
              <a:t>The TDD protocol separates RED and GREEN phases — tests are written first and are immutable during implementation. The iron law: never weaken tests.</a:t>
            </a:r>
          </a:p>
          <a:p>
            <a:endParaRPr/>
          </a:p>
          <a:p>
            <a:r>
              <a:t>The Interrogation Phase challenges assumptions before planning — mapping KNOWN, ASSUMED, and UNKNOWN.</a:t>
            </a:r>
          </a:p>
          <a:p>
            <a:endParaRPr/>
          </a:p>
          <a:p>
            <a:r>
              <a:t>Coverage is at 91%. We support 20 stacks with consistent patterns: fakes over mocks, AAA pattern, dynamic counts.</a:t>
            </a:r>
          </a:p>
          <a:p>
            <a:endParaRPr/>
          </a:p>
          <a:p>
            <a:r>
              <a:t>The test rewriting initiative moved from 63 individual patches per test to 1 comprehensive fixture — much more maintainable.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CI/CD improvements focused on reliability and trust.</a:t>
            </a:r>
          </a:p>
          <a:p>
            <a:endParaRPr/>
          </a:p>
          <a:p>
            <a:r>
              <a:t>Zero-rebuild release model: the release job now downloads the CI-validated artifact instead of rebuilding. What CI tests is exactly what ships.</a:t>
            </a:r>
          </a:p>
          <a:p>
            <a:endParaRPr/>
          </a:p>
          <a:p>
            <a:r>
              <a:t>Dependabot PRs are now grouped and exempted from gate trailer checks to reduce noise while maintaining security.</a:t>
            </a:r>
          </a:p>
          <a:p>
            <a:endParaRPr/>
          </a:p>
          <a:p>
            <a:r>
              <a:t>The CI matrix covers Linux, macOS, and Windows with Python 3.11+.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Quality metrics at a glance.</a:t>
            </a:r>
          </a:p>
          <a:p>
            <a:endParaRPr/>
          </a:p>
          <a:p>
            <a:r>
              <a:t>Coverage at 91% — target is 80%, so we're well above.</a:t>
            </a:r>
          </a:p>
          <a:p>
            <a:r>
              <a:t>Cyclomatic complexity capped at 10 per function, enforced by ruff.</a:t>
            </a:r>
          </a:p>
          <a:p>
            <a:r>
              <a:t>Cognitive complexity capped at 15.</a:t>
            </a:r>
          </a:p>
          <a:p>
            <a:r>
              <a:t>Gate pass rate is 100% — every commit passes all gates.</a:t>
            </a:r>
          </a:p>
          <a:p>
            <a:r>
              <a:t>Token efficiency at 99.19% — nearly all tokens are deferred, not preloaded.</a:t>
            </a:r>
          </a:p>
          <a:p>
            <a:endParaRPr/>
          </a:p>
          <a:p>
            <a:r>
              <a:t>These aren't aspirational — they're enforced by our gate pipeline.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3/16/2026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6576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1645920"/>
            <a:ext cx="9997135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200" b="1">
                <a:solidFill>
                  <a:srgbClr val="FFFFFF"/>
                </a:solidFill>
                <a:latin typeface="JetBrains Mono"/>
              </a:rPr>
              <a:t>Sprint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606040"/>
            <a:ext cx="9997135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800" b="0">
                <a:solidFill>
                  <a:srgbClr val="00D4AA"/>
                </a:solidFill>
                <a:latin typeface="JetBrains Mono"/>
              </a:rPr>
              <a:t>ai-engineering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724247" y="3291840"/>
            <a:ext cx="27432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97280" y="356616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0">
                <a:solidFill>
                  <a:srgbClr val="E2E8F0"/>
                </a:solidFill>
                <a:latin typeface="Inter"/>
              </a:rPr>
              <a:t>February 16 — March 16, 2026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2676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202676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76 Commits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12988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412988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20+ Specs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3300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23300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118K+ LOC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33612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833612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91% Coverage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Governance Surface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38 specs delivered — 4 IDEs supported</a:t>
            </a:r>
          </a:p>
        </p:txBody>
      </p:sp>
      <p:sp>
        <p:nvSpPr>
          <p:cNvPr id="5" name="Rectangle 4"/>
          <p:cNvSpPr/>
          <p:nvPr/>
        </p:nvSpPr>
        <p:spPr>
          <a:xfrm>
            <a:off x="10666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666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10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6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Agents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1240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1240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40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40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Skills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4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1814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50+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814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Standards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388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72388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38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388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Specs Delivered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2962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92962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962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IDEs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249527" y="3657600"/>
            <a:ext cx="2286000" cy="10972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1249527" y="3657600"/>
            <a:ext cx="73152" cy="109728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1414119" y="374904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JetBrains Mono"/>
              </a:rPr>
              <a:t>Claude Code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14119" y="411480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CLAUDE.md + 40 skills
+ 8 agents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718407" y="3657600"/>
            <a:ext cx="2286000" cy="10972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3718407" y="3657600"/>
            <a:ext cx="73152" cy="109728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3882999" y="374904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2E6BA4"/>
                </a:solidFill>
                <a:latin typeface="JetBrains Mono"/>
              </a:rPr>
              <a:t>GitHub Copilot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82999" y="411480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copilot-instructions.md
+ prompt files + agents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187287" y="3657600"/>
            <a:ext cx="2286000" cy="10972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6187287" y="3657600"/>
            <a:ext cx="73152" cy="109728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351879" y="374904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7B3FA0"/>
                </a:solidFill>
                <a:latin typeface="JetBrains Mono"/>
              </a:rPr>
              <a:t>Gemini CLI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351879" y="411480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GEMINI.md
+ adapted instructions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656167" y="3657600"/>
            <a:ext cx="2286000" cy="10972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8656167" y="3657600"/>
            <a:ext cx="73152" cy="10972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8820759" y="3749040"/>
            <a:ext cx="20116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59E0B"/>
                </a:solidFill>
                <a:latin typeface="JetBrains Mono"/>
              </a:rPr>
              <a:t>OpenAI Codex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820759" y="4114800"/>
            <a:ext cx="2011680" cy="5943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AGENTS.md
+ native format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97280" y="502920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State: 17 decisions (SHA-256 hashed)  ·  185+ audit events  ·  Ownership map  ·  Sources lock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6576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9997135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200" b="1">
                <a:solidFill>
                  <a:srgbClr val="FFFFFF"/>
                </a:solidFill>
                <a:latin typeface="JetBrains Mono"/>
              </a:rP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4247" y="3200400"/>
            <a:ext cx="27432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1097280" y="347472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0">
                <a:solidFill>
                  <a:srgbClr val="00D4AA"/>
                </a:solidFill>
                <a:latin typeface="Inter"/>
              </a:rPr>
              <a:t>Questions?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61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661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Architecture v3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47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947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IDE Mirrors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33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233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Observability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519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519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Security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530352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0">
                <a:solidFill>
                  <a:srgbClr val="64748B"/>
                </a:solidFill>
                <a:latin typeface="Inter"/>
              </a:rPr>
              <a:t>Sprint Feb 16 — Mar 16, 2026  ·  ai-engineering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Sprint 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Feb 16 – Mar 16, 2026  ·  19 active days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24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29524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76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24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Commits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76412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376412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118K+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6412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Lines Added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3300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23300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20+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3300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Specs Delivered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0188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70188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91%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0188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Test Coverage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0380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1203807" y="3840480"/>
            <a:ext cx="73152" cy="64008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38668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Architecture v3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8668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051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4136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541367" y="3840480"/>
            <a:ext cx="73152" cy="64008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72424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IDE-Adapted Mirrors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2424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053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87892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7878927" y="3840480"/>
            <a:ext cx="73152" cy="64008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06180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Observability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6180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Specs 042-045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0380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1203807" y="4663440"/>
            <a:ext cx="73152" cy="64008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138668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Security Hardening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8668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049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4136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4541367" y="4663440"/>
            <a:ext cx="73152" cy="64008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72424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Testing Excellence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2424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052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87892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ectangle 37"/>
          <p:cNvSpPr/>
          <p:nvPr/>
        </p:nvSpPr>
        <p:spPr>
          <a:xfrm>
            <a:off x="7878927" y="4663440"/>
            <a:ext cx="73152" cy="6400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806180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CI/CD &amp; Release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6180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046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Architecture v3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051 — Clean-sheet redesign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8087" y="1828800"/>
            <a:ext cx="45720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94A3B8"/>
                </a:solidFill>
                <a:latin typeface="JetBrains Mono"/>
              </a:rPr>
              <a:t>BEFORE</a:t>
            </a:r>
          </a:p>
        </p:txBody>
      </p:sp>
      <p:sp>
        <p:nvSpPr>
          <p:cNvPr id="6" name="Rectangle 5"/>
          <p:cNvSpPr/>
          <p:nvPr/>
        </p:nvSpPr>
        <p:spPr>
          <a:xfrm>
            <a:off x="1158087" y="22860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295247" y="23317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7 agents (flat, some missing)</a:t>
            </a:r>
          </a:p>
        </p:txBody>
      </p:sp>
      <p:sp>
        <p:nvSpPr>
          <p:cNvPr id="8" name="Rectangle 7"/>
          <p:cNvSpPr/>
          <p:nvPr/>
        </p:nvSpPr>
        <p:spPr>
          <a:xfrm>
            <a:off x="1158087" y="27432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95247" y="27889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35 skills (5 were stubs)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58087" y="32004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295247" y="32461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No proactive governance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58087" y="36576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295247" y="37033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No developer onboarding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58087" y="41148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295247" y="41605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No SRE/ops agent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58087" y="45720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95247" y="4617720"/>
            <a:ext cx="429768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Manual self-improvement</a:t>
            </a:r>
          </a:p>
        </p:txBody>
      </p:sp>
      <p:sp>
        <p:nvSpPr>
          <p:cNvPr id="18" name="Up Arrow Callout 17"/>
          <p:cNvSpPr/>
          <p:nvPr/>
        </p:nvSpPr>
        <p:spPr>
          <a:xfrm>
            <a:off x="5821527" y="3200400"/>
            <a:ext cx="548640" cy="45720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461607" y="1828800"/>
            <a:ext cx="45720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00D4AA"/>
                </a:solidFill>
                <a:latin typeface="JetBrains Mono"/>
              </a:rPr>
              <a:t>AFTER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61607" y="22860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461607" y="2286000"/>
            <a:ext cx="73152" cy="384048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644487" y="23317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10 agents (3-tier hierarchy)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61607" y="27432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461607" y="2743200"/>
            <a:ext cx="73152" cy="384048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644487" y="27889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40 skills (all functional)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6461607" y="32004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6461607" y="3200400"/>
            <a:ext cx="73152" cy="384048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6644487" y="32461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Guard agent — proactive governance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461607" y="36576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6461607" y="3657600"/>
            <a:ext cx="73152" cy="384048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6644487" y="37033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Guide agent — developer growth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461607" y="41148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6461607" y="4114800"/>
            <a:ext cx="73152" cy="384048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6644487" y="41605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Operate agent — SRE &amp; runbooks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461607" y="4572000"/>
            <a:ext cx="4572000" cy="38404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35"/>
          <p:cNvSpPr/>
          <p:nvPr/>
        </p:nvSpPr>
        <p:spPr>
          <a:xfrm>
            <a:off x="6461607" y="4572000"/>
            <a:ext cx="73152" cy="384048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6644487" y="4617720"/>
            <a:ext cx="4206240" cy="292608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F8FAFB"/>
                </a:solidFill>
                <a:latin typeface="Inter"/>
              </a:rPr>
              <a:t>  Evolve skill — self-improvement loop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97280" y="5120640"/>
            <a:ext cx="9997135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12 skills renamed for clarity: build→code · cicd→pipeline · db→schema · feature-gap→gap · perf→performance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IDE-Adapted Mirrors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053 — Full behavior in every IDE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1828800"/>
            <a:ext cx="9997135" cy="914400"/>
          </a:xfrm>
          <a:prstGeom prst="rect">
            <a:avLst/>
          </a:prstGeom>
          <a:solidFill>
            <a:srgbClr val="1E293B"/>
          </a:solidFill>
          <a:ln w="12700"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280160" y="1920240"/>
            <a:ext cx="963137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F4444"/>
                </a:solidFill>
                <a:latin typeface="JetBrains Mono"/>
              </a:rPr>
              <a:t>PROBLEM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240280"/>
            <a:ext cx="9631375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IDE thin wrappers reference .ai-engineering/ but most IDEs don't execute references → behaviors like Interrogation Phase never run</a:t>
            </a:r>
          </a:p>
        </p:txBody>
      </p:sp>
      <p:sp>
        <p:nvSpPr>
          <p:cNvPr id="8" name="Rectangle 7"/>
          <p:cNvSpPr/>
          <p:nvPr/>
        </p:nvSpPr>
        <p:spPr>
          <a:xfrm>
            <a:off x="1097280" y="3017520"/>
            <a:ext cx="9997135" cy="914400"/>
          </a:xfrm>
          <a:prstGeom prst="rect">
            <a:avLst/>
          </a:prstGeom>
          <a:solidFill>
            <a:srgbClr val="1E293B"/>
          </a:solidFill>
          <a:ln w="1270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280160" y="3108960"/>
            <a:ext cx="963137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10B981"/>
                </a:solidFill>
                <a:latin typeface="JetBrains Mono"/>
              </a:rPr>
              <a:t>SOLUTION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0160" y="3429000"/>
            <a:ext cx="9631375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Full IDE-adapted copies in .claude/, .github/, .agents/ — each IDE gets complete, executable content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75244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75244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5244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Scaffold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84972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284972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4972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Sync
script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94700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94700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4700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Delete
legacy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4428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504428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P3-4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28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Install
+ owners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14156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14156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P5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4156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Update
validators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723884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23884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P6-7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23884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Skills
service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33612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833612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P8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33612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Legacy
migration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433407" y="4297680"/>
            <a:ext cx="1005840" cy="640080"/>
          </a:xfrm>
          <a:prstGeom prst="round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433407" y="4343400"/>
            <a:ext cx="1005840" cy="201168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1">
                <a:solidFill>
                  <a:srgbClr val="FFFFFF"/>
                </a:solidFill>
                <a:latin typeface="JetBrains Mono"/>
              </a:rPr>
              <a:t>P9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433407" y="4553712"/>
            <a:ext cx="100584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900" b="0">
                <a:solidFill>
                  <a:srgbClr val="FFFFFF"/>
                </a:solidFill>
                <a:latin typeface="Inter"/>
              </a:rPr>
              <a:t>Update
tests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7280" y="516636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Canonical source: src/ai_engineering/templates/.ai-engineering/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Observability &amp; Telemetry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Specs 042, 044, 045 — Rich dashboards + cross-IDE tracking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1249527" y="2011680"/>
            <a:ext cx="18288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1249527" y="2011680"/>
            <a:ext cx="73152" cy="164592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414119" y="2103120"/>
            <a:ext cx="15544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0D4AA"/>
                </a:solidFill>
                <a:latin typeface="JetBrains Mono"/>
              </a:rPr>
              <a:t>Engineer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4119" y="2468880"/>
            <a:ext cx="1554480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Code quality
Gate performance
Decision health</a:t>
            </a:r>
          </a:p>
        </p:txBody>
      </p:sp>
      <p:sp>
        <p:nvSpPr>
          <p:cNvPr id="9" name="Rectangle 8"/>
          <p:cNvSpPr/>
          <p:nvPr/>
        </p:nvSpPr>
        <p:spPr>
          <a:xfrm>
            <a:off x="3215487" y="2011680"/>
            <a:ext cx="18288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3215487" y="2011680"/>
            <a:ext cx="73152" cy="164592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3380079" y="2103120"/>
            <a:ext cx="15544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2E6BA4"/>
                </a:solidFill>
                <a:latin typeface="JetBrains Mono"/>
              </a:rPr>
              <a:t>Team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0079" y="2468880"/>
            <a:ext cx="1554480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Token economy
Noise ratio
Skill usage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181447" y="2011680"/>
            <a:ext cx="18288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5181447" y="2011680"/>
            <a:ext cx="73152" cy="164592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346039" y="2103120"/>
            <a:ext cx="15544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7B3FA0"/>
                </a:solidFill>
                <a:latin typeface="JetBrains Mono"/>
              </a:rPr>
              <a:t>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46039" y="2468880"/>
            <a:ext cx="1554480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Context efficiency
Skill efficiency
Pattern detection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147407" y="2011680"/>
            <a:ext cx="18288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7147407" y="2011680"/>
            <a:ext cx="73152" cy="164592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7311999" y="2103120"/>
            <a:ext cx="15544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F59E0B"/>
                </a:solidFill>
                <a:latin typeface="JetBrains Mono"/>
              </a:rPr>
              <a:t>DORA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1999" y="2468880"/>
            <a:ext cx="1554480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Lead time
Change failure
Deploy frequency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9113367" y="2011680"/>
            <a:ext cx="1828800" cy="16459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9113367" y="2011680"/>
            <a:ext cx="73152" cy="164592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277959" y="2103120"/>
            <a:ext cx="155448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10B981"/>
                </a:solidFill>
                <a:latin typeface="JetBrains Mono"/>
              </a:rPr>
              <a:t>Health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277959" y="2468880"/>
            <a:ext cx="1554480" cy="10972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Signal quality
Test confidence
Security posture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340967" y="4114799"/>
            <a:ext cx="3017520" cy="1215589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1340966" y="4114800"/>
            <a:ext cx="81039" cy="1215588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1523847" y="420624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Cross-IDE Telemetry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23847" y="4526280"/>
            <a:ext cx="2651760" cy="5943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 dirty="0">
                <a:solidFill>
                  <a:srgbClr val="94A3B8"/>
                </a:solidFill>
                <a:latin typeface="Inter"/>
              </a:rPr>
              <a:t>  • ai-</a:t>
            </a:r>
            <a:r>
              <a:rPr sz="1100" b="0" dirty="0" err="1">
                <a:solidFill>
                  <a:srgbClr val="94A3B8"/>
                </a:solidFill>
                <a:latin typeface="Inter"/>
              </a:rPr>
              <a:t>eng</a:t>
            </a:r>
            <a:r>
              <a:rPr sz="1100" b="0" dirty="0">
                <a:solidFill>
                  <a:srgbClr val="94A3B8"/>
                </a:solidFill>
                <a:latin typeface="Inter"/>
              </a:rPr>
              <a:t> signals emit </a:t>
            </a:r>
            <a:r>
              <a:rPr sz="1100" b="0" dirty="0" err="1">
                <a:solidFill>
                  <a:srgbClr val="94A3B8"/>
                </a:solidFill>
                <a:latin typeface="Inter"/>
              </a:rPr>
              <a:t>skill_invoked</a:t>
            </a:r>
            <a:endParaRPr sz="1100" b="0" dirty="0">
              <a:solidFill>
                <a:srgbClr val="94A3B8"/>
              </a:solidFill>
              <a:latin typeface="Inter"/>
            </a:endParaRPr>
          </a:p>
          <a:p>
            <a:pPr algn="l">
              <a:spcAft>
                <a:spcPts val="600"/>
              </a:spcAft>
            </a:pPr>
            <a:r>
              <a:rPr sz="1100" b="0" dirty="0">
                <a:solidFill>
                  <a:srgbClr val="94A3B8"/>
                </a:solidFill>
                <a:latin typeface="Inter"/>
              </a:rPr>
              <a:t>  • ai-</a:t>
            </a:r>
            <a:r>
              <a:rPr sz="1100" b="0" dirty="0" err="1">
                <a:solidFill>
                  <a:srgbClr val="94A3B8"/>
                </a:solidFill>
                <a:latin typeface="Inter"/>
              </a:rPr>
              <a:t>eng</a:t>
            </a:r>
            <a:r>
              <a:rPr sz="1100" b="0" dirty="0">
                <a:solidFill>
                  <a:srgbClr val="94A3B8"/>
                </a:solidFill>
                <a:latin typeface="Inter"/>
              </a:rPr>
              <a:t> signals emit </a:t>
            </a:r>
            <a:r>
              <a:rPr sz="1100" b="0" dirty="0" err="1">
                <a:solidFill>
                  <a:srgbClr val="94A3B8"/>
                </a:solidFill>
                <a:latin typeface="Inter"/>
              </a:rPr>
              <a:t>agent_dispatched</a:t>
            </a:r>
            <a:endParaRPr sz="1100" b="0" dirty="0">
              <a:solidFill>
                <a:srgbClr val="94A3B8"/>
              </a:solidFill>
              <a:latin typeface="Inter"/>
            </a:endParaRPr>
          </a:p>
          <a:p>
            <a:pPr algn="l">
              <a:spcAft>
                <a:spcPts val="600"/>
              </a:spcAft>
            </a:pPr>
            <a:r>
              <a:rPr sz="1100" b="0" dirty="0">
                <a:solidFill>
                  <a:srgbClr val="94A3B8"/>
                </a:solidFill>
                <a:latin typeface="Inter"/>
              </a:rPr>
              <a:t>  • VCS context: branch, SHA, repo URL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587087" y="4114800"/>
            <a:ext cx="3017520" cy="121558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4587087" y="4114800"/>
            <a:ext cx="73152" cy="1215588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769967" y="420624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Rich Formatting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69967" y="4526280"/>
            <a:ext cx="2651760" cy="5943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Progress bars with percentages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Score badges (green/yellow/red)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Metric tables with color coding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833207" y="4114800"/>
            <a:ext cx="3017520" cy="1215588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7833207" y="4114800"/>
            <a:ext cx="73152" cy="1215588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8016087" y="420624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Dual Output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016087" y="4526280"/>
            <a:ext cx="2651760" cy="5943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Human: Rich-formatted tables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Machine: --json with SuccessEnvelope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4 new cli_ui primitives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Security Hardening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049 — Zero suppression, zero tolerance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011680"/>
            <a:ext cx="4754880" cy="22402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280160" y="2103120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EF4444"/>
                </a:solidFill>
                <a:latin typeface="JetBrains Mono"/>
              </a:rPr>
              <a:t>SonarCloud Remediation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514600"/>
            <a:ext cx="4389120" cy="146304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12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4x BLOCKER — Path traversal (S2083) → path validation</a:t>
            </a:r>
          </a:p>
          <a:p>
            <a:pPr algn="l">
              <a:spcAft>
                <a:spcPts val="12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1x MAJOR — Command injection (S6350) → arg validation</a:t>
            </a:r>
          </a:p>
          <a:p>
            <a:pPr algn="l">
              <a:spcAft>
                <a:spcPts val="120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4x Regex DoS hotspots (S5852) → verified safe</a:t>
            </a:r>
          </a:p>
          <a:p>
            <a:pPr algn="l">
              <a:spcAft>
                <a:spcPts val="1200"/>
              </a:spcAft>
            </a:pPr>
            <a:endParaRPr sz="1200" b="0">
              <a:solidFill>
                <a:srgbClr val="94A3B8"/>
              </a:solidFill>
              <a:latin typeface="Inter"/>
            </a:endParaRPr>
          </a:p>
          <a:p>
            <a:pPr algn="l">
              <a:spcAft>
                <a:spcPts val="1200"/>
              </a:spcAft>
            </a:pPr>
            <a:r>
              <a:rPr sz="1300" b="1">
                <a:solidFill>
                  <a:srgbClr val="10B981"/>
                </a:solidFill>
                <a:latin typeface="Inter"/>
              </a:rPr>
              <a:t>  All fixed by code changes — zero suppression comments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17920" y="1851660"/>
            <a:ext cx="47548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00D4AA"/>
                </a:solidFill>
                <a:latin typeface="JetBrains Mono"/>
              </a:rPr>
              <a:t>4-Stage Gate Pipeline</a:t>
            </a:r>
          </a:p>
        </p:txBody>
      </p:sp>
      <p:sp>
        <p:nvSpPr>
          <p:cNvPr id="9" name="Rectangle 8"/>
          <p:cNvSpPr/>
          <p:nvPr/>
        </p:nvSpPr>
        <p:spPr>
          <a:xfrm>
            <a:off x="6217920" y="2308860"/>
            <a:ext cx="4754880" cy="438912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6217920" y="2308860"/>
            <a:ext cx="73152" cy="438912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400800" y="2354580"/>
            <a:ext cx="13716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Pre-commit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863840" y="2354580"/>
            <a:ext cx="29260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gitleaks, ruff format/check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17920" y="2811780"/>
            <a:ext cx="4754880" cy="438912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6217920" y="2811780"/>
            <a:ext cx="73152" cy="438912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400800" y="2857500"/>
            <a:ext cx="13716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2E6BA4"/>
                </a:solidFill>
                <a:latin typeface="Inter"/>
              </a:rPr>
              <a:t>Commit-msg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63840" y="2857500"/>
            <a:ext cx="29260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Message policy, trailers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217920" y="3314700"/>
            <a:ext cx="4754880" cy="438912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6217920" y="3314700"/>
            <a:ext cx="73152" cy="438912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6400800" y="3360420"/>
            <a:ext cx="13716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7B3FA0"/>
                </a:solidFill>
                <a:latin typeface="Inter"/>
              </a:rPr>
              <a:t>Pre-push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863840" y="3360420"/>
            <a:ext cx="29260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semgrep, pip-audit, pytest, ty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217920" y="3817620"/>
            <a:ext cx="4754880" cy="438912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217920" y="3817620"/>
            <a:ext cx="73152" cy="438912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400800" y="3863340"/>
            <a:ext cx="13716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59E0B"/>
                </a:solidFill>
                <a:latin typeface="Inter"/>
              </a:rPr>
              <a:t>CI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63840" y="3863340"/>
            <a:ext cx="29260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Full matrix + SonarCloud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97280" y="4480560"/>
            <a:ext cx="9997135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1280160" y="4553712"/>
            <a:ext cx="9631375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F59E0B"/>
                </a:solidFill>
                <a:latin typeface="JetBrains Mono"/>
              </a:rPr>
              <a:t>NEW GOVERNANCE RULE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280160" y="4800600"/>
            <a:ext cx="9631375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No suppression comments allowed (# NOSONAR, # nosec, # noqa, # type: ignore, # pragma: no cover). Fix root cause or escalate.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97280" y="534924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+ Snyk CI/CD integration for continuous dependency vulnerability monitoring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Testing Excellence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052 — TDD protocol + Interrogation Phase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03807" y="1828800"/>
            <a:ext cx="3108960" cy="25603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1203807" y="1828800"/>
            <a:ext cx="73152" cy="256032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138668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TDD Protocol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86687" y="2240280"/>
            <a:ext cx="2743200" cy="20574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RED phase: write failing tests first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GREEN phase: implement to pass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Tests are immutable during impl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Iron Law: never weaken tests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Writer/implementer separation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Enforced by dispatch protocol</a:t>
            </a:r>
          </a:p>
        </p:txBody>
      </p:sp>
      <p:sp>
        <p:nvSpPr>
          <p:cNvPr id="9" name="Rectangle 8"/>
          <p:cNvSpPr/>
          <p:nvPr/>
        </p:nvSpPr>
        <p:spPr>
          <a:xfrm>
            <a:off x="4541367" y="1828800"/>
            <a:ext cx="3108960" cy="25603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41367" y="1828800"/>
            <a:ext cx="73152" cy="256032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472424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Interrogation Phase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24247" y="2240280"/>
            <a:ext cx="2743200" cy="20574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Challenge assumptions before planning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Map: KNOWN / ASSUMED / UNKNOWN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Executable acceptance criteria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Verification Commands with expected output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Replaces prose-based verification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Built into plan agent workflow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78927" y="1828800"/>
            <a:ext cx="3108960" cy="25603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7878927" y="1828800"/>
            <a:ext cx="73152" cy="256032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06180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Test Infrastructure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61807" y="2240280"/>
            <a:ext cx="2743200" cy="205740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91% coverage (target: 80%)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20 stacks supported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Fakes over mocks pattern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AAA (Arrange-Act-Assert)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63 patches → 1 fixture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• Flaky test diagnostics (6 categories)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097280" y="475488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Test coverage went from 26% (meaningful tests) to 91% this sprint — covering agents, skills, and governance logic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CI/CD &amp; Release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046 — Zero-rebuild release model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011680"/>
            <a:ext cx="4754880" cy="2286000"/>
          </a:xfrm>
          <a:prstGeom prst="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280160" y="2103120"/>
            <a:ext cx="438912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1">
                <a:solidFill>
                  <a:srgbClr val="00D4AA"/>
                </a:solidFill>
                <a:latin typeface="JetBrains Mono"/>
              </a:rPr>
              <a:t>Zero-Rebuild Release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80160" y="2560320"/>
            <a:ext cx="4389120" cy="1645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80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CI builds &amp; validates → artifact stored</a:t>
            </a:r>
          </a:p>
          <a:p>
            <a:pPr algn="l">
              <a:spcAft>
                <a:spcPts val="800"/>
              </a:spcAft>
            </a:pPr>
            <a:r>
              <a:rPr sz="1300" b="0">
                <a:solidFill>
                  <a:srgbClr val="00D4AA"/>
                </a:solidFill>
                <a:latin typeface="Inter"/>
              </a:rPr>
              <a:t>                    ↓</a:t>
            </a:r>
          </a:p>
          <a:p>
            <a:pPr algn="l">
              <a:spcAft>
                <a:spcPts val="80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Release downloads exact CI artifact</a:t>
            </a:r>
          </a:p>
          <a:p>
            <a:pPr algn="l">
              <a:spcAft>
                <a:spcPts val="800"/>
              </a:spcAft>
            </a:pPr>
            <a:r>
              <a:rPr sz="1300" b="0">
                <a:solidFill>
                  <a:srgbClr val="00D4AA"/>
                </a:solidFill>
                <a:latin typeface="Inter"/>
              </a:rPr>
              <a:t>                    ↓</a:t>
            </a:r>
          </a:p>
          <a:p>
            <a:pPr algn="l">
              <a:spcAft>
                <a:spcPts val="800"/>
              </a:spcAft>
            </a:pPr>
            <a:r>
              <a:rPr sz="1300" b="0">
                <a:solidFill>
                  <a:srgbClr val="E2E8F0"/>
                </a:solidFill>
                <a:latin typeface="Inter"/>
              </a:rPr>
              <a:t>PyPI + GitHub Releases publish</a:t>
            </a:r>
          </a:p>
          <a:p>
            <a:pPr algn="l">
              <a:spcAft>
                <a:spcPts val="800"/>
              </a:spcAft>
            </a:pPr>
            <a:endParaRPr sz="1300" b="0">
              <a:solidFill>
                <a:srgbClr val="E2E8F0"/>
              </a:solidFill>
              <a:latin typeface="Inter"/>
            </a:endParaRPr>
          </a:p>
          <a:p>
            <a:pPr algn="l">
              <a:spcAft>
                <a:spcPts val="800"/>
              </a:spcAft>
            </a:pPr>
            <a:r>
              <a:rPr sz="1400" b="1">
                <a:solidFill>
                  <a:srgbClr val="10B981"/>
                </a:solidFill>
                <a:latin typeface="Inter"/>
              </a:rPr>
              <a:t>What CI tests = what ships. Zero drift.</a:t>
            </a:r>
          </a:p>
        </p:txBody>
      </p:sp>
      <p:sp>
        <p:nvSpPr>
          <p:cNvPr id="8" name="Rectangle 7"/>
          <p:cNvSpPr/>
          <p:nvPr/>
        </p:nvSpPr>
        <p:spPr>
          <a:xfrm>
            <a:off x="6217920" y="2011680"/>
            <a:ext cx="4754880" cy="8229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6217920" y="2011680"/>
            <a:ext cx="73152" cy="82296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6400800" y="208483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Dependabot Grouping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377440"/>
            <a:ext cx="4389120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PRs grouped, exempted from trailer
checks to reduce noise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217920" y="2971800"/>
            <a:ext cx="4754880" cy="8229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217920" y="2971800"/>
            <a:ext cx="73152" cy="82296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400800" y="304495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2E6BA4"/>
                </a:solidFill>
                <a:latin typeface="Inter"/>
              </a:rPr>
              <a:t>CI Matrix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3337560"/>
            <a:ext cx="4389120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Linux + macOS + Windows
Python 3.11+ · Stabilizing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217920" y="3931920"/>
            <a:ext cx="4754880" cy="8229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217920" y="3931920"/>
            <a:ext cx="73152" cy="82296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400800" y="400507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7B3FA0"/>
                </a:solidFill>
                <a:latin typeface="Inter"/>
              </a:rPr>
              <a:t>8 Automated Workflows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4297680"/>
            <a:ext cx="4389120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CI fixer, code simplifier, daily triage,
PR review, security scan, weekly health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217920" y="4892040"/>
            <a:ext cx="4754880" cy="82296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217920" y="4892040"/>
            <a:ext cx="73152" cy="82296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400800" y="496519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59E0B"/>
                </a:solidFill>
                <a:latin typeface="Inter"/>
              </a:rPr>
              <a:t>Install Smoke Tests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5257800"/>
            <a:ext cx="4389120" cy="4114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Framework installation validation
across platforms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Quality Metrics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Enforced — not aspirational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97280" y="2011680"/>
          <a:ext cx="999713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9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99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992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Metric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Target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Current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Status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Test Coverage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≥ 80%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91%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EXCEEDED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Cyclomatic Complexity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≤ 10/function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Enforced (ruff)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PASSING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Cognitive Complexity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≤ 15/function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Enforced (ruff)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PASSING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Gate Pass Rate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100%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100%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PASSING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Token Efficiency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≥ 95% deferred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99.19%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EXCEEDED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Code Duplication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≤ 3%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Measured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200" b="1">
                          <a:solidFill>
                            <a:srgbClr val="F59E0B"/>
                          </a:solidFill>
                          <a:latin typeface="Inter"/>
                        </a:rPr>
                        <a:t>TRACKING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97280" y="548640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All metrics enforced by 4-stage gate pipeline — violations block the commit/push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1794</Words>
  <Application>Microsoft Office PowerPoint</Application>
  <PresentationFormat>Widescreen</PresentationFormat>
  <Paragraphs>285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Inter</vt:lpstr>
      <vt:lpstr>JetBrains Mono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Gogotchuri,  (Dachi)</cp:lastModifiedBy>
  <cp:revision>2</cp:revision>
  <dcterms:created xsi:type="dcterms:W3CDTF">2013-01-27T09:14:16Z</dcterms:created>
  <dcterms:modified xsi:type="dcterms:W3CDTF">2026-03-16T12:13:57Z</dcterms:modified>
  <cp:category/>
</cp:coreProperties>
</file>