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726"/>
  </p:normalViewPr>
  <p:slideViewPr>
    <p:cSldViewPr snapToGrid="0">
      <p:cViewPr varScale="1">
        <p:scale>
          <a:sx n="120" d="100"/>
          <a:sy n="120" d="100"/>
        </p:scale>
        <p:origin x="80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64A-024E-BE34-3EE93E0A6159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464A-024E-BE34-3EE93E0A6159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464A-024E-BE34-3EE93E0A615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54153599"/>
        <c:axId val="354146879"/>
      </c:barChart>
      <c:catAx>
        <c:axId val="35415359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4146879"/>
        <c:crosses val="autoZero"/>
        <c:auto val="1"/>
        <c:lblAlgn val="ctr"/>
        <c:lblOffset val="100"/>
        <c:noMultiLvlLbl val="0"/>
      </c:catAx>
      <c:valAx>
        <c:axId val="35414687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415359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89C1C7-3DCD-1040-A9CF-14679D8B5DDD}" type="datetimeFigureOut">
              <a:rPr lang="en-US" smtClean="0"/>
              <a:t>5/14/26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5E49A5-4136-284D-997B-48E1D791AD67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Some notes on the second slide.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t>Final notes on the third slide.</a:t>
            </a:r>
          </a:p>
          <a:p>
            <a:r>
              <a:t>Second line of notes.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76CE277-F64F-CD4D-8092-A1FBD0226130}" type="datetimeFigureOut">
              <a:rPr lang="en-US" smtClean="0"/>
              <a:t>5/14/26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107FE2D-0FD9-7D4B-A5A0-7E9AAE6B67D1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8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8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644526"/>
            <a:ext cx="9144000" cy="932409"/>
          </a:xfrm>
        </p:spPr>
        <p:txBody>
          <a:bodyPr/>
          <a:lstStyle/>
          <a:p>
            <a:r>
              <a:rPr lang="en-US" dirty="0"/>
              <a:t>Test Table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5433848"/>
            <a:ext cx="9144000" cy="454572"/>
          </a:xfrm>
        </p:spPr>
        <p:txBody>
          <a:bodyPr/>
          <a:lstStyle/>
          <a:p>
            <a:r>
              <a:rPr lang="en-US" dirty="0"/>
              <a:t>With footnote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/>
        </p:nvGraphicFramePr>
        <p:xfrm>
          <a:off x="2031999" y="1945640"/>
          <a:ext cx="8128001" cy="3337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6114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1611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Class1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lang="en-US" dirty="0"/>
                        <a:t>Class2</a:t>
                      </a: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r>
                        <a:rPr lang="en-US"/>
                        <a:t>A merged with B</a:t>
                      </a:r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B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R2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 rowSpan="2">
                  <a:txBody>
                    <a:bodyPr/>
                    <a:lstStyle/>
                    <a:p>
                      <a:r>
                        <a:rPr lang="en-US" dirty="0"/>
                        <a:t>R3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0840">
                <a:tc rowSpan="3">
                  <a:txBody>
                    <a:bodyPr/>
                    <a:lstStyle/>
                    <a:p>
                      <a:r>
                        <a:rPr lang="en-US" dirty="0"/>
                        <a:t>R4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7084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True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False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Second slide 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3623631" cy="213677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Let’s introduce a list</a:t>
            </a:r>
          </a:p>
          <a:p>
            <a:r>
              <a:rPr lang="en-US" dirty="0"/>
              <a:t>With foo</a:t>
            </a:r>
          </a:p>
          <a:p>
            <a:r>
              <a:rPr lang="en-US" dirty="0"/>
              <a:t>Bar</a:t>
            </a:r>
          </a:p>
          <a:p>
            <a:r>
              <a:rPr lang="en-US" dirty="0"/>
              <a:t>And </a:t>
            </a:r>
            <a:r>
              <a:rPr lang="en-US" dirty="0" err="1"/>
              <a:t>baz</a:t>
            </a:r>
            <a:r>
              <a:rPr lang="en-US" dirty="0"/>
              <a:t> things</a:t>
            </a:r>
          </a:p>
        </p:txBody>
      </p:sp>
      <p:sp>
        <p:nvSpPr>
          <p:cNvPr id="4" name="Rectangle 3"/>
          <p:cNvSpPr/>
          <p:nvPr/>
        </p:nvSpPr>
        <p:spPr>
          <a:xfrm>
            <a:off x="6180463" y="1344058"/>
            <a:ext cx="4076241" cy="3877937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A rectangle shape with this text inside.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23634" y="2434665"/>
            <a:ext cx="1613535" cy="9220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+mj-lt"/>
              <a:buAutoNum type="arabicPeriod"/>
            </a:pPr>
            <a:r>
              <a:rPr lang="en-US" dirty="0"/>
              <a:t>List item4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 item5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 item6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453634" y="2457553"/>
            <a:ext cx="655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I</a:t>
            </a:r>
            <a:r>
              <a:rPr lang="en-US" dirty="0"/>
              <a:t>1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I2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I3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I4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5634940" y="2457554"/>
            <a:ext cx="124611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S</a:t>
            </a:r>
            <a:r>
              <a:rPr lang="en-US" dirty="0"/>
              <a:t>ome info: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I</a:t>
            </a:r>
            <a:r>
              <a:rPr lang="en-US" dirty="0"/>
              <a:t>tem A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Item B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531336" y="2459421"/>
            <a:ext cx="14782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dirty="0"/>
              <a:t>M</a:t>
            </a:r>
            <a:r>
              <a:rPr lang="en-US" dirty="0"/>
              <a:t>aybe a list?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List1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List2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/>
              <a:t>List3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404392" y="2434665"/>
            <a:ext cx="65594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l1 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GB" dirty="0"/>
              <a:t>l2</a:t>
            </a:r>
          </a:p>
          <a:p>
            <a:pPr marL="285750" indent="-285750">
              <a:buFont typeface="Arial" panose="02080604020202020204" pitchFamily="34" charset="0"/>
              <a:buChar char="•"/>
            </a:pPr>
            <a:r>
              <a:rPr lang="en-US" dirty="0"/>
              <a:t>l3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20250807-17244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46515" y="1499870"/>
            <a:ext cx="2518410" cy="356171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/>
              <p:cNvSpPr txBox="1"/>
              <p:nvPr/>
            </p:nvSpPr>
            <p:spPr>
              <a:xfrm>
                <a:off x="158115" y="147320"/>
                <a:ext cx="8449310" cy="47815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>
                    <a:latin typeface="DejaVu Math TeX Gyre" panose="02000503000000000000" charset="0"/>
                    <a:ea typeface="宋体" charset="0"/>
                    <a:cs typeface="DejaVu Math TeX Gyre" panose="02000503000000000000" charset="0"/>
                  </a:rPr>
                  <a:t>公式前</a:t>
                </a:r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𝑓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𝑥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=</m:t>
                    </m:r>
                    <m:sSub>
                      <m:sSubPr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𝑎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  <a:cs typeface="DejaVu Math TeX Gyre" panose="02000503000000000000" charset="0"/>
                      </a:rPr>
                      <m:t>+</m:t>
                    </m:r>
                    <m:nary>
                      <m:naryPr>
                        <m:chr m:val="∑"/>
                        <m:limLoc m:val="undOvr"/>
                        <m:ctrlP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</m:ctrlPr>
                      </m:naryPr>
                      <m:sub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=1</m:t>
                        </m:r>
                      </m:sub>
                      <m:sup>
                        <m:r>
                          <a:rPr lang="en-US" altLang="zh-CN" i="1">
                            <a:latin typeface="Cambria Math" panose="02040503050406030204" pitchFamily="18" charset="0"/>
                            <a:cs typeface="DejaVu Math TeX Gyre" panose="02000503000000000000" charset="0"/>
                          </a:rPr>
                          <m:t>∞</m:t>
                        </m:r>
                      </m:sup>
                      <m:e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  <a:cs typeface="DejaVu Math TeX Gyre" panose="02000503000000000000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𝑎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cos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𝜋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func>
                            <m:r>
                              <a:rPr lang="en-US" altLang="zh-CN" i="1">
                                <a:latin typeface="Cambria Math" panose="02040503050406030204" pitchFamily="18" charset="0"/>
                                <a:cs typeface="DejaVu Math TeX Gyre" panose="02000503000000000000" charset="0"/>
                              </a:rPr>
                              <m:t>+</m:t>
                            </m:r>
                            <m:sSub>
                              <m:sSub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𝑏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𝑛</m:t>
                                </m:r>
                              </m:sub>
                            </m:sSub>
                            <m:func>
                              <m:funcPr>
                                <m:ctrlPr>
                                  <a:rPr lang="en-US" altLang="zh-CN" i="1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altLang="zh-CN">
                                    <a:latin typeface="Cambria Math" panose="02040503050406030204" pitchFamily="18" charset="0"/>
                                    <a:cs typeface="DejaVu Math TeX Gyre" panose="02000503000000000000" charset="0"/>
                                  </a:rPr>
                                  <m:t>sin</m:t>
                                </m:r>
                              </m:fName>
                              <m:e>
                                <m:f>
                                  <m:fPr>
                                    <m:ctrlP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</m:ctrlPr>
                                  </m:fPr>
                                  <m:num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𝑛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𝜋</m:t>
                                    </m:r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𝑥</m:t>
                                    </m:r>
                                  </m:num>
                                  <m:den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  <a:cs typeface="DejaVu Math TeX Gyre" panose="02000503000000000000" charset="0"/>
                                      </a:rPr>
                                      <m:t>𝐿</m:t>
                                    </m:r>
                                  </m:den>
                                </m:f>
                              </m:e>
                            </m:func>
                          </m:e>
                        </m:d>
                      </m:e>
                    </m:nary>
                  </m:oMath>
                </a14:m>
                <a:r>
                  <a:rPr lang="zh-CN" altLang="en-US">
                    <a:latin typeface="DejaVu Math TeX Gyre" panose="02000503000000000000" charset="0"/>
                    <a:ea typeface="宋体" charset="0"/>
                    <a:cs typeface="DejaVu Math TeX Gyre" panose="02000503000000000000" charset="0"/>
                  </a:rPr>
                  <a:t>公式后</a:t>
                </a:r>
              </a:p>
            </p:txBody>
          </p:sp>
        </mc:Choice>
        <mc:Fallback xmlns="">
          <p:sp>
            <p:nvSpPr>
              <p:cNvPr id="2" name="文本框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58115" y="147320"/>
                <a:ext cx="8449310" cy="47815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/>
          <p:cNvSpPr txBox="1"/>
          <p:nvPr/>
        </p:nvSpPr>
        <p:spPr>
          <a:xfrm>
            <a:off x="130175" y="2026285"/>
            <a:ext cx="574738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普通文本框</a:t>
            </a:r>
            <a:r>
              <a:rPr lang="en-US" altLang="zh-CN"/>
              <a:t> </a:t>
            </a:r>
            <a:r>
              <a:rPr lang="zh-CN" altLang="en-US" b="1">
                <a:ea typeface="宋体" charset="0"/>
              </a:rPr>
              <a:t>粗体</a:t>
            </a:r>
            <a:r>
              <a:rPr lang="en-US" altLang="zh-CN" b="1">
                <a:ea typeface="宋体" charset="0"/>
              </a:rPr>
              <a:t> </a:t>
            </a:r>
            <a:r>
              <a:rPr lang="zh-CN" altLang="en-US" i="1">
                <a:ea typeface="宋体" charset="0"/>
              </a:rPr>
              <a:t>斜体</a:t>
            </a:r>
            <a:r>
              <a:rPr lang="en-US" altLang="zh-CN" i="1">
                <a:ea typeface="宋体" charset="0"/>
              </a:rPr>
              <a:t> </a:t>
            </a:r>
            <a:r>
              <a:rPr lang="zh-CN" altLang="en-US" u="sng">
                <a:ea typeface="宋体" charset="0"/>
              </a:rPr>
              <a:t>下划线</a:t>
            </a:r>
            <a:r>
              <a:rPr lang="en-US" altLang="zh-CN">
                <a:ea typeface="宋体" charset="0"/>
              </a:rPr>
              <a:t> </a:t>
            </a:r>
            <a:r>
              <a:rPr lang="zh-CN" altLang="en-US" strike="sngStrike">
                <a:ea typeface="宋体" charset="0"/>
              </a:rPr>
              <a:t>删除线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0260EBD-E81F-5986-A110-AA091AC211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第</a:t>
            </a:r>
            <a:r>
              <a:rPr kumimoji="1" lang="en-US" altLang="zh-CN"/>
              <a:t>5</a:t>
            </a:r>
            <a:r>
              <a:rPr kumimoji="1" lang="zh-CN" altLang="en-US"/>
              <a:t>页标题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ED5A772-4B85-22FA-93BD-84D0B14D7A1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659342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31654846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3C79399-67B7-8D18-8662-0EBEC706B2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多级列表和中断有序列表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BD50F6B-92DF-C6A7-9923-9E227BF85D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3925186" cy="4351338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kumimoji="1" lang="zh-CN" altLang="en-US"/>
              <a:t>第一条标题</a:t>
            </a:r>
            <a:endParaRPr kumimoji="1" lang="en-US" altLang="zh-CN"/>
          </a:p>
          <a:p>
            <a:pPr marL="971550" lvl="1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1</a:t>
            </a:r>
          </a:p>
          <a:p>
            <a:pPr marL="971550" lvl="1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2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/>
              <a:t>第二条标题</a:t>
            </a:r>
            <a:endParaRPr kumimoji="1" lang="en-US" altLang="zh-CN"/>
          </a:p>
          <a:p>
            <a:pPr marL="971550" lvl="1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3</a:t>
            </a:r>
          </a:p>
          <a:p>
            <a:pPr marL="971550" lvl="1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4</a:t>
            </a:r>
          </a:p>
          <a:p>
            <a:pPr marL="514350" indent="-514350">
              <a:buFont typeface="+mj-lt"/>
              <a:buAutoNum type="arabicPeriod"/>
            </a:pPr>
            <a:r>
              <a:rPr kumimoji="1" lang="zh-CN" altLang="en-US"/>
              <a:t>第三条标题</a:t>
            </a:r>
            <a:endParaRPr kumimoji="1" lang="en-US" altLang="zh-CN"/>
          </a:p>
          <a:p>
            <a:pPr marL="971550" lvl="1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5</a:t>
            </a:r>
          </a:p>
          <a:p>
            <a:pPr marL="1428750" lvl="2" indent="-514350">
              <a:buFont typeface="+mj-lt"/>
              <a:buAutoNum type="arabicPeriod"/>
            </a:pPr>
            <a:r>
              <a:rPr kumimoji="1" lang="zh-CN" altLang="en-US"/>
              <a:t>内容</a:t>
            </a:r>
            <a:r>
              <a:rPr kumimoji="1" lang="en-US" altLang="zh-CN"/>
              <a:t>6</a:t>
            </a:r>
            <a:endParaRPr kumimoji="1" lang="zh-CN" altLang="en-US"/>
          </a:p>
          <a:p>
            <a:pPr>
              <a:buNone/>
            </a:pPr>
            <a:endParaRPr lang="en-US" sz="130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202AD61-DE33-D4F2-735E-3F326D6BC502}"/>
              </a:ext>
            </a:extLst>
          </p:cNvPr>
          <p:cNvSpPr txBox="1"/>
          <p:nvPr/>
        </p:nvSpPr>
        <p:spPr>
          <a:xfrm>
            <a:off x="5241852" y="2073348"/>
            <a:ext cx="5493812" cy="175432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" altLang="zh-CN"/>
              <a:t>【PPTX</a:t>
            </a:r>
            <a:r>
              <a:rPr lang="zh-CN" altLang="en-US"/>
              <a:t>中断有序列表测试</a:t>
            </a:r>
            <a:r>
              <a:rPr lang="en-US" altLang="zh-CN"/>
              <a:t>】</a:t>
            </a:r>
          </a:p>
          <a:p>
            <a:pPr marL="514350" indent="-342900">
              <a:buFont typeface="+mj-lt"/>
              <a:buAutoNum type="arabicPeriod"/>
            </a:pPr>
            <a:r>
              <a:rPr lang="zh-CN" altLang="en-US"/>
              <a:t>中断列表第</a:t>
            </a:r>
            <a:r>
              <a:rPr lang="en-US" altLang="zh-CN"/>
              <a:t>1</a:t>
            </a:r>
            <a:r>
              <a:rPr lang="zh-CN" altLang="en-US"/>
              <a:t>项</a:t>
            </a:r>
          </a:p>
          <a:p>
            <a:pPr marL="514350" indent="-342900">
              <a:buFont typeface="+mj-lt"/>
              <a:buAutoNum type="arabicPeriod"/>
            </a:pPr>
            <a:r>
              <a:rPr lang="zh-CN" altLang="en-US"/>
              <a:t>中断列表第</a:t>
            </a:r>
            <a:r>
              <a:rPr lang="en-US" altLang="zh-CN"/>
              <a:t>2</a:t>
            </a:r>
            <a:r>
              <a:rPr lang="zh-CN" altLang="en-US"/>
              <a:t>项</a:t>
            </a:r>
          </a:p>
          <a:p>
            <a:pPr>
              <a:buNone/>
            </a:pPr>
            <a:r>
              <a:rPr lang="zh-CN" altLang="en-US"/>
              <a:t>这里是插入在列表中间的普通正文，不应作为列表项</a:t>
            </a:r>
          </a:p>
          <a:p>
            <a:pPr marL="514350" indent="-342900">
              <a:buFont typeface="+mj-lt"/>
              <a:buAutoNum type="arabicPeriod" startAt="3"/>
            </a:pPr>
            <a:r>
              <a:rPr lang="zh-CN" altLang="en-US"/>
              <a:t>中断列表第</a:t>
            </a:r>
            <a:r>
              <a:rPr lang="en-US" altLang="zh-CN"/>
              <a:t>3</a:t>
            </a:r>
            <a:r>
              <a:rPr lang="zh-CN" altLang="en-US"/>
              <a:t>项（正文后继续编号）</a:t>
            </a:r>
          </a:p>
          <a:p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192256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209</Words>
  <Application>Microsoft Macintosh PowerPoint</Application>
  <PresentationFormat>宽屏</PresentationFormat>
  <Paragraphs>81</Paragraphs>
  <Slides>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4" baseType="lpstr">
      <vt:lpstr>宋体</vt:lpstr>
      <vt:lpstr>DejaVu Math TeX Gyre</vt:lpstr>
      <vt:lpstr>Aptos</vt:lpstr>
      <vt:lpstr>Aptos Display</vt:lpstr>
      <vt:lpstr>Arial</vt:lpstr>
      <vt:lpstr>Calibri</vt:lpstr>
      <vt:lpstr>Cambria Math</vt:lpstr>
      <vt:lpstr>Office Theme</vt:lpstr>
      <vt:lpstr>Test Table Slide</vt:lpstr>
      <vt:lpstr>Second slide title</vt:lpstr>
      <vt:lpstr>PowerPoint 演示文稿</vt:lpstr>
      <vt:lpstr>PowerPoint 演示文稿</vt:lpstr>
      <vt:lpstr>第5页标题</vt:lpstr>
      <vt:lpstr>多级列表和中断有序列表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Maxim Lysak</dc:creator>
  <cp:lastModifiedBy>myhloli</cp:lastModifiedBy>
  <cp:revision>31</cp:revision>
  <dcterms:created xsi:type="dcterms:W3CDTF">2026-04-10T03:20:40Z</dcterms:created>
  <dcterms:modified xsi:type="dcterms:W3CDTF">2026-05-14T11:42:16Z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5C1F829C17CA28EA6A1E7B697D0AA4F2_42</vt:lpwstr>
  </property>
  <property fmtid="{D5CDD505-2E9C-101B-9397-08002B2CF9AE}" pid="3" name="KSOProductBuildVer">
    <vt:lpwstr>2052-12.1.0.17900</vt:lpwstr>
  </property>
</Properties>
</file>