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embeddedFontLst>
    <p:embeddedFont>
      <p:font typeface="Raleway"/>
      <p:regular r:id="rId19"/>
      <p:bold r:id="rId20"/>
      <p:italic r:id="rId21"/>
      <p:boldItalic r:id="rId22"/>
    </p:embeddedFont>
    <p:embeddedFont>
      <p:font typeface="Lat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16EE715-80D1-4669-A2C8-E98589CCFA48}">
  <a:tblStyle styleId="{716EE715-80D1-4669-A2C8-E98589CCFA4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-bold.fntdata"/><Relationship Id="rId22" Type="http://schemas.openxmlformats.org/officeDocument/2006/relationships/font" Target="fonts/Raleway-boldItalic.fntdata"/><Relationship Id="rId21" Type="http://schemas.openxmlformats.org/officeDocument/2006/relationships/font" Target="fonts/Raleway-italic.fntdata"/><Relationship Id="rId24" Type="http://schemas.openxmlformats.org/officeDocument/2006/relationships/font" Target="fonts/Lato-bold.fntdata"/><Relationship Id="rId23" Type="http://schemas.openxmlformats.org/officeDocument/2006/relationships/font" Target="fonts/La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Lato-boldItalic.fntdata"/><Relationship Id="rId25" Type="http://schemas.openxmlformats.org/officeDocument/2006/relationships/font" Target="fonts/La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font" Target="fonts/Raleway-regular.fntdata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cb9a0b07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cb9a0b07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acb7f1a9e7_0_3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acb7f1a9e7_0_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acb7f1a9e7_0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acb7f1a9e7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acb7f1a9e7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acb7f1a9e7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d5b15f0a3_5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d5b15f0a3_5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acb7f1a9e7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acb7f1a9e7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Maintenance</a:t>
            </a:r>
            <a:r>
              <a:rPr lang="en"/>
              <a:t> setup before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ae1da35fc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ae1da35fc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acb7f1a9e7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acb7f1a9e7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 + cost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acb7f1a9e7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acb7f1a9e7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acb7f1a9e7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acb7f1a9e7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acb7f1a9e7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acb7f1a9e7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acb7f1a9e7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acb7f1a9e7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rgbClr val="353535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ctrTitle"/>
          </p:nvPr>
        </p:nvSpPr>
        <p:spPr>
          <a:xfrm>
            <a:off x="2371725" y="630225"/>
            <a:ext cx="6694800" cy="101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Memvid Demo</a:t>
            </a:r>
            <a:endParaRPr/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Give Your AI Agent Photographic Memory</a:t>
            </a:r>
            <a:endParaRPr b="1" sz="2400"/>
          </a:p>
        </p:txBody>
      </p:sp>
      <p:pic>
        <p:nvPicPr>
          <p:cNvPr id="74" name="Google Shape;74;p13" title="memvid_pn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75" y="420200"/>
            <a:ext cx="1166002" cy="1166002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>
            <p:ph idx="1" type="subTitle"/>
          </p:nvPr>
        </p:nvSpPr>
        <p:spPr>
          <a:xfrm>
            <a:off x="2503800" y="1399600"/>
            <a:ext cx="1636800" cy="58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Dec 2025</a:t>
            </a:r>
            <a:endParaRPr b="1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2"/>
          <p:cNvSpPr txBox="1"/>
          <p:nvPr>
            <p:ph idx="4294967295"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Performances - Throughput &amp; Accuracy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59" name="Google Shape;159;p22"/>
          <p:cNvSpPr txBox="1"/>
          <p:nvPr/>
        </p:nvSpPr>
        <p:spPr>
          <a:xfrm>
            <a:off x="439275" y="1162250"/>
            <a:ext cx="671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Real numbers based on benchmark we run for 50k documents Wikipedia articles.</a:t>
            </a:r>
            <a:endParaRPr sz="1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aphicFrame>
        <p:nvGraphicFramePr>
          <p:cNvPr id="160" name="Google Shape;160;p22"/>
          <p:cNvGraphicFramePr/>
          <p:nvPr/>
        </p:nvGraphicFramePr>
        <p:xfrm>
          <a:off x="505300" y="1762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{716EE715-80D1-4669-A2C8-E98589CCFA48}</a:tableStyleId>
              </a:tblPr>
              <a:tblGrid>
                <a:gridCol w="1899050"/>
                <a:gridCol w="1899050"/>
                <a:gridCol w="1899050"/>
                <a:gridCol w="1899050"/>
              </a:tblGrid>
              <a:tr h="376600">
                <a:tc grid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BENCHMARK RESULTS</a:t>
                      </a:r>
                      <a:endParaRPr/>
                    </a:p>
                  </a:txBody>
                  <a:tcPr marT="91425" marB="91425" marR="91425" marL="91425"/>
                </a:tc>
                <a:tc hMerge="1"/>
                <a:tc hMerge="1"/>
                <a:tc hMerge="1"/>
              </a:tr>
              <a:tr h="3476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Metric</a:t>
                      </a:r>
                      <a:endParaRPr b="1" sz="1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Memvid</a:t>
                      </a:r>
                      <a:endParaRPr b="1" sz="1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Chroma</a:t>
                      </a:r>
                      <a:endParaRPr b="1" sz="1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Difference</a:t>
                      </a:r>
                      <a:endParaRPr b="1" sz="1200"/>
                    </a:p>
                  </a:txBody>
                  <a:tcPr marT="91425" marB="91425" marR="91425" marL="91425"/>
                </a:tc>
              </a:tr>
              <a:tr h="1395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Search QPS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P50 Latency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P99 Latency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Cold Start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Top-1 Accuracy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Storage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24,700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0.025ms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0.075ms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6.96ms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93.0%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12.9 KB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18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53.8ms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89.2ms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0.24ms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84.2%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4.7 KB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1,372 faster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2,152x faster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1,189x faster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Chroma wins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+8.5 points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2.7x larger*</a:t>
                      </a:r>
                      <a:endParaRPr sz="1200"/>
                    </a:p>
                  </a:txBody>
                  <a:tcPr marT="91425" marB="91425" marR="91425" marL="91425"/>
                </a:tc>
              </a:tr>
              <a:tr h="558000">
                <a:tc grid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*Storage is your entire database in 1 file + includes full hybrid index (lex + vec). Chroma is vector-only.</a:t>
                      </a:r>
                      <a:endParaRPr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*</a:t>
                      </a:r>
                      <a:r>
                        <a:rPr lang="en" sz="1200">
                          <a:solidFill>
                            <a:schemeClr val="dk2"/>
                          </a:solidFill>
                        </a:rPr>
                        <a:t>Cold start is </a:t>
                      </a:r>
                      <a:r>
                        <a:rPr lang="en" sz="1200">
                          <a:solidFill>
                            <a:schemeClr val="dk2"/>
                          </a:solidFill>
                        </a:rPr>
                        <a:t>agent wake up time.</a:t>
                      </a:r>
                      <a:endParaRPr sz="1200"/>
                    </a:p>
                  </a:txBody>
                  <a:tcPr marT="91425" marB="91425" marR="91425" marL="91425"/>
                </a:tc>
                <a:tc hMerge="1"/>
                <a:tc hMerge="1"/>
                <a:tc hMerge="1"/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/>
          <p:nvPr>
            <p:ph idx="4294967295"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Performances - Search Performance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graphicFrame>
        <p:nvGraphicFramePr>
          <p:cNvPr id="166" name="Google Shape;166;p23"/>
          <p:cNvGraphicFramePr/>
          <p:nvPr/>
        </p:nvGraphicFramePr>
        <p:xfrm>
          <a:off x="505300" y="1661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{716EE715-80D1-4669-A2C8-E98589CCFA48}</a:tableStyleId>
              </a:tblPr>
              <a:tblGrid>
                <a:gridCol w="7239000"/>
              </a:tblGrid>
              <a:tr h="3025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 SEARCH LATENCY COMPARISON</a:t>
                      </a:r>
                      <a:endParaRPr sz="11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2"/>
                          </a:solidFill>
                        </a:rPr>
                        <a:t>Memvid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2"/>
                          </a:solidFill>
                        </a:rPr>
                        <a:t>SQLite FTSS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2"/>
                          </a:solidFill>
                        </a:rPr>
                        <a:t>LanceDB</a:t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2"/>
                          </a:solidFill>
                        </a:rPr>
                        <a:t>Qdrant</a:t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2"/>
                          </a:solidFill>
                        </a:rPr>
                        <a:t>ChromaDB</a:t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2"/>
                          </a:solidFill>
                        </a:rPr>
                        <a:t>Pinecone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67" name="Google Shape;167;p23"/>
          <p:cNvSpPr/>
          <p:nvPr/>
        </p:nvSpPr>
        <p:spPr>
          <a:xfrm>
            <a:off x="1556675" y="2288925"/>
            <a:ext cx="110700" cy="157200"/>
          </a:xfrm>
          <a:prstGeom prst="rect">
            <a:avLst/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68" name="Google Shape;168;p23"/>
          <p:cNvCxnSpPr/>
          <p:nvPr/>
        </p:nvCxnSpPr>
        <p:spPr>
          <a:xfrm>
            <a:off x="1550290" y="4132150"/>
            <a:ext cx="6003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9" name="Google Shape;169;p23"/>
          <p:cNvSpPr txBox="1"/>
          <p:nvPr/>
        </p:nvSpPr>
        <p:spPr>
          <a:xfrm>
            <a:off x="1533288" y="4132150"/>
            <a:ext cx="377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0ms</a:t>
            </a:r>
            <a:endParaRPr b="1" sz="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0" name="Google Shape;170;p23"/>
          <p:cNvSpPr txBox="1"/>
          <p:nvPr/>
        </p:nvSpPr>
        <p:spPr>
          <a:xfrm>
            <a:off x="2599663" y="4132150"/>
            <a:ext cx="44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20</a:t>
            </a: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ms</a:t>
            </a:r>
            <a:endParaRPr b="1" sz="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1" name="Google Shape;171;p23"/>
          <p:cNvSpPr txBox="1"/>
          <p:nvPr/>
        </p:nvSpPr>
        <p:spPr>
          <a:xfrm>
            <a:off x="3734138" y="4132150"/>
            <a:ext cx="44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0ms</a:t>
            </a:r>
            <a:endParaRPr b="1" sz="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Google Shape;172;p23"/>
          <p:cNvSpPr txBox="1"/>
          <p:nvPr/>
        </p:nvSpPr>
        <p:spPr>
          <a:xfrm>
            <a:off x="4868613" y="4132150"/>
            <a:ext cx="44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6</a:t>
            </a: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0ms</a:t>
            </a:r>
            <a:endParaRPr b="1" sz="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3" name="Google Shape;173;p23"/>
          <p:cNvSpPr txBox="1"/>
          <p:nvPr/>
        </p:nvSpPr>
        <p:spPr>
          <a:xfrm>
            <a:off x="6003088" y="4132150"/>
            <a:ext cx="44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8</a:t>
            </a: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0ms</a:t>
            </a:r>
            <a:endParaRPr b="1" sz="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4" name="Google Shape;174;p23"/>
          <p:cNvSpPr txBox="1"/>
          <p:nvPr/>
        </p:nvSpPr>
        <p:spPr>
          <a:xfrm>
            <a:off x="7038456" y="4132150"/>
            <a:ext cx="580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10</a:t>
            </a:r>
            <a:r>
              <a:rPr b="1" lang="en" sz="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0ms</a:t>
            </a:r>
            <a:endParaRPr b="1" sz="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5" name="Google Shape;175;p23"/>
          <p:cNvSpPr/>
          <p:nvPr/>
        </p:nvSpPr>
        <p:spPr>
          <a:xfrm>
            <a:off x="1556675" y="2626925"/>
            <a:ext cx="78300" cy="157200"/>
          </a:xfrm>
          <a:prstGeom prst="rect">
            <a:avLst/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Google Shape;176;p23"/>
          <p:cNvSpPr/>
          <p:nvPr/>
        </p:nvSpPr>
        <p:spPr>
          <a:xfrm>
            <a:off x="1556675" y="2922900"/>
            <a:ext cx="214200" cy="1572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7" name="Google Shape;177;p23"/>
          <p:cNvSpPr/>
          <p:nvPr/>
        </p:nvSpPr>
        <p:spPr>
          <a:xfrm>
            <a:off x="1556675" y="3236375"/>
            <a:ext cx="720300" cy="1572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Lato"/>
                <a:ea typeface="Lato"/>
                <a:cs typeface="Lato"/>
                <a:sym typeface="Lato"/>
              </a:rPr>
              <a:t>10ms</a:t>
            </a:r>
            <a:endParaRPr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8" name="Google Shape;178;p23"/>
          <p:cNvSpPr/>
          <p:nvPr/>
        </p:nvSpPr>
        <p:spPr>
          <a:xfrm>
            <a:off x="1550300" y="3514850"/>
            <a:ext cx="2912100" cy="1572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Lato"/>
                <a:ea typeface="Lato"/>
                <a:cs typeface="Lato"/>
                <a:sym typeface="Lato"/>
              </a:rPr>
              <a:t>53.8ms</a:t>
            </a:r>
            <a:endParaRPr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9" name="Google Shape;179;p23"/>
          <p:cNvSpPr/>
          <p:nvPr/>
        </p:nvSpPr>
        <p:spPr>
          <a:xfrm>
            <a:off x="1559500" y="3828325"/>
            <a:ext cx="6003300" cy="1572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Lato"/>
                <a:ea typeface="Lato"/>
                <a:cs typeface="Lato"/>
                <a:sym typeface="Lato"/>
              </a:rPr>
              <a:t>50-100ms</a:t>
            </a:r>
            <a:endParaRPr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p23"/>
          <p:cNvSpPr txBox="1"/>
          <p:nvPr/>
        </p:nvSpPr>
        <p:spPr>
          <a:xfrm>
            <a:off x="1711812" y="2839950"/>
            <a:ext cx="580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1.8ms</a:t>
            </a:r>
            <a:endParaRPr sz="9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1" name="Google Shape;181;p23"/>
          <p:cNvSpPr txBox="1"/>
          <p:nvPr/>
        </p:nvSpPr>
        <p:spPr>
          <a:xfrm>
            <a:off x="1588577" y="2543975"/>
            <a:ext cx="2099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0.4m</a:t>
            </a:r>
            <a:r>
              <a:rPr lang="en" sz="9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 (lexical only, no vectors) </a:t>
            </a:r>
            <a:endParaRPr sz="9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2" name="Google Shape;182;p23"/>
          <p:cNvSpPr txBox="1"/>
          <p:nvPr/>
        </p:nvSpPr>
        <p:spPr>
          <a:xfrm>
            <a:off x="1619805" y="2205975"/>
            <a:ext cx="2099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0.81ms</a:t>
            </a:r>
            <a:endParaRPr sz="9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3" name="Google Shape;183;p23"/>
          <p:cNvSpPr txBox="1"/>
          <p:nvPr/>
        </p:nvSpPr>
        <p:spPr>
          <a:xfrm>
            <a:off x="505300" y="1171675"/>
            <a:ext cx="671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Real numbers based on benchmark we run for 50k documents Wikipedia articles.</a:t>
            </a:r>
            <a:endParaRPr sz="1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4"/>
          <p:cNvSpPr txBox="1"/>
          <p:nvPr>
            <p:ph type="ctrTitle"/>
          </p:nvPr>
        </p:nvSpPr>
        <p:spPr>
          <a:xfrm>
            <a:off x="1677925" y="630225"/>
            <a:ext cx="7025400" cy="3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 &amp; Feedback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/>
          <p:nvPr>
            <p:ph idx="4294967295" type="title"/>
          </p:nvPr>
        </p:nvSpPr>
        <p:spPr>
          <a:xfrm>
            <a:off x="170225" y="732425"/>
            <a:ext cx="5090400" cy="115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The Problem – The World Before Memvid</a:t>
            </a:r>
            <a:endParaRPr sz="2400"/>
          </a:p>
        </p:txBody>
      </p:sp>
      <p:pic>
        <p:nvPicPr>
          <p:cNvPr id="81" name="Google Shape;81;p14" title="Untitled diagram-2025-12-03-18541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3011625"/>
            <a:ext cx="8991601" cy="129077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4"/>
          <p:cNvSpPr txBox="1"/>
          <p:nvPr/>
        </p:nvSpPr>
        <p:spPr>
          <a:xfrm>
            <a:off x="347725" y="2496125"/>
            <a:ext cx="693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TRADITIONAL RAG ARCHITECTURE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The Solution - What Memvid Is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graphicFrame>
        <p:nvGraphicFramePr>
          <p:cNvPr id="88" name="Google Shape;88;p15"/>
          <p:cNvGraphicFramePr/>
          <p:nvPr/>
        </p:nvGraphicFramePr>
        <p:xfrm>
          <a:off x="480800" y="1120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{716EE715-80D1-4669-A2C8-E98589CCFA48}</a:tableStyleId>
              </a:tblPr>
              <a:tblGrid>
                <a:gridCol w="3791875"/>
                <a:gridCol w="3447125"/>
              </a:tblGrid>
              <a:tr h="42450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dk2"/>
                          </a:solidFill>
                        </a:rPr>
                        <a:t>MEMVID: BEFORE / AFTER</a:t>
                      </a:r>
                      <a:endParaRPr b="1">
                        <a:solidFill>
                          <a:schemeClr val="dk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 hMerge="1"/>
              </a:tr>
              <a:tr h="33281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u="sng"/>
                        <a:t>BEFORE (Traditional RAG)</a:t>
                      </a:r>
                      <a:endParaRPr b="1" u="sng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u="sng">
                          <a:solidFill>
                            <a:schemeClr val="dk2"/>
                          </a:solidFill>
                        </a:rPr>
                        <a:t>AFTER (Memvid)</a:t>
                      </a:r>
                      <a:endParaRPr b="1" u="sng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9" name="Google Shape;89;p15"/>
          <p:cNvSpPr/>
          <p:nvPr/>
        </p:nvSpPr>
        <p:spPr>
          <a:xfrm>
            <a:off x="816425" y="2055588"/>
            <a:ext cx="7893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S3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" name="Google Shape;90;p15"/>
          <p:cNvSpPr/>
          <p:nvPr/>
        </p:nvSpPr>
        <p:spPr>
          <a:xfrm>
            <a:off x="1830625" y="2055588"/>
            <a:ext cx="9000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Postgres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" name="Google Shape;91;p15"/>
          <p:cNvSpPr/>
          <p:nvPr/>
        </p:nvSpPr>
        <p:spPr>
          <a:xfrm>
            <a:off x="2955525" y="2055588"/>
            <a:ext cx="10977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Redis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" name="Google Shape;92;p15"/>
          <p:cNvSpPr/>
          <p:nvPr/>
        </p:nvSpPr>
        <p:spPr>
          <a:xfrm>
            <a:off x="816425" y="2634313"/>
            <a:ext cx="10143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Pinecone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p15"/>
          <p:cNvSpPr/>
          <p:nvPr/>
        </p:nvSpPr>
        <p:spPr>
          <a:xfrm>
            <a:off x="1984825" y="2634313"/>
            <a:ext cx="10143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OpenAI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Google Shape;94;p15"/>
          <p:cNvSpPr/>
          <p:nvPr/>
        </p:nvSpPr>
        <p:spPr>
          <a:xfrm>
            <a:off x="3153225" y="2634313"/>
            <a:ext cx="9000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Lambda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" name="Google Shape;95;p15"/>
          <p:cNvSpPr txBox="1"/>
          <p:nvPr/>
        </p:nvSpPr>
        <p:spPr>
          <a:xfrm>
            <a:off x="816425" y="3513625"/>
            <a:ext cx="24402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Setup: 2-4 weeks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Cost: $500-5,000/mo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Latency: 50-200ms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Maintenance: complicated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Dependencies: 6+ services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" name="Google Shape;96;p15"/>
          <p:cNvSpPr/>
          <p:nvPr/>
        </p:nvSpPr>
        <p:spPr>
          <a:xfrm>
            <a:off x="5022025" y="2055600"/>
            <a:ext cx="1754400" cy="13461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" name="Google Shape;97;p15"/>
          <p:cNvSpPr/>
          <p:nvPr/>
        </p:nvSpPr>
        <p:spPr>
          <a:xfrm>
            <a:off x="5403025" y="2501850"/>
            <a:ext cx="1014300" cy="45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ato"/>
                <a:ea typeface="Lato"/>
                <a:cs typeface="Lato"/>
                <a:sym typeface="Lato"/>
              </a:rPr>
              <a:t>agent.mv2</a:t>
            </a:r>
            <a:endParaRPr b="1"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" name="Google Shape;98;p15"/>
          <p:cNvSpPr txBox="1"/>
          <p:nvPr/>
        </p:nvSpPr>
        <p:spPr>
          <a:xfrm>
            <a:off x="4679125" y="3620675"/>
            <a:ext cx="28788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Setup: 5 minutes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Cost: Starting at $19.99/mo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Latency: 5ms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Maintenance: simple 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-"/>
            </a:pPr>
            <a:r>
              <a:rPr lang="en" sz="1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Dependencies: 1 file</a:t>
            </a:r>
            <a:endParaRPr sz="12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mv2 Architecture High-level</a:t>
            </a:r>
            <a:endParaRPr/>
          </a:p>
        </p:txBody>
      </p:sp>
      <p:graphicFrame>
        <p:nvGraphicFramePr>
          <p:cNvPr id="104" name="Google Shape;104;p16"/>
          <p:cNvGraphicFramePr/>
          <p:nvPr/>
        </p:nvGraphicFramePr>
        <p:xfrm>
          <a:off x="408663" y="14130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{716EE715-80D1-4669-A2C8-E98589CCFA48}</a:tableStyleId>
              </a:tblPr>
              <a:tblGrid>
                <a:gridCol w="2476725"/>
              </a:tblGrid>
              <a:tr h="713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dk2"/>
                          </a:solidFill>
                        </a:rPr>
                        <a:t>.MV2 FILE FORMAT</a:t>
                      </a:r>
                      <a:endParaRPr b="1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dk2"/>
                          </a:solidFill>
                        </a:rPr>
                        <a:t>(Self-Contained Memory)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</a:tr>
              <a:tr h="1998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D4D4D4"/>
                    </a:solidFill>
                  </a:tcPr>
                </a:tc>
              </a:tr>
            </a:tbl>
          </a:graphicData>
        </a:graphic>
      </p:graphicFrame>
      <p:sp>
        <p:nvSpPr>
          <p:cNvPr id="105" name="Google Shape;105;p16"/>
          <p:cNvSpPr txBox="1"/>
          <p:nvPr/>
        </p:nvSpPr>
        <p:spPr>
          <a:xfrm>
            <a:off x="411188" y="2197123"/>
            <a:ext cx="1100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HEADER….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6" name="Google Shape;106;p16"/>
          <p:cNvSpPr txBox="1"/>
          <p:nvPr/>
        </p:nvSpPr>
        <p:spPr>
          <a:xfrm>
            <a:off x="411193" y="2499193"/>
            <a:ext cx="1602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EMBEDDING WAL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07" name="Google Shape;107;p16"/>
          <p:cNvCxnSpPr/>
          <p:nvPr/>
        </p:nvCxnSpPr>
        <p:spPr>
          <a:xfrm>
            <a:off x="411188" y="2517441"/>
            <a:ext cx="2465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08" name="Google Shape;108;p16"/>
          <p:cNvCxnSpPr/>
          <p:nvPr/>
        </p:nvCxnSpPr>
        <p:spPr>
          <a:xfrm>
            <a:off x="411188" y="2817147"/>
            <a:ext cx="2465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09" name="Google Shape;109;p16"/>
          <p:cNvSpPr txBox="1"/>
          <p:nvPr/>
        </p:nvSpPr>
        <p:spPr>
          <a:xfrm>
            <a:off x="411186" y="2783750"/>
            <a:ext cx="21021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FRAMES DATA SEGMENTS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411186" y="3778988"/>
            <a:ext cx="21021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Table of Content (TOC)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3788000" y="1413075"/>
            <a:ext cx="42987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Memvid’s core innovation is the Smart Frame, a storage unit inspired by how video files encode information. Just as videos store sequential frames that can be played, seeked, or edited, Memvid stores your data as an append-only sequence of semantic frames.</a:t>
            </a:r>
            <a:endParaRPr sz="13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aleway"/>
              <a:buChar char="-"/>
            </a:pPr>
            <a:r>
              <a:rPr lang="en" sz="13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Frames helps us when retrieving/recall specific information within the data.</a:t>
            </a:r>
            <a:endParaRPr sz="13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12" name="Google Shape;112;p16"/>
          <p:cNvCxnSpPr>
            <a:endCxn id="111" idx="1"/>
          </p:cNvCxnSpPr>
          <p:nvPr/>
        </p:nvCxnSpPr>
        <p:spPr>
          <a:xfrm flipH="1" rot="10800000">
            <a:off x="2070500" y="2305875"/>
            <a:ext cx="1717500" cy="865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13" name="Google Shape;113;p16" title="Screenshot 2025-12-08 at 11.27.57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8000" y="3822125"/>
            <a:ext cx="4824076" cy="588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4" name="Google Shape;114;p16"/>
          <p:cNvCxnSpPr/>
          <p:nvPr/>
        </p:nvCxnSpPr>
        <p:spPr>
          <a:xfrm>
            <a:off x="416738" y="3760606"/>
            <a:ext cx="2465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15" name="Google Shape;115;p16"/>
          <p:cNvSpPr txBox="1"/>
          <p:nvPr/>
        </p:nvSpPr>
        <p:spPr>
          <a:xfrm>
            <a:off x="505404" y="2999245"/>
            <a:ext cx="13155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Time </a:t>
            </a:r>
            <a:r>
              <a:rPr b="1" i="1"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Index</a:t>
            </a:r>
            <a:endParaRPr b="1" i="1"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Embeddings</a:t>
            </a:r>
            <a:endParaRPr b="1" i="1"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Raw Data</a:t>
            </a:r>
            <a:endParaRPr b="1" i="1"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Logic Connection</a:t>
            </a:r>
            <a:endParaRPr b="1" i="1"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Technical Explanation (For Engineers)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21" name="Google Shape;121;p17"/>
          <p:cNvSpPr txBox="1"/>
          <p:nvPr/>
        </p:nvSpPr>
        <p:spPr>
          <a:xfrm>
            <a:off x="453550" y="1218550"/>
            <a:ext cx="6939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What Memvid does:</a:t>
            </a:r>
            <a:endParaRPr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Packages embeddings, vector index (HNSW), lexical index (BM25), time index, and all document data into a</a:t>
            </a: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1"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single `.mv2` file</a:t>
            </a:r>
            <a:endParaRPr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Crash-safe embedded WAL ensures durability without external databases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Deterministic: same API calls → identical bytes (reproducible builds)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2" name="Google Shape;122;p17"/>
          <p:cNvSpPr txBox="1"/>
          <p:nvPr/>
        </p:nvSpPr>
        <p:spPr>
          <a:xfrm>
            <a:off x="453550" y="2831425"/>
            <a:ext cx="69396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How it replaces traditional RAG: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Traditional RAG: 100+ lines of boilerplate across 6 services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Memvid: 3 lines</a:t>
            </a:r>
            <a:endParaRPr b="1" i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import memvid</a:t>
            </a:r>
            <a:endParaRPr i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mem = memvid.use("basic", "knowledge.mv2")</a:t>
            </a:r>
            <a:endParaRPr i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results = mem.find("How do I authenticate users?", top_k=10)</a:t>
            </a:r>
            <a:endParaRPr i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How It Works – Customer Journey Flowcharts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28" name="Google Shape;128;p18"/>
          <p:cNvSpPr txBox="1"/>
          <p:nvPr/>
        </p:nvSpPr>
        <p:spPr>
          <a:xfrm>
            <a:off x="303300" y="1180750"/>
            <a:ext cx="39753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The "</a:t>
            </a: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Dashboard</a:t>
            </a: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" journey demonstrates the workflow when using Memvid’s hosted web dashboard for management and operations, suitable for teams who prefer a managed experience.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Why users upgrade from self-hosted to dashboard? 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</a:t>
            </a: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More Control + More Capacity  + More </a:t>
            </a: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Convenience</a:t>
            </a:r>
            <a:endParaRPr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9" name="Google Shape;129;p18" title="Untitled diagram-2025-12-03-18433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0050" y="1051175"/>
            <a:ext cx="4045679" cy="4069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How It Works – Data Journey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35" name="Google Shape;135;p19"/>
          <p:cNvSpPr txBox="1"/>
          <p:nvPr/>
        </p:nvSpPr>
        <p:spPr>
          <a:xfrm>
            <a:off x="303300" y="1180750"/>
            <a:ext cx="39753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The "</a:t>
            </a: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Data Flow</a:t>
            </a: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" journey breaks down how documents and queries move through the Memvid stack, giving both technical and non-technical users an understanding of the processing pipeline.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36" name="Google Shape;136;p19" title="Untitled diagram-2025-12-03-18454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00" y="2121050"/>
            <a:ext cx="8926602" cy="2508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9"/>
          <p:cNvSpPr txBox="1"/>
          <p:nvPr/>
        </p:nvSpPr>
        <p:spPr>
          <a:xfrm>
            <a:off x="5240875" y="1877450"/>
            <a:ext cx="1668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INGESTION</a:t>
            </a: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8" name="Google Shape;138;p19"/>
          <p:cNvSpPr txBox="1"/>
          <p:nvPr/>
        </p:nvSpPr>
        <p:spPr>
          <a:xfrm>
            <a:off x="470800" y="4363075"/>
            <a:ext cx="605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*This happens in milliseconds in the background.</a:t>
            </a:r>
            <a:endParaRPr b="1" sz="1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How It Works – Data Journey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44" name="Google Shape;144;p20"/>
          <p:cNvSpPr txBox="1"/>
          <p:nvPr/>
        </p:nvSpPr>
        <p:spPr>
          <a:xfrm>
            <a:off x="303300" y="1180750"/>
            <a:ext cx="39753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The "</a:t>
            </a: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Data Flow</a:t>
            </a: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" journey breaks down how documents and queries move through the Memvid stack, giving both technical and non-technical users an understanding of the processing pipeline.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5240875" y="1877450"/>
            <a:ext cx="1668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RETRIEVAL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46" name="Google Shape;146;p20" title="Untitled diagram-2025-12-03-18481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810650"/>
            <a:ext cx="8839204" cy="1609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 txBox="1"/>
          <p:nvPr/>
        </p:nvSpPr>
        <p:spPr>
          <a:xfrm>
            <a:off x="454375" y="4625825"/>
            <a:ext cx="605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*This happens in milliseconds in the background.</a:t>
            </a:r>
            <a:endParaRPr b="1" sz="1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4700" y="162737"/>
            <a:ext cx="4254600" cy="4818038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1"/>
          <p:cNvSpPr txBox="1"/>
          <p:nvPr/>
        </p:nvSpPr>
        <p:spPr>
          <a:xfrm>
            <a:off x="2855550" y="2190447"/>
            <a:ext cx="3432900" cy="76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rPr>
              <a:t>Live Product Walkthrough Demo</a:t>
            </a:r>
            <a:endParaRPr b="1" sz="2400">
              <a:solidFill>
                <a:schemeClr val="lt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