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7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Lst>
  <p:sldSz cx="9144000" cy="5143500" type="screen16x9"/>
  <p:notesSz cx="6858000" cy="9144000"/>
  <p:embeddedFontLst>
    <p:embeddedFont>
      <p:font typeface="Helvetica Neue" panose="02000503000000020004" pitchFamily="2" charset="0"/>
      <p:regular r:id="rId72"/>
      <p:bold r:id="rId73"/>
      <p:italic r:id="rId74"/>
      <p:boldItalic r:id="rId75"/>
    </p:embeddedFont>
    <p:embeddedFont>
      <p:font typeface="Roboto" panose="02000000000000000000" pitchFamily="2" charset="0"/>
      <p:regular r:id="rId76"/>
      <p:bold r:id="rId77"/>
      <p:italic r:id="rId78"/>
      <p:boldItalic r:id="rId7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4643"/>
  </p:normalViewPr>
  <p:slideViewPr>
    <p:cSldViewPr snapToGrid="0">
      <p:cViewPr varScale="1">
        <p:scale>
          <a:sx n="153" d="100"/>
          <a:sy n="153" d="100"/>
        </p:scale>
        <p:origin x="68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3.fntdata"/><Relationship Id="rId79" Type="http://schemas.openxmlformats.org/officeDocument/2006/relationships/font" Target="fonts/font8.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fntdata"/><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4.fntdata"/><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5.fntdata"/><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44631dc681_0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244631dc681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23c4e0949a9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23c4e0949a9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fb3888361d_0_1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1fb3888361d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23c4e0949a9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23c4e0949a9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1fb3888361d_0_1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1fb3888361d_0_1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4179a2f3f3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24179a2f3f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24179a2f3f3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24179a2f3f3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4179a2f3f3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24179a2f3f3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4179a2f3f3_0_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24179a2f3f3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244631dc681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244631dc681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1fad1692549_0_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1fad1692549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24179a2f3f3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24179a2f3f3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244631dc681_0_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244631dc681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244631dc681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244631dc681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244631dc681_0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244631dc681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4cbc1a9c89_1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24cbc1a9c89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24cbc1a9c89_1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24cbc1a9c89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4cbc1a9c89_1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24cbc1a9c89_1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24cbc1a9c89_1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24cbc1a9c89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4cbc1a9c89_1_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24cbc1a9c89_1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24cbc1a9c89_1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24cbc1a9c89_1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23c4ecbec4b_0_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23c4ecbec4b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24cbc1a9c89_1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24cbc1a9c89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24179a2f3f3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24179a2f3f3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24179a2f3f3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24179a2f3f3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24179a2f3f3_0_1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24179a2f3f3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4179a2f3f3_0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24179a2f3f3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4179a2f3f3_0_1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24179a2f3f3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44631dc681_0_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244631dc681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24179a2f3f3_0_1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24179a2f3f3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24cbc1a9c89_1_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24cbc1a9c89_1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2443b2e6c35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2443b2e6c3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23c4ecbec4b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23c4ecbec4b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24179a2f3f3_0_1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24179a2f3f3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24179a2f3f3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24179a2f3f3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2414a2590c8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2414a2590c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2443b2e6c35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2443b2e6c35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443b2e6c35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2443b2e6c35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443b2e6c35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2443b2e6c35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443b2e6c35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2443b2e6c35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2443b2e6c35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2443b2e6c35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443b2e6c35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2443b2e6c35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443b2e6c35_0_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2443b2e6c35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1fad1692549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fad1692549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443b2e6c35_0_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2443b2e6c35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2443b2e6c35_0_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2443b2e6c35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443b2e6c35_0_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2443b2e6c35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2443b2e6c35_0_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2443b2e6c35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443b2e6c35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2443b2e6c35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2443b2e6c35_0_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2443b2e6c35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2443b2e6c35_0_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2443b2e6c35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2443b2e6c35_0_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2443b2e6c35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2443b2e6c35_0_1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2443b2e6c35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2443b2e6c35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3" name="Google Shape;473;g2443b2e6c35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44631dc681_0_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244631dc681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2443b2e6c35_0_1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2443b2e6c35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443b2e6c35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5" name="Google Shape;485;g2443b2e6c35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2443b2e6c35_0_1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2443b2e6c35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2443b2e6c35_0_1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2443b2e6c35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2443b2e6c35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5" name="Google Shape;505;g2443b2e6c35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2443b2e6c35_0_1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2443b2e6c35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244631dc681_0_1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244631dc681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g2442786bb5f_0_6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2442786bb5f_0_6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24179a2f3f3_0_16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6" name="Google Shape;536;g24179a2f3f3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2442786bb5f_0_3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2" name="Google Shape;542;g2442786bb5f_0_3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1fb3888361d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1fb3888361d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3c4e0949a9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3c4e0949a9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44631dc68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44631dc68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hyperlink" Target="https://research.facebook.com/people/eilat-roee/" TargetMode="External"/><Relationship Id="rId13" Type="http://schemas.openxmlformats.org/officeDocument/2006/relationships/hyperlink" Target="https://seanjtaylor.com/" TargetMode="External"/><Relationship Id="rId3" Type="http://schemas.openxmlformats.org/officeDocument/2006/relationships/hyperlink" Target="https://import-balance.org/docs/docs/overview/#acknowledgements--people" TargetMode="External"/><Relationship Id="rId7" Type="http://schemas.openxmlformats.org/officeDocument/2006/relationships/hyperlink" Target="https://research.facebook.com/people/mandala-steve/" TargetMode="External"/><Relationship Id="rId12" Type="http://schemas.openxmlformats.org/officeDocument/2006/relationships/hyperlink" Target="https://www.linkedin.com/in/luke-sonnet" TargetMode="External"/><Relationship Id="rId2" Type="http://schemas.openxmlformats.org/officeDocument/2006/relationships/notesSlide" Target="../notesSlides/notesSlide3.xml"/><Relationship Id="rId16" Type="http://schemas.openxmlformats.org/officeDocument/2006/relationships/hyperlink" Target="https://github.com/facebookresearch/balance/tree/main/website/static/img/" TargetMode="External"/><Relationship Id="rId1" Type="http://schemas.openxmlformats.org/officeDocument/2006/relationships/slideLayout" Target="../slideLayouts/slideLayout3.xml"/><Relationship Id="rId6" Type="http://schemas.openxmlformats.org/officeDocument/2006/relationships/hyperlink" Target="https://research.facebook.com/people/galili-tal/" TargetMode="External"/><Relationship Id="rId11" Type="http://schemas.openxmlformats.org/officeDocument/2006/relationships/hyperlink" Target="https://adamobeng.com/" TargetMode="External"/><Relationship Id="rId5" Type="http://schemas.openxmlformats.org/officeDocument/2006/relationships/hyperlink" Target="https://research.facebook.com/people/sarig-tal/" TargetMode="External"/><Relationship Id="rId15" Type="http://schemas.openxmlformats.org/officeDocument/2006/relationships/hyperlink" Target="https://www.danabeaty.com/" TargetMode="External"/><Relationship Id="rId10" Type="http://schemas.openxmlformats.org/officeDocument/2006/relationships/hyperlink" Target="https://www.linkedin.com/in/kevinycliou" TargetMode="External"/><Relationship Id="rId4" Type="http://schemas.openxmlformats.org/officeDocument/2006/relationships/hyperlink" Target="https://research.facebook.com/teams/core-data-science/" TargetMode="External"/><Relationship Id="rId9" Type="http://schemas.openxmlformats.org/officeDocument/2006/relationships/hyperlink" Target="https://research.facebook.com/people/haimovich-daniel/" TargetMode="External"/><Relationship Id="rId14" Type="http://schemas.openxmlformats.org/officeDocument/2006/relationships/hyperlink" Target="https://www.linkedin.com/in/barak-yair-reif-2154365/"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import-balance.org/docs/tutorials/quickstart/" TargetMode="Externa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import-balance.org/" TargetMode="External"/><Relationship Id="rId7" Type="http://schemas.openxmlformats.org/officeDocument/2006/relationships/hyperlink" Target="https://en.wikipedia.org/wiki/Missing_data#Missing_completely_at_random"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https://en.wikipedia.org/wiki/Sampling_bias" TargetMode="External"/><Relationship Id="rId5" Type="http://schemas.openxmlformats.org/officeDocument/2006/relationships/hyperlink" Target="https://en.wikipedia.org/wiki/Participation_bias" TargetMode="External"/><Relationship Id="rId4" Type="http://schemas.openxmlformats.org/officeDocument/2006/relationships/hyperlink" Target="https://en.wikipedia.org/wiki/Survey_methodology"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63.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hyperlink" Target="https://sketchplanations.com/licence" TargetMode="External"/><Relationship Id="rId4" Type="http://schemas.openxmlformats.org/officeDocument/2006/relationships/hyperlink" Target="https://sketchplanations.com/sampling-bia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275725" y="2498575"/>
            <a:ext cx="8191200" cy="1654500"/>
          </a:xfrm>
          <a:prstGeom prst="rect">
            <a:avLst/>
          </a:prstGeom>
          <a:noFill/>
          <a:ln>
            <a:noFill/>
          </a:ln>
        </p:spPr>
        <p:txBody>
          <a:bodyPr spcFirstLastPara="1" wrap="square" lIns="91425" tIns="91425" rIns="91425" bIns="91425" anchor="ctr" anchorCtr="0">
            <a:noAutofit/>
          </a:bodyPr>
          <a:lstStyle/>
          <a:p>
            <a:pPr marL="0" lvl="0" indent="0" algn="ctr" rtl="0">
              <a:lnSpc>
                <a:spcPct val="141180"/>
              </a:lnSpc>
              <a:spcBef>
                <a:spcPts val="1200"/>
              </a:spcBef>
              <a:spcAft>
                <a:spcPts val="0"/>
              </a:spcAft>
              <a:buNone/>
            </a:pPr>
            <a:r>
              <a:rPr lang="en" sz="3800" b="1">
                <a:solidFill>
                  <a:schemeClr val="dk2"/>
                </a:solidFill>
                <a:highlight>
                  <a:srgbClr val="FFFFFF"/>
                </a:highlight>
              </a:rPr>
              <a:t>Balancing biased data samples with the </a:t>
            </a:r>
            <a:r>
              <a:rPr lang="en" sz="3800" b="1" i="1">
                <a:solidFill>
                  <a:schemeClr val="dk2"/>
                </a:solidFill>
                <a:highlight>
                  <a:srgbClr val="FFFFFF"/>
                </a:highlight>
              </a:rPr>
              <a:t>'balance'</a:t>
            </a:r>
            <a:r>
              <a:rPr lang="en" sz="3800" b="1">
                <a:solidFill>
                  <a:schemeClr val="dk2"/>
                </a:solidFill>
                <a:highlight>
                  <a:srgbClr val="FFFFFF"/>
                </a:highlight>
              </a:rPr>
              <a:t> Python package</a:t>
            </a:r>
            <a:endParaRPr sz="3800" b="1">
              <a:solidFill>
                <a:schemeClr val="dk2"/>
              </a:solidFill>
              <a:highlight>
                <a:srgbClr val="FFFFFF"/>
              </a:highlight>
            </a:endParaRPr>
          </a:p>
          <a:p>
            <a:pPr marL="0" lvl="0" indent="0" algn="ctr" rtl="0">
              <a:lnSpc>
                <a:spcPct val="141180"/>
              </a:lnSpc>
              <a:spcBef>
                <a:spcPts val="1200"/>
              </a:spcBef>
              <a:spcAft>
                <a:spcPts val="0"/>
              </a:spcAft>
              <a:buNone/>
            </a:pPr>
            <a:r>
              <a:rPr lang="en" sz="1900" b="1">
                <a:solidFill>
                  <a:schemeClr val="dk2"/>
                </a:solidFill>
                <a:highlight>
                  <a:srgbClr val="FFFFFF"/>
                </a:highlight>
              </a:rPr>
              <a:t>ISA conference 2023-06-01</a:t>
            </a:r>
            <a:endParaRPr sz="2000">
              <a:solidFill>
                <a:schemeClr val="dk2"/>
              </a:solidFill>
            </a:endParaRPr>
          </a:p>
        </p:txBody>
      </p:sp>
      <p:sp>
        <p:nvSpPr>
          <p:cNvPr id="55" name="Google Shape;55;p13"/>
          <p:cNvSpPr txBox="1"/>
          <p:nvPr/>
        </p:nvSpPr>
        <p:spPr>
          <a:xfrm>
            <a:off x="48775" y="4327375"/>
            <a:ext cx="83385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300" b="1">
                <a:solidFill>
                  <a:schemeClr val="dk2"/>
                </a:solidFill>
              </a:rPr>
              <a:t>Presentors</a:t>
            </a:r>
            <a:r>
              <a:rPr lang="en" sz="2300">
                <a:solidFill>
                  <a:schemeClr val="dk2"/>
                </a:solidFill>
              </a:rPr>
              <a:t>: Tal Galili &amp; Tal Sarig</a:t>
            </a:r>
            <a:endParaRPr sz="1600">
              <a:solidFill>
                <a:schemeClr val="dk2"/>
              </a:solidFill>
            </a:endParaRPr>
          </a:p>
          <a:p>
            <a:pPr marL="0" lvl="0" indent="0" algn="l" rtl="0">
              <a:spcBef>
                <a:spcPts val="0"/>
              </a:spcBef>
              <a:spcAft>
                <a:spcPts val="0"/>
              </a:spcAft>
              <a:buNone/>
            </a:pPr>
            <a:r>
              <a:rPr lang="en" sz="1900">
                <a:solidFill>
                  <a:schemeClr val="dk2"/>
                </a:solidFill>
              </a:rPr>
              <a:t>With: Roee Eilat, Daniel Haimovich, Steve Mandala</a:t>
            </a:r>
            <a:endParaRPr sz="1900">
              <a:solidFill>
                <a:schemeClr val="dk2"/>
              </a:solidFill>
            </a:endParaRPr>
          </a:p>
        </p:txBody>
      </p:sp>
      <p:pic>
        <p:nvPicPr>
          <p:cNvPr id="56" name="Google Shape;56;p13"/>
          <p:cNvPicPr preferRelativeResize="0"/>
          <p:nvPr/>
        </p:nvPicPr>
        <p:blipFill>
          <a:blip r:embed="rId3">
            <a:alphaModFix/>
          </a:blip>
          <a:stretch>
            <a:fillRect/>
          </a:stretch>
        </p:blipFill>
        <p:spPr>
          <a:xfrm>
            <a:off x="1219850" y="0"/>
            <a:ext cx="6177052" cy="2217850"/>
          </a:xfrm>
          <a:prstGeom prst="rect">
            <a:avLst/>
          </a:prstGeom>
          <a:noFill/>
          <a:ln>
            <a:noFill/>
          </a:ln>
        </p:spPr>
      </p:pic>
      <p:pic>
        <p:nvPicPr>
          <p:cNvPr id="57" name="Google Shape;57;p13"/>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8271500" y="4410150"/>
            <a:ext cx="734124" cy="620375"/>
          </a:xfrm>
          <a:prstGeom prst="rect">
            <a:avLst/>
          </a:prstGeom>
          <a:noFill/>
          <a:ln>
            <a:noFill/>
          </a:ln>
        </p:spPr>
      </p:pic>
      <p:pic>
        <p:nvPicPr>
          <p:cNvPr id="58" name="Google Shape;58;p13"/>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6963739" y="4410151"/>
            <a:ext cx="1182162" cy="6809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500"/>
              <a:t>How can we mitigate survey bias? </a:t>
            </a:r>
            <a:r>
              <a:rPr lang="en" sz="2500" b="1"/>
              <a:t>weights</a:t>
            </a:r>
            <a:endParaRPr sz="2500" b="1"/>
          </a:p>
        </p:txBody>
      </p:sp>
      <p:pic>
        <p:nvPicPr>
          <p:cNvPr id="116" name="Google Shape;116;p22"/>
          <p:cNvPicPr preferRelativeResize="0"/>
          <p:nvPr/>
        </p:nvPicPr>
        <p:blipFill>
          <a:blip r:embed="rId3">
            <a:alphaModFix/>
          </a:blip>
          <a:stretch>
            <a:fillRect/>
          </a:stretch>
        </p:blipFill>
        <p:spPr>
          <a:xfrm>
            <a:off x="60150" y="1485462"/>
            <a:ext cx="8916224" cy="1427971"/>
          </a:xfrm>
          <a:prstGeom prst="rect">
            <a:avLst/>
          </a:prstGeom>
          <a:noFill/>
          <a:ln>
            <a:noFill/>
          </a:ln>
        </p:spPr>
      </p:pic>
      <p:sp>
        <p:nvSpPr>
          <p:cNvPr id="117" name="Google Shape;117;p22"/>
          <p:cNvSpPr txBox="1"/>
          <p:nvPr/>
        </p:nvSpPr>
        <p:spPr>
          <a:xfrm>
            <a:off x="1674175" y="2444800"/>
            <a:ext cx="6297300" cy="822000"/>
          </a:xfrm>
          <a:prstGeom prst="rect">
            <a:avLst/>
          </a:prstGeom>
          <a:noFill/>
          <a:ln>
            <a:noFill/>
          </a:ln>
        </p:spPr>
        <p:txBody>
          <a:bodyPr spcFirstLastPara="1" wrap="square" lIns="91425" tIns="91425" rIns="91425" bIns="91425" anchor="t" anchorCtr="0">
            <a:spAutoFit/>
          </a:bodyPr>
          <a:lstStyle/>
          <a:p>
            <a:pPr marL="457200" lvl="0" indent="-330200" algn="l" rtl="0">
              <a:lnSpc>
                <a:spcPct val="115000"/>
              </a:lnSpc>
              <a:spcBef>
                <a:spcPts val="0"/>
              </a:spcBef>
              <a:spcAft>
                <a:spcPts val="0"/>
              </a:spcAft>
              <a:buClr>
                <a:schemeClr val="dk2"/>
              </a:buClr>
              <a:buSzPts val="1600"/>
              <a:buChar char="●"/>
            </a:pPr>
            <a:r>
              <a:rPr lang="en" sz="1600">
                <a:solidFill>
                  <a:schemeClr val="dk2"/>
                </a:solidFill>
              </a:rPr>
              <a:t>If a person is “more likely” to respond -&gt; give a </a:t>
            </a:r>
            <a:r>
              <a:rPr lang="en" sz="1100">
                <a:solidFill>
                  <a:schemeClr val="dk2"/>
                </a:solidFill>
              </a:rPr>
              <a:t>small</a:t>
            </a:r>
            <a:r>
              <a:rPr lang="en" sz="1600">
                <a:solidFill>
                  <a:schemeClr val="dk2"/>
                </a:solidFill>
              </a:rPr>
              <a:t> weight.</a:t>
            </a:r>
            <a:endParaRPr sz="1600">
              <a:solidFill>
                <a:schemeClr val="dk2"/>
              </a:solidFill>
            </a:endParaRPr>
          </a:p>
          <a:p>
            <a:pPr marL="457200" lvl="0" indent="-330200" algn="l" rtl="0">
              <a:lnSpc>
                <a:spcPct val="115000"/>
              </a:lnSpc>
              <a:spcBef>
                <a:spcPts val="0"/>
              </a:spcBef>
              <a:spcAft>
                <a:spcPts val="0"/>
              </a:spcAft>
              <a:buClr>
                <a:schemeClr val="dk2"/>
              </a:buClr>
              <a:buSzPts val="1600"/>
              <a:buChar char="●"/>
            </a:pPr>
            <a:r>
              <a:rPr lang="en" sz="1600">
                <a:solidFill>
                  <a:schemeClr val="dk2"/>
                </a:solidFill>
              </a:rPr>
              <a:t>If a person is “less likely” to respond -&gt; give a </a:t>
            </a:r>
            <a:r>
              <a:rPr lang="en" sz="2300">
                <a:solidFill>
                  <a:schemeClr val="dk2"/>
                </a:solidFill>
              </a:rPr>
              <a:t>large</a:t>
            </a:r>
            <a:r>
              <a:rPr lang="en" sz="1600">
                <a:solidFill>
                  <a:schemeClr val="dk2"/>
                </a:solidFill>
              </a:rPr>
              <a:t> weight.</a:t>
            </a:r>
            <a:endParaRPr sz="1700" b="1">
              <a:solidFill>
                <a:schemeClr val="dk2"/>
              </a:solidFill>
            </a:endParaRPr>
          </a:p>
        </p:txBody>
      </p:sp>
      <p:sp>
        <p:nvSpPr>
          <p:cNvPr id="118" name="Google Shape;118;p22"/>
          <p:cNvSpPr txBox="1"/>
          <p:nvPr/>
        </p:nvSpPr>
        <p:spPr>
          <a:xfrm>
            <a:off x="2067475" y="1844950"/>
            <a:ext cx="5749500" cy="431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600" b="1"/>
              <a:t>Weights</a:t>
            </a:r>
            <a:endParaRPr sz="1600" b="1"/>
          </a:p>
        </p:txBody>
      </p:sp>
      <p:pic>
        <p:nvPicPr>
          <p:cNvPr id="119" name="Google Shape;119;p22"/>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3813513" y="3368086"/>
            <a:ext cx="1516974" cy="12114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4" name="Google Shape;124;p23"/>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873250" y="1137150"/>
            <a:ext cx="7084498" cy="1293750"/>
          </a:xfrm>
          <a:prstGeom prst="rect">
            <a:avLst/>
          </a:prstGeom>
          <a:noFill/>
          <a:ln>
            <a:noFill/>
          </a:ln>
        </p:spPr>
      </p:pic>
      <p:sp>
        <p:nvSpPr>
          <p:cNvPr id="125" name="Google Shape;125;p23"/>
          <p:cNvSpPr txBox="1">
            <a:spLocks noGrp="1"/>
          </p:cNvSpPr>
          <p:nvPr>
            <p:ph type="title"/>
          </p:nvPr>
        </p:nvSpPr>
        <p:spPr>
          <a:xfrm>
            <a:off x="311700" y="437125"/>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500"/>
              <a:t>How do we estimate weights? Assumptions</a:t>
            </a:r>
            <a:endParaRPr sz="1550"/>
          </a:p>
        </p:txBody>
      </p:sp>
      <p:sp>
        <p:nvSpPr>
          <p:cNvPr id="126" name="Google Shape;126;p23"/>
          <p:cNvSpPr txBox="1"/>
          <p:nvPr/>
        </p:nvSpPr>
        <p:spPr>
          <a:xfrm>
            <a:off x="2093125" y="1271475"/>
            <a:ext cx="4793700" cy="937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1700">
                <a:solidFill>
                  <a:schemeClr val="dk2"/>
                </a:solidFill>
                <a:latin typeface="Roboto"/>
                <a:ea typeface="Roboto"/>
                <a:cs typeface="Roboto"/>
                <a:sym typeface="Roboto"/>
              </a:rPr>
              <a:t>More/less likely - based on what? </a:t>
            </a:r>
            <a:r>
              <a:rPr lang="en" sz="1700" b="1">
                <a:solidFill>
                  <a:schemeClr val="dk2"/>
                </a:solidFill>
                <a:latin typeface="Roboto"/>
                <a:ea typeface="Roboto"/>
                <a:cs typeface="Roboto"/>
                <a:sym typeface="Roboto"/>
              </a:rPr>
              <a:t>Covariates...</a:t>
            </a:r>
            <a:endParaRPr sz="1700" b="1">
              <a:solidFill>
                <a:schemeClr val="dk2"/>
              </a:solidFill>
              <a:latin typeface="Roboto"/>
              <a:ea typeface="Roboto"/>
              <a:cs typeface="Roboto"/>
              <a:sym typeface="Roboto"/>
            </a:endParaRPr>
          </a:p>
          <a:p>
            <a:pPr marL="0" lvl="0" indent="0" algn="l" rtl="0">
              <a:lnSpc>
                <a:spcPct val="115000"/>
              </a:lnSpc>
              <a:spcBef>
                <a:spcPts val="1600"/>
              </a:spcBef>
              <a:spcAft>
                <a:spcPts val="1600"/>
              </a:spcAft>
              <a:buNone/>
            </a:pPr>
            <a:endParaRPr sz="1600">
              <a:solidFill>
                <a:schemeClr val="dk2"/>
              </a:solidFill>
              <a:latin typeface="Roboto"/>
              <a:ea typeface="Roboto"/>
              <a:cs typeface="Roboto"/>
              <a:sym typeface="Roboto"/>
            </a:endParaRPr>
          </a:p>
        </p:txBody>
      </p:sp>
      <p:sp>
        <p:nvSpPr>
          <p:cNvPr id="127" name="Google Shape;127;p23"/>
          <p:cNvSpPr txBox="1"/>
          <p:nvPr/>
        </p:nvSpPr>
        <p:spPr>
          <a:xfrm>
            <a:off x="421700" y="2618625"/>
            <a:ext cx="7346400" cy="25089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Clr>
                <a:schemeClr val="dk2"/>
              </a:buClr>
              <a:buSzPts val="1400"/>
              <a:buAutoNum type="arabicParenBoth"/>
            </a:pPr>
            <a:r>
              <a:rPr lang="en" b="1">
                <a:solidFill>
                  <a:schemeClr val="dk2"/>
                </a:solidFill>
              </a:rPr>
              <a:t>MAR (Missing At Random) assumption</a:t>
            </a:r>
            <a:r>
              <a:rPr lang="en" sz="2500">
                <a:solidFill>
                  <a:schemeClr val="dk2"/>
                </a:solidFill>
              </a:rPr>
              <a:t> </a:t>
            </a:r>
            <a:r>
              <a:rPr lang="en" sz="1000">
                <a:solidFill>
                  <a:schemeClr val="dk2"/>
                </a:solidFill>
              </a:rPr>
              <a:t>[Rubin, 1976]</a:t>
            </a:r>
            <a:r>
              <a:rPr lang="en" b="1">
                <a:solidFill>
                  <a:schemeClr val="dk2"/>
                </a:solidFill>
              </a:rPr>
              <a:t>:</a:t>
            </a:r>
            <a:r>
              <a:rPr lang="en">
                <a:solidFill>
                  <a:schemeClr val="dk2"/>
                </a:solidFill>
              </a:rPr>
              <a:t> The response mechanism is independent of the survey responses conditional on the auxiliary data: </a:t>
            </a:r>
            <a:endParaRPr>
              <a:solidFill>
                <a:schemeClr val="dk2"/>
              </a:solidFill>
            </a:endParaRPr>
          </a:p>
          <a:p>
            <a:pPr marL="0" lvl="0" indent="0" algn="l" rtl="0">
              <a:spcBef>
                <a:spcPts val="0"/>
              </a:spcBef>
              <a:spcAft>
                <a:spcPts val="0"/>
              </a:spcAft>
              <a:buNone/>
            </a:pPr>
            <a:endParaRPr>
              <a:solidFill>
                <a:schemeClr val="dk2"/>
              </a:solidFill>
            </a:endParaRPr>
          </a:p>
          <a:p>
            <a:pPr marL="0" lvl="0" indent="0" algn="l" rtl="0">
              <a:spcBef>
                <a:spcPts val="0"/>
              </a:spcBef>
              <a:spcAft>
                <a:spcPts val="0"/>
              </a:spcAft>
              <a:buNone/>
            </a:pPr>
            <a:endParaRPr>
              <a:solidFill>
                <a:schemeClr val="dk2"/>
              </a:solidFill>
            </a:endParaRPr>
          </a:p>
          <a:p>
            <a:pPr marL="0" lvl="0" indent="0" algn="l" rtl="0">
              <a:spcBef>
                <a:spcPts val="0"/>
              </a:spcBef>
              <a:spcAft>
                <a:spcPts val="0"/>
              </a:spcAft>
              <a:buNone/>
            </a:pPr>
            <a:endParaRPr>
              <a:solidFill>
                <a:schemeClr val="dk2"/>
              </a:solidFill>
            </a:endParaRPr>
          </a:p>
          <a:p>
            <a:pPr marL="457200" lvl="0" indent="-317500" algn="l" rtl="0">
              <a:spcBef>
                <a:spcPts val="0"/>
              </a:spcBef>
              <a:spcAft>
                <a:spcPts val="0"/>
              </a:spcAft>
              <a:buClr>
                <a:schemeClr val="dk2"/>
              </a:buClr>
              <a:buSzPts val="1400"/>
              <a:buAutoNum type="arabicParenBoth"/>
            </a:pPr>
            <a:r>
              <a:rPr lang="en" b="1">
                <a:solidFill>
                  <a:schemeClr val="dk2"/>
                </a:solidFill>
              </a:rPr>
              <a:t>Positivity</a:t>
            </a:r>
            <a:r>
              <a:rPr lang="en">
                <a:solidFill>
                  <a:schemeClr val="dk2"/>
                </a:solidFill>
              </a:rPr>
              <a:t>: </a:t>
            </a:r>
            <a:endParaRPr>
              <a:solidFill>
                <a:schemeClr val="dk2"/>
              </a:solidFill>
            </a:endParaRPr>
          </a:p>
          <a:p>
            <a:pPr marL="0" lvl="0" indent="0" algn="l" rtl="0">
              <a:spcBef>
                <a:spcPts val="0"/>
              </a:spcBef>
              <a:spcAft>
                <a:spcPts val="0"/>
              </a:spcAft>
              <a:buNone/>
            </a:pPr>
            <a:endParaRPr>
              <a:solidFill>
                <a:schemeClr val="dk2"/>
              </a:solidFill>
            </a:endParaRPr>
          </a:p>
          <a:p>
            <a:pPr marL="0" lvl="0" indent="0" algn="l" rtl="0">
              <a:spcBef>
                <a:spcPts val="0"/>
              </a:spcBef>
              <a:spcAft>
                <a:spcPts val="0"/>
              </a:spcAft>
              <a:buNone/>
            </a:pPr>
            <a:endParaRPr>
              <a:solidFill>
                <a:schemeClr val="dk2"/>
              </a:solidFill>
            </a:endParaRPr>
          </a:p>
          <a:p>
            <a:pPr marL="0" lvl="0" indent="0" algn="l" rtl="0">
              <a:spcBef>
                <a:spcPts val="0"/>
              </a:spcBef>
              <a:spcAft>
                <a:spcPts val="0"/>
              </a:spcAft>
              <a:buClr>
                <a:schemeClr val="dk1"/>
              </a:buClr>
              <a:buSzPts val="1100"/>
              <a:buFont typeface="Arial"/>
              <a:buNone/>
            </a:pPr>
            <a:r>
              <a:rPr lang="en">
                <a:solidFill>
                  <a:schemeClr val="dk2"/>
                </a:solidFill>
              </a:rPr>
              <a:t>(Also known as </a:t>
            </a:r>
            <a:r>
              <a:rPr lang="en" b="1">
                <a:solidFill>
                  <a:schemeClr val="dk2"/>
                </a:solidFill>
              </a:rPr>
              <a:t>strong ignorability </a:t>
            </a:r>
            <a:r>
              <a:rPr lang="en">
                <a:solidFill>
                  <a:schemeClr val="dk2"/>
                </a:solidFill>
              </a:rPr>
              <a:t>(or unconfoundedness in causal inference))</a:t>
            </a:r>
            <a:endParaRPr>
              <a:solidFill>
                <a:schemeClr val="dk2"/>
              </a:solidFill>
            </a:endParaRPr>
          </a:p>
          <a:p>
            <a:pPr marL="0" lvl="0" indent="0" algn="l" rtl="0">
              <a:spcBef>
                <a:spcPts val="0"/>
              </a:spcBef>
              <a:spcAft>
                <a:spcPts val="0"/>
              </a:spcAft>
              <a:buNone/>
            </a:pPr>
            <a:endParaRPr>
              <a:solidFill>
                <a:schemeClr val="dk2"/>
              </a:solidFill>
            </a:endParaRPr>
          </a:p>
        </p:txBody>
      </p:sp>
      <p:pic>
        <p:nvPicPr>
          <p:cNvPr id="128" name="Google Shape;128;p23"/>
          <p:cNvPicPr preferRelativeResize="0"/>
          <p:nvPr/>
        </p:nvPicPr>
        <p:blipFill rotWithShape="1">
          <a:blip r:embed="rId4" cstate="print">
            <a:alphaModFix/>
            <a:extLst>
              <a:ext uri="{28A0092B-C50C-407E-A947-70E740481C1C}">
                <a14:useLocalDpi xmlns:a14="http://schemas.microsoft.com/office/drawing/2010/main"/>
              </a:ext>
            </a:extLst>
          </a:blip>
          <a:srcRect r="3081"/>
          <a:stretch/>
        </p:blipFill>
        <p:spPr>
          <a:xfrm>
            <a:off x="3320650" y="3362650"/>
            <a:ext cx="1548500" cy="394725"/>
          </a:xfrm>
          <a:prstGeom prst="rect">
            <a:avLst/>
          </a:prstGeom>
          <a:noFill/>
          <a:ln>
            <a:noFill/>
          </a:ln>
        </p:spPr>
      </p:pic>
      <p:pic>
        <p:nvPicPr>
          <p:cNvPr id="129" name="Google Shape;129;p23"/>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3105288" y="4133100"/>
            <a:ext cx="2411975" cy="347925"/>
          </a:xfrm>
          <a:prstGeom prst="rect">
            <a:avLst/>
          </a:prstGeom>
          <a:noFill/>
          <a:ln>
            <a:noFill/>
          </a:ln>
        </p:spPr>
      </p:pic>
      <p:sp>
        <p:nvSpPr>
          <p:cNvPr id="130" name="Google Shape;130;p23"/>
          <p:cNvSpPr/>
          <p:nvPr/>
        </p:nvSpPr>
        <p:spPr>
          <a:xfrm>
            <a:off x="788900" y="1060100"/>
            <a:ext cx="979200" cy="1511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4"/>
          <p:cNvSpPr txBox="1"/>
          <p:nvPr/>
        </p:nvSpPr>
        <p:spPr>
          <a:xfrm>
            <a:off x="817950" y="2592775"/>
            <a:ext cx="7361100" cy="2465400"/>
          </a:xfrm>
          <a:prstGeom prst="rect">
            <a:avLst/>
          </a:prstGeom>
          <a:noFill/>
          <a:ln>
            <a:noFill/>
          </a:ln>
        </p:spPr>
        <p:txBody>
          <a:bodyPr spcFirstLastPara="1" wrap="square" lIns="91425" tIns="91425" rIns="91425" bIns="91425" anchor="t" anchorCtr="0">
            <a:spAutoFit/>
          </a:bodyPr>
          <a:lstStyle/>
          <a:p>
            <a:pPr marL="457200" lvl="0" indent="-342900" algn="l" rtl="0">
              <a:lnSpc>
                <a:spcPct val="115000"/>
              </a:lnSpc>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Can be used with several covariates given the joint distribution (E.g.: Age, Gender, State)</a:t>
            </a:r>
            <a:endParaRPr sz="1800">
              <a:solidFill>
                <a:schemeClr val="dk2"/>
              </a:solidFill>
              <a:latin typeface="Roboto"/>
              <a:ea typeface="Roboto"/>
              <a:cs typeface="Roboto"/>
              <a:sym typeface="Roboto"/>
            </a:endParaRPr>
          </a:p>
          <a:p>
            <a:pPr marL="0" lvl="0" indent="0" algn="l" rtl="0">
              <a:lnSpc>
                <a:spcPct val="115000"/>
              </a:lnSpc>
              <a:spcBef>
                <a:spcPts val="1600"/>
              </a:spcBef>
              <a:spcAft>
                <a:spcPts val="0"/>
              </a:spcAft>
              <a:buNone/>
            </a:pPr>
            <a:r>
              <a:rPr lang="en" sz="1800" b="1">
                <a:solidFill>
                  <a:schemeClr val="dk2"/>
                </a:solidFill>
                <a:latin typeface="Roboto"/>
                <a:ea typeface="Roboto"/>
                <a:cs typeface="Roboto"/>
                <a:sym typeface="Roboto"/>
              </a:rPr>
              <a:t>Limitation</a:t>
            </a:r>
            <a:r>
              <a:rPr lang="en" sz="1800">
                <a:solidFill>
                  <a:schemeClr val="dk2"/>
                </a:solidFill>
                <a:latin typeface="Roboto"/>
                <a:ea typeface="Roboto"/>
                <a:cs typeface="Roboto"/>
                <a:sym typeface="Roboto"/>
              </a:rPr>
              <a:t>:</a:t>
            </a:r>
            <a:endParaRPr sz="1800">
              <a:solidFill>
                <a:schemeClr val="dk2"/>
              </a:solidFill>
              <a:latin typeface="Roboto"/>
              <a:ea typeface="Roboto"/>
              <a:cs typeface="Roboto"/>
              <a:sym typeface="Roboto"/>
            </a:endParaRPr>
          </a:p>
          <a:p>
            <a:pPr marL="457200" lvl="0" indent="-342900" algn="l" rtl="0">
              <a:lnSpc>
                <a:spcPct val="115000"/>
              </a:lnSpc>
              <a:spcBef>
                <a:spcPts val="1600"/>
              </a:spcBef>
              <a:spcAft>
                <a:spcPts val="0"/>
              </a:spcAft>
              <a:buClr>
                <a:schemeClr val="dk2"/>
              </a:buClr>
              <a:buSzPts val="1800"/>
              <a:buFont typeface="Roboto"/>
              <a:buChar char="-"/>
            </a:pPr>
            <a:r>
              <a:rPr lang="en" sz="1800">
                <a:solidFill>
                  <a:schemeClr val="dk2"/>
                </a:solidFill>
                <a:latin typeface="Roboto"/>
                <a:ea typeface="Roboto"/>
                <a:cs typeface="Roboto"/>
                <a:sym typeface="Roboto"/>
              </a:rPr>
              <a:t>We must have “enough” respondents in each bucket.</a:t>
            </a:r>
            <a:endParaRPr sz="1800">
              <a:solidFill>
                <a:schemeClr val="dk2"/>
              </a:solidFill>
              <a:latin typeface="Roboto"/>
              <a:ea typeface="Roboto"/>
              <a:cs typeface="Roboto"/>
              <a:sym typeface="Roboto"/>
            </a:endParaRPr>
          </a:p>
          <a:p>
            <a:pPr marL="457200" lvl="0" indent="-342900" algn="l" rtl="0">
              <a:lnSpc>
                <a:spcPct val="115000"/>
              </a:lnSpc>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Must know the joint distribution→ raking </a:t>
            </a:r>
            <a:br>
              <a:rPr lang="en" sz="1800">
                <a:solidFill>
                  <a:schemeClr val="dk2"/>
                </a:solidFill>
                <a:latin typeface="Roboto"/>
                <a:ea typeface="Roboto"/>
                <a:cs typeface="Roboto"/>
                <a:sym typeface="Roboto"/>
              </a:rPr>
            </a:br>
            <a:r>
              <a:rPr lang="en" sz="1800">
                <a:solidFill>
                  <a:schemeClr val="dk2"/>
                </a:solidFill>
                <a:latin typeface="Roboto"/>
                <a:ea typeface="Roboto"/>
                <a:cs typeface="Roboto"/>
                <a:sym typeface="Roboto"/>
              </a:rPr>
              <a:t>			(iterative process based on marginal distributions)</a:t>
            </a:r>
            <a:endParaRPr sz="1800">
              <a:solidFill>
                <a:schemeClr val="dk2"/>
              </a:solidFill>
              <a:latin typeface="Roboto"/>
              <a:ea typeface="Roboto"/>
              <a:cs typeface="Roboto"/>
              <a:sym typeface="Roboto"/>
            </a:endParaRPr>
          </a:p>
        </p:txBody>
      </p:sp>
      <p:sp>
        <p:nvSpPr>
          <p:cNvPr id="136" name="Google Shape;136;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500"/>
              <a:t>Estimation: Post-Stratification</a:t>
            </a:r>
            <a:r>
              <a:rPr lang="en" sz="1400"/>
              <a:t> [</a:t>
            </a:r>
            <a:r>
              <a:rPr lang="en" sz="1400">
                <a:solidFill>
                  <a:schemeClr val="dk2"/>
                </a:solidFill>
              </a:rPr>
              <a:t>Little, 1993</a:t>
            </a:r>
            <a:r>
              <a:rPr lang="en" sz="1400"/>
              <a:t>] </a:t>
            </a:r>
            <a:endParaRPr sz="1400"/>
          </a:p>
        </p:txBody>
      </p:sp>
      <p:pic>
        <p:nvPicPr>
          <p:cNvPr id="137" name="Google Shape;137;p24"/>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817950" y="1142251"/>
            <a:ext cx="7261148" cy="1326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Propensity Score </a:t>
            </a:r>
            <a:r>
              <a:rPr lang="en" sz="1550"/>
              <a:t>[</a:t>
            </a:r>
            <a:r>
              <a:rPr lang="en" sz="1550">
                <a:solidFill>
                  <a:schemeClr val="dk2"/>
                </a:solidFill>
              </a:rPr>
              <a:t>Rosenbaum &amp; Rubin, 1983</a:t>
            </a:r>
            <a:r>
              <a:rPr lang="en" sz="1550"/>
              <a:t>]</a:t>
            </a:r>
            <a:endParaRPr sz="1550"/>
          </a:p>
        </p:txBody>
      </p:sp>
      <p:pic>
        <p:nvPicPr>
          <p:cNvPr id="143" name="Google Shape;143;p25"/>
          <p:cNvPicPr preferRelativeResize="0"/>
          <p:nvPr/>
        </p:nvPicPr>
        <p:blipFill>
          <a:blip r:embed="rId3">
            <a:alphaModFix/>
          </a:blip>
          <a:stretch>
            <a:fillRect/>
          </a:stretch>
        </p:blipFill>
        <p:spPr>
          <a:xfrm>
            <a:off x="625750" y="1312300"/>
            <a:ext cx="2571306" cy="572700"/>
          </a:xfrm>
          <a:prstGeom prst="rect">
            <a:avLst/>
          </a:prstGeom>
          <a:noFill/>
          <a:ln>
            <a:noFill/>
          </a:ln>
        </p:spPr>
      </p:pic>
      <p:sp>
        <p:nvSpPr>
          <p:cNvPr id="144" name="Google Shape;144;p25"/>
          <p:cNvSpPr txBox="1"/>
          <p:nvPr/>
        </p:nvSpPr>
        <p:spPr>
          <a:xfrm>
            <a:off x="625750" y="2081100"/>
            <a:ext cx="7300500" cy="2097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dk2"/>
                </a:solidFill>
              </a:rPr>
              <a:t>The assumptions:</a:t>
            </a:r>
            <a:endParaRPr>
              <a:solidFill>
                <a:schemeClr val="dk2"/>
              </a:solidFill>
            </a:endParaRPr>
          </a:p>
          <a:p>
            <a:pPr marL="457200" lvl="0" indent="-317500" algn="l" rtl="0">
              <a:spcBef>
                <a:spcPts val="0"/>
              </a:spcBef>
              <a:spcAft>
                <a:spcPts val="0"/>
              </a:spcAft>
              <a:buClr>
                <a:schemeClr val="dk2"/>
              </a:buClr>
              <a:buSzPts val="1400"/>
              <a:buAutoNum type="arabicParenBoth"/>
            </a:pPr>
            <a:r>
              <a:rPr lang="en">
                <a:solidFill>
                  <a:schemeClr val="dk2"/>
                </a:solidFill>
              </a:rPr>
              <a:t>Strong ignorability: </a:t>
            </a:r>
            <a:endParaRPr>
              <a:solidFill>
                <a:schemeClr val="dk2"/>
              </a:solidFill>
            </a:endParaRPr>
          </a:p>
          <a:p>
            <a:pPr marL="457200" lvl="0" indent="-317500" algn="l" rtl="0">
              <a:lnSpc>
                <a:spcPct val="115000"/>
              </a:lnSpc>
              <a:spcBef>
                <a:spcPts val="0"/>
              </a:spcBef>
              <a:spcAft>
                <a:spcPts val="0"/>
              </a:spcAft>
              <a:buClr>
                <a:schemeClr val="dk2"/>
              </a:buClr>
              <a:buSzPts val="1400"/>
              <a:buAutoNum type="arabicParenBoth"/>
            </a:pPr>
            <a:r>
              <a:rPr lang="en">
                <a:solidFill>
                  <a:schemeClr val="dk2"/>
                </a:solidFill>
              </a:rPr>
              <a:t>Positivity: </a:t>
            </a:r>
            <a:endParaRPr>
              <a:solidFill>
                <a:schemeClr val="dk2"/>
              </a:solidFill>
            </a:endParaRPr>
          </a:p>
          <a:p>
            <a:pPr marL="0" lvl="0" indent="0" algn="l" rtl="0">
              <a:lnSpc>
                <a:spcPct val="115000"/>
              </a:lnSpc>
              <a:spcBef>
                <a:spcPts val="1200"/>
              </a:spcBef>
              <a:spcAft>
                <a:spcPts val="0"/>
              </a:spcAft>
              <a:buNone/>
            </a:pPr>
            <a:r>
              <a:rPr lang="en">
                <a:solidFill>
                  <a:schemeClr val="dk2"/>
                </a:solidFill>
              </a:rPr>
              <a:t>Implies:</a:t>
            </a:r>
            <a:endParaRPr>
              <a:solidFill>
                <a:schemeClr val="dk2"/>
              </a:solidFill>
            </a:endParaRPr>
          </a:p>
          <a:p>
            <a:pPr marL="457200" lvl="0" indent="-317500" algn="l" rtl="0">
              <a:spcBef>
                <a:spcPts val="1200"/>
              </a:spcBef>
              <a:spcAft>
                <a:spcPts val="0"/>
              </a:spcAft>
              <a:buClr>
                <a:schemeClr val="dk2"/>
              </a:buClr>
              <a:buSzPts val="1400"/>
              <a:buAutoNum type="arabicParenBoth"/>
            </a:pPr>
            <a:r>
              <a:rPr lang="en">
                <a:solidFill>
                  <a:schemeClr val="dk2"/>
                </a:solidFill>
              </a:rPr>
              <a:t>Strong ignorability given the propensity score:</a:t>
            </a:r>
            <a:endParaRPr>
              <a:solidFill>
                <a:schemeClr val="dk2"/>
              </a:solidFill>
            </a:endParaRPr>
          </a:p>
          <a:p>
            <a:pPr marL="457200" lvl="0" indent="-317500" algn="l" rtl="0">
              <a:lnSpc>
                <a:spcPct val="115000"/>
              </a:lnSpc>
              <a:spcBef>
                <a:spcPts val="0"/>
              </a:spcBef>
              <a:spcAft>
                <a:spcPts val="0"/>
              </a:spcAft>
              <a:buClr>
                <a:schemeClr val="dk2"/>
              </a:buClr>
              <a:buSzPts val="1400"/>
              <a:buAutoNum type="arabicParenBoth"/>
            </a:pPr>
            <a:r>
              <a:rPr lang="en">
                <a:solidFill>
                  <a:schemeClr val="dk2"/>
                </a:solidFill>
              </a:rPr>
              <a:t>The propensity score is the “coarsest” balancing score (e.g. the lowest dimension score B(X) such that                           ) </a:t>
            </a:r>
            <a:endParaRPr>
              <a:solidFill>
                <a:schemeClr val="dk2"/>
              </a:solidFill>
            </a:endParaRPr>
          </a:p>
        </p:txBody>
      </p:sp>
      <p:pic>
        <p:nvPicPr>
          <p:cNvPr id="145" name="Google Shape;145;p2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2718998" y="2419525"/>
            <a:ext cx="833702" cy="212525"/>
          </a:xfrm>
          <a:prstGeom prst="rect">
            <a:avLst/>
          </a:prstGeom>
          <a:noFill/>
          <a:ln>
            <a:noFill/>
          </a:ln>
        </p:spPr>
      </p:pic>
      <p:pic>
        <p:nvPicPr>
          <p:cNvPr id="146" name="Google Shape;146;p25"/>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1985125" y="2571750"/>
            <a:ext cx="1433750" cy="289466"/>
          </a:xfrm>
          <a:prstGeom prst="rect">
            <a:avLst/>
          </a:prstGeom>
          <a:noFill/>
          <a:ln>
            <a:noFill/>
          </a:ln>
        </p:spPr>
      </p:pic>
      <p:pic>
        <p:nvPicPr>
          <p:cNvPr id="147" name="Google Shape;147;p25"/>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4805350" y="3300875"/>
            <a:ext cx="1433750" cy="352375"/>
          </a:xfrm>
          <a:prstGeom prst="rect">
            <a:avLst/>
          </a:prstGeom>
          <a:noFill/>
          <a:ln>
            <a:noFill/>
          </a:ln>
        </p:spPr>
      </p:pic>
      <p:pic>
        <p:nvPicPr>
          <p:cNvPr id="148" name="Google Shape;148;p25"/>
          <p:cNvPicPr preferRelativeResize="0"/>
          <p:nvPr/>
        </p:nvPicPr>
        <p:blipFill>
          <a:blip r:embed="rId7" cstate="print">
            <a:alphaModFix/>
            <a:extLst>
              <a:ext uri="{28A0092B-C50C-407E-A947-70E740481C1C}">
                <a14:useLocalDpi xmlns:a14="http://schemas.microsoft.com/office/drawing/2010/main"/>
              </a:ext>
            </a:extLst>
          </a:blip>
          <a:stretch>
            <a:fillRect/>
          </a:stretch>
        </p:blipFill>
        <p:spPr>
          <a:xfrm>
            <a:off x="2864975" y="3835075"/>
            <a:ext cx="1207243" cy="272825"/>
          </a:xfrm>
          <a:prstGeom prst="rect">
            <a:avLst/>
          </a:prstGeom>
          <a:noFill/>
          <a:ln>
            <a:noFill/>
          </a:ln>
        </p:spPr>
      </p:pic>
      <p:pic>
        <p:nvPicPr>
          <p:cNvPr id="149" name="Google Shape;149;p25"/>
          <p:cNvPicPr preferRelativeResize="0"/>
          <p:nvPr/>
        </p:nvPicPr>
        <p:blipFill>
          <a:blip r:embed="rId8">
            <a:alphaModFix/>
          </a:blip>
          <a:stretch>
            <a:fillRect/>
          </a:stretch>
        </p:blipFill>
        <p:spPr>
          <a:xfrm>
            <a:off x="5462868" y="1017718"/>
            <a:ext cx="3369425" cy="20198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Estimation: </a:t>
            </a:r>
            <a:r>
              <a:rPr lang="en" sz="2500"/>
              <a:t>Inverse Propensity Score Weighting (IPW or IPSW)</a:t>
            </a:r>
            <a:endParaRPr sz="2500"/>
          </a:p>
        </p:txBody>
      </p:sp>
      <p:pic>
        <p:nvPicPr>
          <p:cNvPr id="155" name="Google Shape;155;p26"/>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1070250" y="1104700"/>
            <a:ext cx="6901898" cy="1105375"/>
          </a:xfrm>
          <a:prstGeom prst="rect">
            <a:avLst/>
          </a:prstGeom>
          <a:noFill/>
          <a:ln>
            <a:noFill/>
          </a:ln>
        </p:spPr>
      </p:pic>
      <p:sp>
        <p:nvSpPr>
          <p:cNvPr id="156" name="Google Shape;156;p26"/>
          <p:cNvSpPr txBox="1"/>
          <p:nvPr/>
        </p:nvSpPr>
        <p:spPr>
          <a:xfrm>
            <a:off x="766775" y="2128675"/>
            <a:ext cx="7989900" cy="2784000"/>
          </a:xfrm>
          <a:prstGeom prst="rect">
            <a:avLst/>
          </a:prstGeom>
          <a:noFill/>
          <a:ln>
            <a:noFill/>
          </a:ln>
        </p:spPr>
        <p:txBody>
          <a:bodyPr spcFirstLastPara="1" wrap="square" lIns="91425" tIns="91425" rIns="91425" bIns="91425" anchor="t" anchorCtr="0">
            <a:spAutoFit/>
          </a:bodyPr>
          <a:lstStyle/>
          <a:p>
            <a:pPr marL="457200" lvl="0" indent="-342900" algn="l" rtl="0">
              <a:lnSpc>
                <a:spcPct val="115000"/>
              </a:lnSpc>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Estimate the propensity score using logistic regression: </a:t>
            </a:r>
            <a:endParaRPr sz="1800">
              <a:solidFill>
                <a:schemeClr val="dk2"/>
              </a:solidFill>
              <a:latin typeface="Roboto"/>
              <a:ea typeface="Roboto"/>
              <a:cs typeface="Roboto"/>
              <a:sym typeface="Roboto"/>
            </a:endParaRPr>
          </a:p>
          <a:p>
            <a:pPr marL="0" lvl="0" indent="0" algn="l" rtl="0">
              <a:lnSpc>
                <a:spcPct val="115000"/>
              </a:lnSpc>
              <a:spcBef>
                <a:spcPts val="1600"/>
              </a:spcBef>
              <a:spcAft>
                <a:spcPts val="0"/>
              </a:spcAft>
              <a:buNone/>
            </a:pPr>
            <a:endParaRPr sz="1800" b="1">
              <a:solidFill>
                <a:schemeClr val="dk2"/>
              </a:solidFill>
              <a:latin typeface="Roboto"/>
              <a:ea typeface="Roboto"/>
              <a:cs typeface="Roboto"/>
              <a:sym typeface="Roboto"/>
            </a:endParaRPr>
          </a:p>
          <a:p>
            <a:pPr marL="457200" lvl="0" indent="-342900" algn="l" rtl="0">
              <a:lnSpc>
                <a:spcPct val="115000"/>
              </a:lnSpc>
              <a:spcBef>
                <a:spcPts val="1600"/>
              </a:spcBef>
              <a:spcAft>
                <a:spcPts val="0"/>
              </a:spcAft>
              <a:buClr>
                <a:schemeClr val="dk2"/>
              </a:buClr>
              <a:buSzPts val="1800"/>
              <a:buFont typeface="Roboto"/>
              <a:buChar char="-"/>
            </a:pPr>
            <a:r>
              <a:rPr lang="en" sz="1800" b="1" i="1">
                <a:solidFill>
                  <a:schemeClr val="dk2"/>
                </a:solidFill>
                <a:latin typeface="Roboto"/>
                <a:ea typeface="Roboto"/>
                <a:cs typeface="Roboto"/>
                <a:sym typeface="Roboto"/>
              </a:rPr>
              <a:t>balance </a:t>
            </a:r>
            <a:r>
              <a:rPr lang="en" sz="1800">
                <a:solidFill>
                  <a:schemeClr val="dk2"/>
                </a:solidFill>
                <a:latin typeface="Roboto"/>
                <a:ea typeface="Roboto"/>
                <a:cs typeface="Roboto"/>
                <a:sym typeface="Roboto"/>
              </a:rPr>
              <a:t>uses </a:t>
            </a:r>
            <a:r>
              <a:rPr lang="en" sz="1800" b="1">
                <a:solidFill>
                  <a:schemeClr val="dk2"/>
                </a:solidFill>
                <a:latin typeface="Roboto"/>
                <a:ea typeface="Roboto"/>
                <a:cs typeface="Roboto"/>
                <a:sym typeface="Roboto"/>
              </a:rPr>
              <a:t>regularized logistic regression (LASSO)</a:t>
            </a:r>
            <a:r>
              <a:rPr lang="en" sz="1800">
                <a:solidFill>
                  <a:schemeClr val="dk2"/>
                </a:solidFill>
                <a:latin typeface="Roboto"/>
                <a:ea typeface="Roboto"/>
                <a:cs typeface="Roboto"/>
                <a:sym typeface="Roboto"/>
              </a:rPr>
              <a:t> (to remove covariates that are not predictive for non-response). </a:t>
            </a:r>
            <a:endParaRPr sz="1800">
              <a:solidFill>
                <a:schemeClr val="dk2"/>
              </a:solidFill>
              <a:latin typeface="Roboto"/>
              <a:ea typeface="Roboto"/>
              <a:cs typeface="Roboto"/>
              <a:sym typeface="Roboto"/>
            </a:endParaRPr>
          </a:p>
          <a:p>
            <a:pPr marL="457200" lvl="0" indent="-342900" algn="l" rtl="0">
              <a:lnSpc>
                <a:spcPct val="115000"/>
              </a:lnSpc>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Alternative model is </a:t>
            </a:r>
            <a:r>
              <a:rPr lang="en" sz="1800" b="1">
                <a:solidFill>
                  <a:schemeClr val="dk2"/>
                </a:solidFill>
                <a:latin typeface="Roboto"/>
                <a:ea typeface="Roboto"/>
                <a:cs typeface="Roboto"/>
                <a:sym typeface="Roboto"/>
              </a:rPr>
              <a:t>C</a:t>
            </a:r>
            <a:r>
              <a:rPr lang="en" sz="1800">
                <a:solidFill>
                  <a:schemeClr val="dk2"/>
                </a:solidFill>
                <a:latin typeface="Roboto"/>
                <a:ea typeface="Roboto"/>
                <a:cs typeface="Roboto"/>
                <a:sym typeface="Roboto"/>
              </a:rPr>
              <a:t>ovariate </a:t>
            </a:r>
            <a:r>
              <a:rPr lang="en" sz="1800" b="1">
                <a:solidFill>
                  <a:schemeClr val="dk2"/>
                </a:solidFill>
                <a:latin typeface="Roboto"/>
                <a:ea typeface="Roboto"/>
                <a:cs typeface="Roboto"/>
                <a:sym typeface="Roboto"/>
              </a:rPr>
              <a:t>B</a:t>
            </a:r>
            <a:r>
              <a:rPr lang="en" sz="1800">
                <a:solidFill>
                  <a:schemeClr val="dk2"/>
                </a:solidFill>
                <a:latin typeface="Roboto"/>
                <a:ea typeface="Roboto"/>
                <a:cs typeface="Roboto"/>
                <a:sym typeface="Roboto"/>
              </a:rPr>
              <a:t>alancing </a:t>
            </a:r>
            <a:r>
              <a:rPr lang="en" sz="1800" b="1">
                <a:solidFill>
                  <a:schemeClr val="dk2"/>
                </a:solidFill>
                <a:latin typeface="Roboto"/>
                <a:ea typeface="Roboto"/>
                <a:cs typeface="Roboto"/>
                <a:sym typeface="Roboto"/>
              </a:rPr>
              <a:t>P</a:t>
            </a:r>
            <a:r>
              <a:rPr lang="en" sz="1800">
                <a:solidFill>
                  <a:schemeClr val="dk2"/>
                </a:solidFill>
                <a:latin typeface="Roboto"/>
                <a:ea typeface="Roboto"/>
                <a:cs typeface="Roboto"/>
                <a:sym typeface="Roboto"/>
              </a:rPr>
              <a:t>ropensity </a:t>
            </a:r>
            <a:r>
              <a:rPr lang="en" sz="1800" b="1">
                <a:solidFill>
                  <a:schemeClr val="dk2"/>
                </a:solidFill>
                <a:latin typeface="Roboto"/>
                <a:ea typeface="Roboto"/>
                <a:cs typeface="Roboto"/>
                <a:sym typeface="Roboto"/>
              </a:rPr>
              <a:t>S</a:t>
            </a:r>
            <a:r>
              <a:rPr lang="en" sz="1800">
                <a:solidFill>
                  <a:schemeClr val="dk2"/>
                </a:solidFill>
                <a:latin typeface="Roboto"/>
                <a:ea typeface="Roboto"/>
                <a:cs typeface="Roboto"/>
                <a:sym typeface="Roboto"/>
              </a:rPr>
              <a:t>core </a:t>
            </a:r>
            <a:r>
              <a:rPr lang="en" sz="1000">
                <a:solidFill>
                  <a:schemeClr val="dk2"/>
                </a:solidFill>
                <a:latin typeface="Roboto"/>
                <a:ea typeface="Roboto"/>
                <a:cs typeface="Roboto"/>
                <a:sym typeface="Roboto"/>
              </a:rPr>
              <a:t>[Imai &amp; Ratkovic, 2014]</a:t>
            </a:r>
            <a:r>
              <a:rPr lang="en" sz="1800">
                <a:solidFill>
                  <a:schemeClr val="dk2"/>
                </a:solidFill>
                <a:latin typeface="Roboto"/>
                <a:ea typeface="Roboto"/>
                <a:cs typeface="Roboto"/>
                <a:sym typeface="Roboto"/>
              </a:rPr>
              <a:t>, optimizing both the propensity score and the balance of the covariates.</a:t>
            </a:r>
            <a:endParaRPr sz="1800">
              <a:solidFill>
                <a:schemeClr val="dk2"/>
              </a:solidFill>
              <a:latin typeface="Roboto"/>
              <a:ea typeface="Roboto"/>
              <a:cs typeface="Roboto"/>
              <a:sym typeface="Roboto"/>
            </a:endParaRPr>
          </a:p>
          <a:p>
            <a:pPr marL="457200" lvl="0" indent="-342900" algn="l" rtl="0">
              <a:lnSpc>
                <a:spcPct val="115000"/>
              </a:lnSpc>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Estimate the weights:</a:t>
            </a:r>
            <a:endParaRPr sz="1800">
              <a:solidFill>
                <a:schemeClr val="dk2"/>
              </a:solidFill>
              <a:latin typeface="Roboto"/>
              <a:ea typeface="Roboto"/>
              <a:cs typeface="Roboto"/>
              <a:sym typeface="Roboto"/>
            </a:endParaRPr>
          </a:p>
        </p:txBody>
      </p:sp>
      <p:pic>
        <p:nvPicPr>
          <p:cNvPr id="157" name="Google Shape;157;p26"/>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2938650" y="2529735"/>
            <a:ext cx="2971799" cy="726102"/>
          </a:xfrm>
          <a:prstGeom prst="rect">
            <a:avLst/>
          </a:prstGeom>
          <a:noFill/>
          <a:ln>
            <a:noFill/>
          </a:ln>
        </p:spPr>
      </p:pic>
      <p:pic>
        <p:nvPicPr>
          <p:cNvPr id="158" name="Google Shape;158;p26"/>
          <p:cNvPicPr preferRelativeResize="0"/>
          <p:nvPr/>
        </p:nvPicPr>
        <p:blipFill>
          <a:blip r:embed="rId5">
            <a:alphaModFix/>
          </a:blip>
          <a:stretch>
            <a:fillRect/>
          </a:stretch>
        </p:blipFill>
        <p:spPr>
          <a:xfrm>
            <a:off x="3527538" y="4615375"/>
            <a:ext cx="1684412" cy="57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When do survey weights help?</a:t>
            </a:r>
            <a:endParaRPr/>
          </a:p>
        </p:txBody>
      </p:sp>
      <p:sp>
        <p:nvSpPr>
          <p:cNvPr id="164" name="Google Shape;164;p27"/>
          <p:cNvSpPr txBox="1">
            <a:spLocks noGrp="1"/>
          </p:cNvSpPr>
          <p:nvPr>
            <p:ph type="body" idx="1"/>
          </p:nvPr>
        </p:nvSpPr>
        <p:spPr>
          <a:xfrm>
            <a:off x="311700" y="1152475"/>
            <a:ext cx="8520600" cy="3754500"/>
          </a:xfrm>
          <a:prstGeom prst="rect">
            <a:avLst/>
          </a:prstGeom>
        </p:spPr>
        <p:txBody>
          <a:bodyPr spcFirstLastPara="1" wrap="square" lIns="91425" tIns="91425" rIns="91425" bIns="91425" anchor="t" anchorCtr="0">
            <a:normAutofit fontScale="85000" lnSpcReduction="20000"/>
          </a:bodyPr>
          <a:lstStyle/>
          <a:p>
            <a:pPr marL="0" lvl="0" indent="0" algn="l" rtl="0">
              <a:spcBef>
                <a:spcPts val="0"/>
              </a:spcBef>
              <a:spcAft>
                <a:spcPts val="0"/>
              </a:spcAft>
              <a:buNone/>
            </a:pPr>
            <a:r>
              <a:rPr lang="en"/>
              <a:t>When:</a:t>
            </a:r>
            <a:endParaRPr/>
          </a:p>
          <a:p>
            <a:pPr marL="0" lvl="0" indent="0" algn="l" rtl="0">
              <a:spcBef>
                <a:spcPts val="1200"/>
              </a:spcBef>
              <a:spcAft>
                <a:spcPts val="0"/>
              </a:spcAft>
              <a:buNone/>
            </a:pPr>
            <a:r>
              <a:rPr lang="en"/>
              <a:t>(a) the non-response pattern is strongly related to the measurable covariates,</a:t>
            </a:r>
            <a:endParaRPr/>
          </a:p>
          <a:p>
            <a:pPr marL="0" lvl="0" indent="0" algn="l" rtl="0">
              <a:spcBef>
                <a:spcPts val="1200"/>
              </a:spcBef>
              <a:spcAft>
                <a:spcPts val="0"/>
              </a:spcAft>
              <a:buClr>
                <a:schemeClr val="dk1"/>
              </a:buClr>
              <a:buSzPct val="61111"/>
              <a:buFont typeface="Arial"/>
              <a:buNone/>
            </a:pPr>
            <a:endParaRPr/>
          </a:p>
          <a:p>
            <a:pPr marL="0" lvl="0" indent="0" algn="l" rtl="0">
              <a:spcBef>
                <a:spcPts val="1200"/>
              </a:spcBef>
              <a:spcAft>
                <a:spcPts val="0"/>
              </a:spcAft>
              <a:buNone/>
            </a:pPr>
            <a:r>
              <a:rPr lang="en"/>
              <a:t>(b) the covariates are accurately represented in (and fixed by using) the fitted propensity score model, and</a:t>
            </a:r>
            <a:endParaRPr/>
          </a:p>
          <a:p>
            <a:pPr marL="0" lvl="0" indent="0" algn="l" rtl="0">
              <a:spcBef>
                <a:spcPts val="1200"/>
              </a:spcBef>
              <a:spcAft>
                <a:spcPts val="0"/>
              </a:spcAft>
              <a:buClr>
                <a:schemeClr val="dk1"/>
              </a:buClr>
              <a:buSzPct val="61111"/>
              <a:buFont typeface="Arial"/>
              <a:buNone/>
            </a:pPr>
            <a:endParaRPr/>
          </a:p>
          <a:p>
            <a:pPr marL="0" lvl="0" indent="0" algn="l" rtl="0">
              <a:spcBef>
                <a:spcPts val="1200"/>
              </a:spcBef>
              <a:spcAft>
                <a:spcPts val="0"/>
              </a:spcAft>
              <a:buNone/>
            </a:pPr>
            <a:r>
              <a:rPr lang="en"/>
              <a:t>(c) the survey weights correlate (strongly “enough”) with the outcome of interest</a:t>
            </a:r>
            <a:endParaRPr/>
          </a:p>
          <a:p>
            <a:pPr marL="0" lvl="0" indent="0" algn="l" rtl="0">
              <a:spcBef>
                <a:spcPts val="1200"/>
              </a:spcBef>
              <a:spcAft>
                <a:spcPts val="0"/>
              </a:spcAft>
              <a:buClr>
                <a:schemeClr val="dk1"/>
              </a:buClr>
              <a:buSzPct val="61111"/>
              <a:buFont typeface="Arial"/>
              <a:buNone/>
            </a:pPr>
            <a:endParaRPr/>
          </a:p>
          <a:p>
            <a:pPr marL="0" lvl="0" indent="0" algn="l" rtl="0">
              <a:spcBef>
                <a:spcPts val="1200"/>
              </a:spcBef>
              <a:spcAft>
                <a:spcPts val="0"/>
              </a:spcAft>
              <a:buNone/>
            </a:pPr>
            <a:endParaRPr/>
          </a:p>
          <a:p>
            <a:pPr marL="0" lvl="0" indent="0" algn="l" rtl="0">
              <a:spcBef>
                <a:spcPts val="1200"/>
              </a:spcBef>
              <a:spcAft>
                <a:spcPts val="1200"/>
              </a:spcAft>
              <a:buNone/>
            </a:pPr>
            <a:r>
              <a:rPr lang="en">
                <a:solidFill>
                  <a:srgbClr val="674EA7"/>
                </a:solidFill>
              </a:rPr>
              <a:t>Diagnostics measure are available to (at least partially) measure the above assumptions.</a:t>
            </a:r>
            <a:endParaRPr>
              <a:solidFill>
                <a:srgbClr val="674EA7"/>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When do survey weights help?</a:t>
            </a:r>
            <a:endParaRPr/>
          </a:p>
        </p:txBody>
      </p:sp>
      <p:sp>
        <p:nvSpPr>
          <p:cNvPr id="170" name="Google Shape;170;p28"/>
          <p:cNvSpPr txBox="1">
            <a:spLocks noGrp="1"/>
          </p:cNvSpPr>
          <p:nvPr>
            <p:ph type="body" idx="1"/>
          </p:nvPr>
        </p:nvSpPr>
        <p:spPr>
          <a:xfrm>
            <a:off x="311700" y="1152475"/>
            <a:ext cx="8520600" cy="3754500"/>
          </a:xfrm>
          <a:prstGeom prst="rect">
            <a:avLst/>
          </a:prstGeom>
        </p:spPr>
        <p:txBody>
          <a:bodyPr spcFirstLastPara="1" wrap="square" lIns="91425" tIns="91425" rIns="91425" bIns="91425" anchor="t" anchorCtr="0">
            <a:normAutofit fontScale="85000" lnSpcReduction="20000"/>
          </a:bodyPr>
          <a:lstStyle/>
          <a:p>
            <a:pPr marL="0" lvl="0" indent="0" algn="l" rtl="0">
              <a:spcBef>
                <a:spcPts val="0"/>
              </a:spcBef>
              <a:spcAft>
                <a:spcPts val="0"/>
              </a:spcAft>
              <a:buNone/>
            </a:pPr>
            <a:r>
              <a:rPr lang="en"/>
              <a:t>When:</a:t>
            </a:r>
            <a:endParaRPr/>
          </a:p>
          <a:p>
            <a:pPr marL="0" lvl="0" indent="0" algn="l" rtl="0">
              <a:spcBef>
                <a:spcPts val="1200"/>
              </a:spcBef>
              <a:spcAft>
                <a:spcPts val="0"/>
              </a:spcAft>
              <a:buNone/>
            </a:pPr>
            <a:r>
              <a:rPr lang="en"/>
              <a:t>(a) the non-response pattern is strongly related to the measurable covariates,</a:t>
            </a:r>
            <a:endParaRPr/>
          </a:p>
          <a:p>
            <a:pPr marL="0" lvl="0" indent="0" algn="l" rtl="0">
              <a:spcBef>
                <a:spcPts val="1200"/>
              </a:spcBef>
              <a:spcAft>
                <a:spcPts val="0"/>
              </a:spcAft>
              <a:buNone/>
            </a:pPr>
            <a:r>
              <a:rPr lang="en">
                <a:solidFill>
                  <a:srgbClr val="8E7CC3"/>
                </a:solidFill>
              </a:rPr>
              <a:t>ASMD values, and distribution plots</a:t>
            </a:r>
            <a:endParaRPr/>
          </a:p>
          <a:p>
            <a:pPr marL="0" lvl="0" indent="0" algn="l" rtl="0">
              <a:spcBef>
                <a:spcPts val="1200"/>
              </a:spcBef>
              <a:spcAft>
                <a:spcPts val="0"/>
              </a:spcAft>
              <a:buNone/>
            </a:pPr>
            <a:r>
              <a:rPr lang="en"/>
              <a:t>(b) the covariates are accurately represented in (and fixed by using) the fitted propensity score model, and</a:t>
            </a:r>
            <a:endParaRPr/>
          </a:p>
          <a:p>
            <a:pPr marL="0" lvl="0" indent="0" algn="l" rtl="0">
              <a:spcBef>
                <a:spcPts val="1200"/>
              </a:spcBef>
              <a:spcAft>
                <a:spcPts val="0"/>
              </a:spcAft>
              <a:buNone/>
            </a:pPr>
            <a:r>
              <a:rPr lang="en">
                <a:solidFill>
                  <a:srgbClr val="8E7CC3"/>
                </a:solidFill>
              </a:rPr>
              <a:t>ASMD values, and distribution plots (before/after fitting the weights)</a:t>
            </a:r>
            <a:endParaRPr/>
          </a:p>
          <a:p>
            <a:pPr marL="0" lvl="0" indent="0" algn="l" rtl="0">
              <a:spcBef>
                <a:spcPts val="1200"/>
              </a:spcBef>
              <a:spcAft>
                <a:spcPts val="0"/>
              </a:spcAft>
              <a:buNone/>
            </a:pPr>
            <a:r>
              <a:rPr lang="en"/>
              <a:t>(c) the survey weights correlate (strongly “enough”) with the outcome of interest</a:t>
            </a:r>
            <a:endParaRPr/>
          </a:p>
          <a:p>
            <a:pPr marL="0" lvl="0" indent="0" algn="l" rtl="0">
              <a:spcBef>
                <a:spcPts val="1200"/>
              </a:spcBef>
              <a:spcAft>
                <a:spcPts val="0"/>
              </a:spcAft>
              <a:buNone/>
            </a:pPr>
            <a:r>
              <a:rPr lang="en">
                <a:solidFill>
                  <a:srgbClr val="8E7CC3"/>
                </a:solidFill>
              </a:rPr>
              <a:t>Kish’s design effect (other quantiles of the weights), and the weighted mean (and their CI)</a:t>
            </a:r>
            <a:endParaRPr/>
          </a:p>
          <a:p>
            <a:pPr marL="0" lvl="0" indent="0" algn="l" rtl="0">
              <a:spcBef>
                <a:spcPts val="1200"/>
              </a:spcBef>
              <a:spcAft>
                <a:spcPts val="0"/>
              </a:spcAft>
              <a:buNone/>
            </a:pPr>
            <a:endParaRPr/>
          </a:p>
          <a:p>
            <a:pPr marL="0" lvl="0" indent="0" algn="l" rtl="0">
              <a:spcBef>
                <a:spcPts val="1200"/>
              </a:spcBef>
              <a:spcAft>
                <a:spcPts val="1200"/>
              </a:spcAft>
              <a:buNone/>
            </a:pPr>
            <a:r>
              <a:rPr lang="en">
                <a:solidFill>
                  <a:srgbClr val="674EA7"/>
                </a:solidFill>
              </a:rPr>
              <a:t>Diagnostics measure are available to (at least partially) measure the above assumptions.</a:t>
            </a:r>
            <a:endParaRPr>
              <a:solidFill>
                <a:srgbClr val="674EA7"/>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9"/>
          <p:cNvSpPr txBox="1">
            <a:spLocks noGrp="1"/>
          </p:cNvSpPr>
          <p:nvPr>
            <p:ph type="subTitle" idx="1"/>
          </p:nvPr>
        </p:nvSpPr>
        <p:spPr>
          <a:xfrm>
            <a:off x="311700" y="1096000"/>
            <a:ext cx="8520600" cy="3790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50"/>
              <a:t>The main workflow of </a:t>
            </a:r>
            <a:r>
              <a:rPr lang="en" sz="1450" i="1"/>
              <a:t>balance </a:t>
            </a:r>
            <a:r>
              <a:rPr lang="en" sz="1450"/>
              <a:t>includes three steps:</a:t>
            </a:r>
            <a:endParaRPr sz="1450"/>
          </a:p>
          <a:p>
            <a:pPr marL="0" lvl="0" indent="0" algn="l" rtl="0">
              <a:lnSpc>
                <a:spcPct val="115000"/>
              </a:lnSpc>
              <a:spcBef>
                <a:spcPts val="1000"/>
              </a:spcBef>
              <a:spcAft>
                <a:spcPts val="0"/>
              </a:spcAft>
              <a:buClr>
                <a:schemeClr val="dk1"/>
              </a:buClr>
              <a:buSzPts val="1100"/>
              <a:buFont typeface="Arial"/>
              <a:buNone/>
            </a:pPr>
            <a:r>
              <a:rPr lang="en" sz="1450"/>
              <a:t>(1) </a:t>
            </a:r>
            <a:r>
              <a:rPr lang="en" sz="1450" b="1"/>
              <a:t>Understanding</a:t>
            </a:r>
            <a:r>
              <a:rPr lang="en" sz="1450"/>
              <a:t> the initial bias in the data </a:t>
            </a:r>
            <a:br>
              <a:rPr lang="en" sz="1450"/>
            </a:br>
            <a:r>
              <a:rPr lang="en" sz="1450"/>
              <a:t>	relative to a target we would like to infer about</a:t>
            </a:r>
            <a:endParaRPr sz="1450"/>
          </a:p>
          <a:p>
            <a:pPr marL="0" lvl="0" indent="0" algn="l" rtl="0">
              <a:lnSpc>
                <a:spcPct val="115000"/>
              </a:lnSpc>
              <a:spcBef>
                <a:spcPts val="1000"/>
              </a:spcBef>
              <a:spcAft>
                <a:spcPts val="0"/>
              </a:spcAft>
              <a:buClr>
                <a:schemeClr val="dk1"/>
              </a:buClr>
              <a:buSzPts val="1100"/>
              <a:buFont typeface="Arial"/>
              <a:buNone/>
            </a:pPr>
            <a:endParaRPr sz="1350"/>
          </a:p>
          <a:p>
            <a:pPr marL="0" lvl="0" indent="0" algn="l" rtl="0">
              <a:lnSpc>
                <a:spcPct val="115000"/>
              </a:lnSpc>
              <a:spcBef>
                <a:spcPts val="1200"/>
              </a:spcBef>
              <a:spcAft>
                <a:spcPts val="0"/>
              </a:spcAft>
              <a:buClr>
                <a:schemeClr val="dk1"/>
              </a:buClr>
              <a:buSzPts val="1100"/>
              <a:buFont typeface="Arial"/>
              <a:buNone/>
            </a:pPr>
            <a:r>
              <a:rPr lang="en" sz="1450"/>
              <a:t>(2) </a:t>
            </a:r>
            <a:r>
              <a:rPr lang="en" sz="1450" b="1"/>
              <a:t>Adjusting</a:t>
            </a:r>
            <a:r>
              <a:rPr lang="en" sz="1450"/>
              <a:t> the data to correct for the bias by producing </a:t>
            </a:r>
            <a:br>
              <a:rPr lang="en" sz="1450"/>
            </a:br>
            <a:r>
              <a:rPr lang="en" sz="1450"/>
              <a:t>	weights for each unit in the sample based on </a:t>
            </a:r>
            <a:br>
              <a:rPr lang="en" sz="1450"/>
            </a:br>
            <a:r>
              <a:rPr lang="en" sz="1450"/>
              <a:t>	propensity scores</a:t>
            </a:r>
            <a:endParaRPr sz="1450"/>
          </a:p>
          <a:p>
            <a:pPr marL="0" lvl="0" indent="0" algn="l" rtl="0">
              <a:lnSpc>
                <a:spcPct val="115000"/>
              </a:lnSpc>
              <a:spcBef>
                <a:spcPts val="1000"/>
              </a:spcBef>
              <a:spcAft>
                <a:spcPts val="0"/>
              </a:spcAft>
              <a:buClr>
                <a:schemeClr val="dk1"/>
              </a:buClr>
              <a:buSzPts val="1100"/>
              <a:buFont typeface="Arial"/>
              <a:buNone/>
            </a:pPr>
            <a:r>
              <a:rPr lang="en" sz="1350">
                <a:solidFill>
                  <a:schemeClr val="lt1"/>
                </a:solidFill>
              </a:rPr>
              <a:t>s</a:t>
            </a:r>
            <a:endParaRPr sz="1450">
              <a:solidFill>
                <a:schemeClr val="lt1"/>
              </a:solidFill>
            </a:endParaRPr>
          </a:p>
          <a:p>
            <a:pPr marL="0" lvl="0" indent="0" algn="l" rtl="0">
              <a:lnSpc>
                <a:spcPct val="115000"/>
              </a:lnSpc>
              <a:spcBef>
                <a:spcPts val="1200"/>
              </a:spcBef>
              <a:spcAft>
                <a:spcPts val="0"/>
              </a:spcAft>
              <a:buClr>
                <a:schemeClr val="dk1"/>
              </a:buClr>
              <a:buSzPts val="1100"/>
              <a:buFont typeface="Arial"/>
              <a:buNone/>
            </a:pPr>
            <a:r>
              <a:rPr lang="en" sz="1450"/>
              <a:t>(3) </a:t>
            </a:r>
            <a:r>
              <a:rPr lang="en" sz="1450" b="1"/>
              <a:t>Evaluating</a:t>
            </a:r>
            <a:r>
              <a:rPr lang="en" sz="1450"/>
              <a:t> the final bias and the variance inflation</a:t>
            </a:r>
            <a:br>
              <a:rPr lang="en" sz="1450"/>
            </a:br>
            <a:r>
              <a:rPr lang="en" sz="1450"/>
              <a:t>	after applying the fitted weights</a:t>
            </a:r>
            <a:endParaRPr sz="1450"/>
          </a:p>
          <a:p>
            <a:pPr marL="0" lvl="0" indent="0" algn="l" rtl="0">
              <a:lnSpc>
                <a:spcPct val="115000"/>
              </a:lnSpc>
              <a:spcBef>
                <a:spcPts val="1000"/>
              </a:spcBef>
              <a:spcAft>
                <a:spcPts val="1200"/>
              </a:spcAft>
              <a:buClr>
                <a:schemeClr val="dk1"/>
              </a:buClr>
              <a:buSzPts val="1100"/>
              <a:buFont typeface="Arial"/>
              <a:buNone/>
            </a:pPr>
            <a:endParaRPr sz="1450"/>
          </a:p>
        </p:txBody>
      </p:sp>
      <p:sp>
        <p:nvSpPr>
          <p:cNvPr id="176" name="Google Shape;176;p29"/>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Workflow in practice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0"/>
          <p:cNvSpPr txBox="1">
            <a:spLocks noGrp="1"/>
          </p:cNvSpPr>
          <p:nvPr>
            <p:ph type="subTitle" idx="1"/>
          </p:nvPr>
        </p:nvSpPr>
        <p:spPr>
          <a:xfrm>
            <a:off x="311700" y="1096000"/>
            <a:ext cx="8520600" cy="3790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50"/>
              <a:t>The main workflow of </a:t>
            </a:r>
            <a:r>
              <a:rPr lang="en" sz="1450" i="1"/>
              <a:t>balance </a:t>
            </a:r>
            <a:r>
              <a:rPr lang="en" sz="1450"/>
              <a:t>includes three steps:</a:t>
            </a:r>
            <a:endParaRPr sz="1450"/>
          </a:p>
          <a:p>
            <a:pPr marL="0" lvl="0" indent="0" algn="l" rtl="0">
              <a:lnSpc>
                <a:spcPct val="115000"/>
              </a:lnSpc>
              <a:spcBef>
                <a:spcPts val="1000"/>
              </a:spcBef>
              <a:spcAft>
                <a:spcPts val="0"/>
              </a:spcAft>
              <a:buClr>
                <a:schemeClr val="dk1"/>
              </a:buClr>
              <a:buSzPts val="1100"/>
              <a:buFont typeface="Arial"/>
              <a:buNone/>
            </a:pPr>
            <a:r>
              <a:rPr lang="en" sz="1450"/>
              <a:t>(1) </a:t>
            </a:r>
            <a:r>
              <a:rPr lang="en" sz="1450" b="1"/>
              <a:t>Understanding</a:t>
            </a:r>
            <a:r>
              <a:rPr lang="en" sz="1450"/>
              <a:t> the initial bias in the data </a:t>
            </a:r>
            <a:br>
              <a:rPr lang="en" sz="1450"/>
            </a:br>
            <a:r>
              <a:rPr lang="en" sz="1450"/>
              <a:t>	relative to a target we would like to infer about</a:t>
            </a:r>
            <a:endParaRPr sz="1450"/>
          </a:p>
          <a:p>
            <a:pPr marL="0" lvl="0" indent="0" algn="l" rtl="0">
              <a:lnSpc>
                <a:spcPct val="115000"/>
              </a:lnSpc>
              <a:spcBef>
                <a:spcPts val="1000"/>
              </a:spcBef>
              <a:spcAft>
                <a:spcPts val="0"/>
              </a:spcAft>
              <a:buClr>
                <a:schemeClr val="dk1"/>
              </a:buClr>
              <a:buSzPts val="1100"/>
              <a:buFont typeface="Arial"/>
              <a:buNone/>
            </a:pPr>
            <a:r>
              <a:rPr lang="en" sz="1350">
                <a:solidFill>
                  <a:srgbClr val="8E7CC3"/>
                </a:solidFill>
              </a:rPr>
              <a:t>Checking the covariates of sample vs target (plots, ASMD)</a:t>
            </a:r>
            <a:endParaRPr sz="1350"/>
          </a:p>
          <a:p>
            <a:pPr marL="0" lvl="0" indent="0" algn="l" rtl="0">
              <a:lnSpc>
                <a:spcPct val="115000"/>
              </a:lnSpc>
              <a:spcBef>
                <a:spcPts val="1200"/>
              </a:spcBef>
              <a:spcAft>
                <a:spcPts val="0"/>
              </a:spcAft>
              <a:buClr>
                <a:schemeClr val="dk1"/>
              </a:buClr>
              <a:buSzPts val="1100"/>
              <a:buFont typeface="Arial"/>
              <a:buNone/>
            </a:pPr>
            <a:r>
              <a:rPr lang="en" sz="1450"/>
              <a:t>(2) </a:t>
            </a:r>
            <a:r>
              <a:rPr lang="en" sz="1450" b="1"/>
              <a:t>Adjusting</a:t>
            </a:r>
            <a:r>
              <a:rPr lang="en" sz="1450"/>
              <a:t> the data to correct for the bias by producing </a:t>
            </a:r>
            <a:br>
              <a:rPr lang="en" sz="1450"/>
            </a:br>
            <a:r>
              <a:rPr lang="en" sz="1450"/>
              <a:t>	weights for each unit in the sample based on </a:t>
            </a:r>
            <a:br>
              <a:rPr lang="en" sz="1450"/>
            </a:br>
            <a:r>
              <a:rPr lang="en" sz="1450"/>
              <a:t>	propensity scores</a:t>
            </a:r>
            <a:endParaRPr sz="1450"/>
          </a:p>
          <a:p>
            <a:pPr marL="0" lvl="0" indent="0" algn="l" rtl="0">
              <a:lnSpc>
                <a:spcPct val="115000"/>
              </a:lnSpc>
              <a:spcBef>
                <a:spcPts val="1000"/>
              </a:spcBef>
              <a:spcAft>
                <a:spcPts val="0"/>
              </a:spcAft>
              <a:buClr>
                <a:schemeClr val="dk1"/>
              </a:buClr>
              <a:buSzPts val="1100"/>
              <a:buFont typeface="Arial"/>
              <a:buNone/>
            </a:pPr>
            <a:r>
              <a:rPr lang="en" sz="1350">
                <a:solidFill>
                  <a:srgbClr val="8E7CC3"/>
                </a:solidFill>
              </a:rPr>
              <a:t>Fitting a weighting model (IPW, CBPS, post-stratification, raking)</a:t>
            </a:r>
            <a:endParaRPr sz="1450"/>
          </a:p>
          <a:p>
            <a:pPr marL="0" lvl="0" indent="0" algn="l" rtl="0">
              <a:lnSpc>
                <a:spcPct val="115000"/>
              </a:lnSpc>
              <a:spcBef>
                <a:spcPts val="1200"/>
              </a:spcBef>
              <a:spcAft>
                <a:spcPts val="0"/>
              </a:spcAft>
              <a:buClr>
                <a:schemeClr val="dk1"/>
              </a:buClr>
              <a:buSzPts val="1100"/>
              <a:buFont typeface="Arial"/>
              <a:buNone/>
            </a:pPr>
            <a:r>
              <a:rPr lang="en" sz="1450"/>
              <a:t>(3) </a:t>
            </a:r>
            <a:r>
              <a:rPr lang="en" sz="1450" b="1"/>
              <a:t>Evaluating</a:t>
            </a:r>
            <a:r>
              <a:rPr lang="en" sz="1450"/>
              <a:t> the final bias and the variance inflation</a:t>
            </a:r>
            <a:br>
              <a:rPr lang="en" sz="1450"/>
            </a:br>
            <a:r>
              <a:rPr lang="en" sz="1450"/>
              <a:t>	after applying the fitted weights</a:t>
            </a:r>
            <a:endParaRPr sz="1450"/>
          </a:p>
          <a:p>
            <a:pPr marL="0" lvl="0" indent="0" algn="l" rtl="0">
              <a:lnSpc>
                <a:spcPct val="115000"/>
              </a:lnSpc>
              <a:spcBef>
                <a:spcPts val="1000"/>
              </a:spcBef>
              <a:spcAft>
                <a:spcPts val="1200"/>
              </a:spcAft>
              <a:buClr>
                <a:schemeClr val="dk1"/>
              </a:buClr>
              <a:buSzPts val="1100"/>
              <a:buFont typeface="Arial"/>
              <a:buNone/>
            </a:pPr>
            <a:r>
              <a:rPr lang="en" sz="1350">
                <a:solidFill>
                  <a:srgbClr val="8E7CC3"/>
                </a:solidFill>
              </a:rPr>
              <a:t>Checking the covariates of sample (with/without weights) vs target (plots, ASMD) + weights diagnostics</a:t>
            </a:r>
            <a:br>
              <a:rPr lang="en" sz="1350">
                <a:solidFill>
                  <a:srgbClr val="8E7CC3"/>
                </a:solidFill>
              </a:rPr>
            </a:br>
            <a:r>
              <a:rPr lang="en" sz="1350">
                <a:solidFill>
                  <a:srgbClr val="8E7CC3"/>
                </a:solidFill>
              </a:rPr>
              <a:t>+ the outcome (with/without weights)</a:t>
            </a:r>
            <a:endParaRPr sz="1450"/>
          </a:p>
        </p:txBody>
      </p:sp>
      <p:sp>
        <p:nvSpPr>
          <p:cNvPr id="182" name="Google Shape;182;p30"/>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Workflow in practice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1"/>
          <p:cNvSpPr txBox="1">
            <a:spLocks noGrp="1"/>
          </p:cNvSpPr>
          <p:nvPr>
            <p:ph type="subTitle" idx="1"/>
          </p:nvPr>
        </p:nvSpPr>
        <p:spPr>
          <a:xfrm>
            <a:off x="311700" y="1096000"/>
            <a:ext cx="8520600" cy="37908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50"/>
              <a:t>The main workflow of </a:t>
            </a:r>
            <a:r>
              <a:rPr lang="en" sz="1450" i="1"/>
              <a:t>balance </a:t>
            </a:r>
            <a:r>
              <a:rPr lang="en" sz="1450"/>
              <a:t>includes three steps:</a:t>
            </a:r>
            <a:endParaRPr sz="1450"/>
          </a:p>
          <a:p>
            <a:pPr marL="0" lvl="0" indent="0" algn="l" rtl="0">
              <a:lnSpc>
                <a:spcPct val="115000"/>
              </a:lnSpc>
              <a:spcBef>
                <a:spcPts val="1000"/>
              </a:spcBef>
              <a:spcAft>
                <a:spcPts val="0"/>
              </a:spcAft>
              <a:buClr>
                <a:schemeClr val="dk1"/>
              </a:buClr>
              <a:buSzPts val="1100"/>
              <a:buFont typeface="Arial"/>
              <a:buNone/>
            </a:pPr>
            <a:r>
              <a:rPr lang="en" sz="1450"/>
              <a:t>(1) </a:t>
            </a:r>
            <a:r>
              <a:rPr lang="en" sz="1450" b="1"/>
              <a:t>Understanding</a:t>
            </a:r>
            <a:r>
              <a:rPr lang="en" sz="1450"/>
              <a:t> the initial bias in the data </a:t>
            </a:r>
            <a:br>
              <a:rPr lang="en" sz="1450"/>
            </a:br>
            <a:r>
              <a:rPr lang="en" sz="1450"/>
              <a:t>	relative to a target we would like to infer about</a:t>
            </a:r>
            <a:endParaRPr sz="1450"/>
          </a:p>
          <a:p>
            <a:pPr marL="0" lvl="0" indent="0" algn="l" rtl="0">
              <a:lnSpc>
                <a:spcPct val="115000"/>
              </a:lnSpc>
              <a:spcBef>
                <a:spcPts val="1000"/>
              </a:spcBef>
              <a:spcAft>
                <a:spcPts val="0"/>
              </a:spcAft>
              <a:buClr>
                <a:schemeClr val="dk1"/>
              </a:buClr>
              <a:buSzPts val="1100"/>
              <a:buFont typeface="Arial"/>
              <a:buNone/>
            </a:pPr>
            <a:r>
              <a:rPr lang="en" sz="1350">
                <a:solidFill>
                  <a:srgbClr val="8E7CC3"/>
                </a:solidFill>
              </a:rPr>
              <a:t>Checking the covariates of sample vs target (</a:t>
            </a:r>
            <a:r>
              <a:rPr lang="en" sz="1350" b="1" u="sng">
                <a:solidFill>
                  <a:srgbClr val="E69138"/>
                </a:solidFill>
              </a:rPr>
              <a:t>plots</a:t>
            </a:r>
            <a:r>
              <a:rPr lang="en" sz="1350">
                <a:solidFill>
                  <a:srgbClr val="8E7CC3"/>
                </a:solidFill>
              </a:rPr>
              <a:t>, ASMD)</a:t>
            </a:r>
            <a:endParaRPr sz="1350"/>
          </a:p>
          <a:p>
            <a:pPr marL="0" lvl="0" indent="0" algn="l" rtl="0">
              <a:lnSpc>
                <a:spcPct val="115000"/>
              </a:lnSpc>
              <a:spcBef>
                <a:spcPts val="1200"/>
              </a:spcBef>
              <a:spcAft>
                <a:spcPts val="0"/>
              </a:spcAft>
              <a:buClr>
                <a:schemeClr val="dk1"/>
              </a:buClr>
              <a:buSzPts val="1100"/>
              <a:buFont typeface="Arial"/>
              <a:buNone/>
            </a:pPr>
            <a:r>
              <a:rPr lang="en" sz="1450">
                <a:solidFill>
                  <a:srgbClr val="CCCCCC"/>
                </a:solidFill>
              </a:rPr>
              <a:t>(2) </a:t>
            </a:r>
            <a:r>
              <a:rPr lang="en" sz="1450" b="1">
                <a:solidFill>
                  <a:srgbClr val="CCCCCC"/>
                </a:solidFill>
              </a:rPr>
              <a:t>Adjusting</a:t>
            </a:r>
            <a:r>
              <a:rPr lang="en" sz="1450">
                <a:solidFill>
                  <a:srgbClr val="CCCCCC"/>
                </a:solidFill>
              </a:rPr>
              <a:t> the data to correct for the bias by producing </a:t>
            </a:r>
            <a:br>
              <a:rPr lang="en" sz="1450">
                <a:solidFill>
                  <a:srgbClr val="CCCCCC"/>
                </a:solidFill>
              </a:rPr>
            </a:br>
            <a:r>
              <a:rPr lang="en" sz="1450">
                <a:solidFill>
                  <a:srgbClr val="CCCCCC"/>
                </a:solidFill>
              </a:rPr>
              <a:t>	weights for each unit in the sample based on </a:t>
            </a:r>
            <a:br>
              <a:rPr lang="en" sz="1450">
                <a:solidFill>
                  <a:srgbClr val="CCCCCC"/>
                </a:solidFill>
              </a:rPr>
            </a:br>
            <a:r>
              <a:rPr lang="en" sz="1450">
                <a:solidFill>
                  <a:srgbClr val="CCCCCC"/>
                </a:solidFill>
              </a:rPr>
              <a:t>	propensity scores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Fitting a weighting model (IPW, CBPS, post-stratification, raking)</a:t>
            </a:r>
            <a:endParaRPr sz="14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solidFill>
                  <a:srgbClr val="CCCCCC"/>
                </a:solidFill>
              </a:rPr>
              <a:t>(3) </a:t>
            </a:r>
            <a:r>
              <a:rPr lang="en" sz="1450" b="1">
                <a:solidFill>
                  <a:srgbClr val="CCCCCC"/>
                </a:solidFill>
              </a:rPr>
              <a:t>Evaluating</a:t>
            </a:r>
            <a:r>
              <a:rPr lang="en" sz="1450">
                <a:solidFill>
                  <a:srgbClr val="CCCCCC"/>
                </a:solidFill>
              </a:rPr>
              <a:t> the final bias and the variance inflation</a:t>
            </a:r>
            <a:br>
              <a:rPr lang="en" sz="1450">
                <a:solidFill>
                  <a:srgbClr val="CCCCCC"/>
                </a:solidFill>
              </a:rPr>
            </a:br>
            <a:r>
              <a:rPr lang="en" sz="1450">
                <a:solidFill>
                  <a:srgbClr val="CCCCCC"/>
                </a:solidFill>
              </a:rPr>
              <a:t>	after applying the fitted weights</a:t>
            </a:r>
            <a:endParaRPr sz="1450">
              <a:solidFill>
                <a:srgbClr val="CCCCCC"/>
              </a:solidFill>
            </a:endParaRPr>
          </a:p>
          <a:p>
            <a:pPr marL="0" lvl="0" indent="0" algn="l" rtl="0">
              <a:lnSpc>
                <a:spcPct val="115000"/>
              </a:lnSpc>
              <a:spcBef>
                <a:spcPts val="1000"/>
              </a:spcBef>
              <a:spcAft>
                <a:spcPts val="1200"/>
              </a:spcAft>
              <a:buClr>
                <a:schemeClr val="dk1"/>
              </a:buClr>
              <a:buSzPts val="1100"/>
              <a:buFont typeface="Arial"/>
              <a:buNone/>
            </a:pPr>
            <a:r>
              <a:rPr lang="en" sz="1350">
                <a:solidFill>
                  <a:srgbClr val="CCCCCC"/>
                </a:solidFill>
              </a:rPr>
              <a:t>Checking the covariates of sample (with/without weights) vs target (plots, ASMD) + weights diagnostics</a:t>
            </a:r>
            <a:br>
              <a:rPr lang="en" sz="1350">
                <a:solidFill>
                  <a:srgbClr val="CCCCCC"/>
                </a:solidFill>
              </a:rPr>
            </a:br>
            <a:r>
              <a:rPr lang="en" sz="1350">
                <a:solidFill>
                  <a:srgbClr val="CCCCCC"/>
                </a:solidFill>
              </a:rPr>
              <a:t>+ the outcome (with/without weights)</a:t>
            </a:r>
            <a:endParaRPr sz="1450">
              <a:solidFill>
                <a:srgbClr val="CCCCCC"/>
              </a:solidFill>
            </a:endParaRPr>
          </a:p>
        </p:txBody>
      </p:sp>
      <p:sp>
        <p:nvSpPr>
          <p:cNvPr id="188" name="Google Shape;188;p31"/>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Workflow in practice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Outline of the talk</a:t>
            </a:r>
            <a:endParaRPr/>
          </a:p>
        </p:txBody>
      </p:sp>
      <p:sp>
        <p:nvSpPr>
          <p:cNvPr id="64" name="Google Shape;64;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17500" algn="l" rtl="0">
              <a:lnSpc>
                <a:spcPct val="100000"/>
              </a:lnSpc>
              <a:spcBef>
                <a:spcPts val="0"/>
              </a:spcBef>
              <a:spcAft>
                <a:spcPts val="0"/>
              </a:spcAft>
              <a:buClr>
                <a:schemeClr val="dk2"/>
              </a:buClr>
              <a:buSzPts val="1400"/>
              <a:buAutoNum type="arabicPeriod"/>
            </a:pPr>
            <a:r>
              <a:rPr lang="en"/>
              <a:t>Market ecosystem </a:t>
            </a:r>
            <a:endParaRPr/>
          </a:p>
          <a:p>
            <a:pPr marL="457200" lvl="0" indent="-317500" algn="l" rtl="0">
              <a:lnSpc>
                <a:spcPct val="100000"/>
              </a:lnSpc>
              <a:spcBef>
                <a:spcPts val="0"/>
              </a:spcBef>
              <a:spcAft>
                <a:spcPts val="0"/>
              </a:spcAft>
              <a:buClr>
                <a:schemeClr val="dk2"/>
              </a:buClr>
              <a:buSzPts val="1400"/>
              <a:buAutoNum type="arabicPeriod"/>
            </a:pPr>
            <a:r>
              <a:rPr lang="en"/>
              <a:t>Survey Methodology context</a:t>
            </a:r>
            <a:endParaRPr/>
          </a:p>
          <a:p>
            <a:pPr marL="914400" lvl="1" indent="-317500" algn="l" rtl="0">
              <a:lnSpc>
                <a:spcPct val="100000"/>
              </a:lnSpc>
              <a:spcBef>
                <a:spcPts val="0"/>
              </a:spcBef>
              <a:spcAft>
                <a:spcPts val="0"/>
              </a:spcAft>
              <a:buClr>
                <a:schemeClr val="dk2"/>
              </a:buClr>
              <a:buSzPts val="1400"/>
              <a:buAutoNum type="alphaLcPeriod"/>
            </a:pPr>
            <a:r>
              <a:rPr lang="en" sz="1800"/>
              <a:t>Total survey error</a:t>
            </a:r>
            <a:endParaRPr sz="1800"/>
          </a:p>
          <a:p>
            <a:pPr marL="914400" lvl="1" indent="-317500" algn="l" rtl="0">
              <a:lnSpc>
                <a:spcPct val="100000"/>
              </a:lnSpc>
              <a:spcBef>
                <a:spcPts val="0"/>
              </a:spcBef>
              <a:spcAft>
                <a:spcPts val="0"/>
              </a:spcAft>
              <a:buClr>
                <a:schemeClr val="dk2"/>
              </a:buClr>
              <a:buSzPts val="1400"/>
              <a:buAutoNum type="alphaLcPeriod"/>
            </a:pPr>
            <a:r>
              <a:rPr lang="en" sz="1800"/>
              <a:t>Assumptions</a:t>
            </a:r>
            <a:endParaRPr sz="1800"/>
          </a:p>
          <a:p>
            <a:pPr marL="914400" lvl="1" indent="-317500" algn="l" rtl="0">
              <a:lnSpc>
                <a:spcPct val="100000"/>
              </a:lnSpc>
              <a:spcBef>
                <a:spcPts val="0"/>
              </a:spcBef>
              <a:spcAft>
                <a:spcPts val="0"/>
              </a:spcAft>
              <a:buClr>
                <a:schemeClr val="dk2"/>
              </a:buClr>
              <a:buSzPts val="1400"/>
              <a:buAutoNum type="alphaLcPeriod"/>
            </a:pPr>
            <a:r>
              <a:rPr lang="en" sz="1800"/>
              <a:t>Estimation: Post-stratification</a:t>
            </a:r>
            <a:endParaRPr sz="1800"/>
          </a:p>
          <a:p>
            <a:pPr marL="914400" lvl="1" indent="-317500" algn="l" rtl="0">
              <a:lnSpc>
                <a:spcPct val="100000"/>
              </a:lnSpc>
              <a:spcBef>
                <a:spcPts val="0"/>
              </a:spcBef>
              <a:spcAft>
                <a:spcPts val="0"/>
              </a:spcAft>
              <a:buClr>
                <a:schemeClr val="dk2"/>
              </a:buClr>
              <a:buSzPts val="1400"/>
              <a:buAutoNum type="alphaLcPeriod"/>
            </a:pPr>
            <a:r>
              <a:rPr lang="en" sz="1800"/>
              <a:t>Propensity Score and Estimation</a:t>
            </a:r>
            <a:endParaRPr sz="1800"/>
          </a:p>
          <a:p>
            <a:pPr marL="457200" lvl="0" indent="-317500" algn="l" rtl="0">
              <a:lnSpc>
                <a:spcPct val="100000"/>
              </a:lnSpc>
              <a:spcBef>
                <a:spcPts val="0"/>
              </a:spcBef>
              <a:spcAft>
                <a:spcPts val="0"/>
              </a:spcAft>
              <a:buClr>
                <a:schemeClr val="dk2"/>
              </a:buClr>
              <a:buSzPts val="1400"/>
              <a:buAutoNum type="arabicPeriod"/>
            </a:pPr>
            <a:r>
              <a:rPr lang="en"/>
              <a:t>Diagnostics tools</a:t>
            </a:r>
            <a:endParaRPr/>
          </a:p>
          <a:p>
            <a:pPr marL="457200" lvl="0" indent="-317500" algn="l" rtl="0">
              <a:lnSpc>
                <a:spcPct val="100000"/>
              </a:lnSpc>
              <a:spcBef>
                <a:spcPts val="0"/>
              </a:spcBef>
              <a:spcAft>
                <a:spcPts val="0"/>
              </a:spcAft>
              <a:buClr>
                <a:schemeClr val="dk2"/>
              </a:buClr>
              <a:buSzPts val="1400"/>
              <a:buAutoNum type="arabicPeriod"/>
            </a:pPr>
            <a:r>
              <a:rPr lang="en"/>
              <a:t>balance End-to-End workflow </a:t>
            </a:r>
            <a:endParaRPr/>
          </a:p>
          <a:p>
            <a:pPr marL="457200" lvl="0" indent="-317500" algn="l" rtl="0">
              <a:lnSpc>
                <a:spcPct val="100000"/>
              </a:lnSpc>
              <a:spcBef>
                <a:spcPts val="0"/>
              </a:spcBef>
              <a:spcAft>
                <a:spcPts val="0"/>
              </a:spcAft>
              <a:buClr>
                <a:schemeClr val="dk2"/>
              </a:buClr>
              <a:buSzPts val="1400"/>
              <a:buAutoNum type="arabicPeriod"/>
            </a:pPr>
            <a:r>
              <a:rPr lang="en"/>
              <a:t>Hands-on example</a:t>
            </a:r>
            <a:endParaRPr/>
          </a:p>
          <a:p>
            <a:pPr marL="0" lvl="0" indent="0" algn="l" rtl="0">
              <a:spcBef>
                <a:spcPts val="0"/>
              </a:spcBef>
              <a:spcAft>
                <a:spcPts val="1200"/>
              </a:spcAft>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Visualizing Distributions with Distribution Plots</a:t>
            </a:r>
            <a:endParaRPr/>
          </a:p>
        </p:txBody>
      </p:sp>
      <p:sp>
        <p:nvSpPr>
          <p:cNvPr id="194" name="Google Shape;194;p32"/>
          <p:cNvSpPr/>
          <p:nvPr/>
        </p:nvSpPr>
        <p:spPr>
          <a:xfrm>
            <a:off x="394225" y="4534150"/>
            <a:ext cx="1075800" cy="456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5" name="Google Shape;195;p32"/>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1622425" y="1170125"/>
            <a:ext cx="3639161" cy="3820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subTitle" idx="1"/>
          </p:nvPr>
        </p:nvSpPr>
        <p:spPr>
          <a:xfrm>
            <a:off x="311700" y="1096000"/>
            <a:ext cx="8520600" cy="3790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50">
                <a:solidFill>
                  <a:srgbClr val="CCCCCC"/>
                </a:solidFill>
              </a:rPr>
              <a:t>The main workflow of </a:t>
            </a:r>
            <a:r>
              <a:rPr lang="en" sz="1450" i="1">
                <a:solidFill>
                  <a:srgbClr val="CCCCCC"/>
                </a:solidFill>
              </a:rPr>
              <a:t>balance </a:t>
            </a:r>
            <a:r>
              <a:rPr lang="en" sz="1450">
                <a:solidFill>
                  <a:srgbClr val="CCCCCC"/>
                </a:solidFill>
              </a:rPr>
              <a:t>includes three steps: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450">
                <a:solidFill>
                  <a:srgbClr val="CCCCCC"/>
                </a:solidFill>
              </a:rPr>
              <a:t>(1) </a:t>
            </a:r>
            <a:r>
              <a:rPr lang="en" sz="1450" b="1">
                <a:solidFill>
                  <a:srgbClr val="CCCCCC"/>
                </a:solidFill>
              </a:rPr>
              <a:t>Understanding</a:t>
            </a:r>
            <a:r>
              <a:rPr lang="en" sz="1450">
                <a:solidFill>
                  <a:srgbClr val="CCCCCC"/>
                </a:solidFill>
              </a:rPr>
              <a:t> the initial bias in the data </a:t>
            </a:r>
            <a:br>
              <a:rPr lang="en" sz="1450">
                <a:solidFill>
                  <a:srgbClr val="CCCCCC"/>
                </a:solidFill>
              </a:rPr>
            </a:br>
            <a:r>
              <a:rPr lang="en" sz="1450">
                <a:solidFill>
                  <a:srgbClr val="CCCCCC"/>
                </a:solidFill>
              </a:rPr>
              <a:t>	relative to a target we would like to infer about</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Checking the covariates of sample vs target (plots, ASMD)</a:t>
            </a:r>
            <a:endParaRPr sz="13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t>(2) </a:t>
            </a:r>
            <a:r>
              <a:rPr lang="en" sz="1450" b="1"/>
              <a:t>Adjusting</a:t>
            </a:r>
            <a:r>
              <a:rPr lang="en" sz="1450"/>
              <a:t> the data to correct for the bias by producing </a:t>
            </a:r>
            <a:br>
              <a:rPr lang="en" sz="1450"/>
            </a:br>
            <a:r>
              <a:rPr lang="en" sz="1450"/>
              <a:t>	weights for each unit in the sample based on </a:t>
            </a:r>
            <a:br>
              <a:rPr lang="en" sz="1450"/>
            </a:br>
            <a:r>
              <a:rPr lang="en" sz="1450"/>
              <a:t>	propensity scores</a:t>
            </a:r>
            <a:endParaRPr sz="1450"/>
          </a:p>
          <a:p>
            <a:pPr marL="0" lvl="0" indent="0" algn="l" rtl="0">
              <a:lnSpc>
                <a:spcPct val="115000"/>
              </a:lnSpc>
              <a:spcBef>
                <a:spcPts val="1000"/>
              </a:spcBef>
              <a:spcAft>
                <a:spcPts val="0"/>
              </a:spcAft>
              <a:buClr>
                <a:schemeClr val="dk1"/>
              </a:buClr>
              <a:buSzPts val="1100"/>
              <a:buFont typeface="Arial"/>
              <a:buNone/>
            </a:pPr>
            <a:r>
              <a:rPr lang="en" sz="1350">
                <a:solidFill>
                  <a:srgbClr val="8E7CC3"/>
                </a:solidFill>
              </a:rPr>
              <a:t>Fitting a weighting model (IPW, CBPS, post-stratification, raking)</a:t>
            </a:r>
            <a:endParaRPr sz="1450"/>
          </a:p>
          <a:p>
            <a:pPr marL="0" lvl="0" indent="0" algn="l" rtl="0">
              <a:lnSpc>
                <a:spcPct val="115000"/>
              </a:lnSpc>
              <a:spcBef>
                <a:spcPts val="1200"/>
              </a:spcBef>
              <a:spcAft>
                <a:spcPts val="0"/>
              </a:spcAft>
              <a:buClr>
                <a:schemeClr val="dk1"/>
              </a:buClr>
              <a:buSzPts val="1100"/>
              <a:buFont typeface="Arial"/>
              <a:buNone/>
            </a:pPr>
            <a:r>
              <a:rPr lang="en" sz="1450">
                <a:solidFill>
                  <a:srgbClr val="CCCCCC"/>
                </a:solidFill>
              </a:rPr>
              <a:t>(3) </a:t>
            </a:r>
            <a:r>
              <a:rPr lang="en" sz="1450" b="1">
                <a:solidFill>
                  <a:srgbClr val="CCCCCC"/>
                </a:solidFill>
              </a:rPr>
              <a:t>Evaluating</a:t>
            </a:r>
            <a:r>
              <a:rPr lang="en" sz="1450">
                <a:solidFill>
                  <a:srgbClr val="CCCCCC"/>
                </a:solidFill>
              </a:rPr>
              <a:t> the final bias and the variance inflation</a:t>
            </a:r>
            <a:br>
              <a:rPr lang="en" sz="1450">
                <a:solidFill>
                  <a:srgbClr val="CCCCCC"/>
                </a:solidFill>
              </a:rPr>
            </a:br>
            <a:r>
              <a:rPr lang="en" sz="1450">
                <a:solidFill>
                  <a:srgbClr val="CCCCCC"/>
                </a:solidFill>
              </a:rPr>
              <a:t>	after applying the fitted weights</a:t>
            </a:r>
            <a:endParaRPr sz="1450">
              <a:solidFill>
                <a:srgbClr val="CCCCCC"/>
              </a:solidFill>
            </a:endParaRPr>
          </a:p>
          <a:p>
            <a:pPr marL="0" lvl="0" indent="0" algn="l" rtl="0">
              <a:lnSpc>
                <a:spcPct val="115000"/>
              </a:lnSpc>
              <a:spcBef>
                <a:spcPts val="1000"/>
              </a:spcBef>
              <a:spcAft>
                <a:spcPts val="1200"/>
              </a:spcAft>
              <a:buClr>
                <a:schemeClr val="dk1"/>
              </a:buClr>
              <a:buSzPts val="1100"/>
              <a:buFont typeface="Arial"/>
              <a:buNone/>
            </a:pPr>
            <a:r>
              <a:rPr lang="en" sz="1350">
                <a:solidFill>
                  <a:srgbClr val="CCCCCC"/>
                </a:solidFill>
              </a:rPr>
              <a:t>Checking the covariates of sample (with/without weights) vs target (plots, ASMD) + weights diagnostics</a:t>
            </a:r>
            <a:br>
              <a:rPr lang="en" sz="1350">
                <a:solidFill>
                  <a:srgbClr val="CCCCCC"/>
                </a:solidFill>
              </a:rPr>
            </a:br>
            <a:r>
              <a:rPr lang="en" sz="1350">
                <a:solidFill>
                  <a:srgbClr val="CCCCCC"/>
                </a:solidFill>
              </a:rPr>
              <a:t>+ the outcome (with/without weights)</a:t>
            </a:r>
            <a:endParaRPr sz="1450">
              <a:solidFill>
                <a:srgbClr val="CCCCCC"/>
              </a:solidFill>
            </a:endParaRPr>
          </a:p>
        </p:txBody>
      </p:sp>
      <p:sp>
        <p:nvSpPr>
          <p:cNvPr id="201" name="Google Shape;201;p33"/>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Workflow in practice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Researcher may choose between 4 adjustment models (IPW, CBPS, raking and post-stratification) - also - </a:t>
            </a:r>
            <a:r>
              <a:rPr lang="en" sz="1817" i="1"/>
              <a:t>balance</a:t>
            </a:r>
            <a:r>
              <a:rPr lang="en"/>
              <a:t> utilizes a few best practices when modeling:</a:t>
            </a:r>
            <a:endParaRPr/>
          </a:p>
          <a:p>
            <a:pPr marL="457200" lvl="0" indent="-334327" algn="l" rtl="0">
              <a:spcBef>
                <a:spcPts val="1200"/>
              </a:spcBef>
              <a:spcAft>
                <a:spcPts val="0"/>
              </a:spcAft>
              <a:buSzPct val="100000"/>
              <a:buAutoNum type="arabicPeriod"/>
            </a:pPr>
            <a:r>
              <a:rPr lang="en" b="1"/>
              <a:t>Feature engineering</a:t>
            </a:r>
            <a:r>
              <a:rPr lang="en"/>
              <a:t> - </a:t>
            </a:r>
            <a:r>
              <a:rPr lang="en" sz="1817" i="1"/>
              <a:t>balance</a:t>
            </a:r>
            <a:r>
              <a:rPr lang="en"/>
              <a:t> will automatically apply transformations to the covariates to better adjust their distribution.</a:t>
            </a:r>
            <a:endParaRPr/>
          </a:p>
          <a:p>
            <a:pPr marL="457200" lvl="0" indent="-334327" algn="l" rtl="0">
              <a:spcBef>
                <a:spcPts val="0"/>
              </a:spcBef>
              <a:spcAft>
                <a:spcPts val="0"/>
              </a:spcAft>
              <a:buSzPct val="100000"/>
              <a:buAutoNum type="arabicPeriod"/>
            </a:pPr>
            <a:r>
              <a:rPr lang="en" b="1"/>
              <a:t>“Model selection”</a:t>
            </a:r>
            <a:r>
              <a:rPr lang="en"/>
              <a:t> - </a:t>
            </a:r>
            <a:r>
              <a:rPr lang="en" sz="1817" i="1"/>
              <a:t>balance</a:t>
            </a:r>
            <a:r>
              <a:rPr lang="en"/>
              <a:t> applies regularized logistic regression in IPW in order to reduce the “non-significant” inflation of the variance created by the weights. </a:t>
            </a:r>
            <a:endParaRPr/>
          </a:p>
          <a:p>
            <a:pPr marL="457200" lvl="0" indent="-334327" algn="l" rtl="0">
              <a:spcBef>
                <a:spcPts val="0"/>
              </a:spcBef>
              <a:spcAft>
                <a:spcPts val="0"/>
              </a:spcAft>
              <a:buSzPct val="100000"/>
              <a:buAutoNum type="arabicPeriod"/>
            </a:pPr>
            <a:r>
              <a:rPr lang="en" b="1"/>
              <a:t>Weights trimming</a:t>
            </a:r>
            <a:r>
              <a:rPr lang="en"/>
              <a:t> - </a:t>
            </a:r>
            <a:r>
              <a:rPr lang="en" sz="1817" i="1"/>
              <a:t>balance</a:t>
            </a:r>
            <a:r>
              <a:rPr lang="en"/>
              <a:t> applies trimming of the weights to reduce the influence of extreme observations. </a:t>
            </a: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sp>
        <p:nvSpPr>
          <p:cNvPr id="207" name="Google Shape;207;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 sz="3020"/>
              <a:t>Adjustment</a:t>
            </a:r>
            <a:endParaRPr sz="302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5"/>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Workflow in practice</a:t>
            </a:r>
            <a:endParaRPr/>
          </a:p>
        </p:txBody>
      </p:sp>
      <p:sp>
        <p:nvSpPr>
          <p:cNvPr id="213" name="Google Shape;213;p35"/>
          <p:cNvSpPr txBox="1">
            <a:spLocks noGrp="1"/>
          </p:cNvSpPr>
          <p:nvPr>
            <p:ph type="subTitle" idx="1"/>
          </p:nvPr>
        </p:nvSpPr>
        <p:spPr>
          <a:xfrm>
            <a:off x="311700" y="1096000"/>
            <a:ext cx="8520600" cy="37908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50">
                <a:solidFill>
                  <a:srgbClr val="CCCCCC"/>
                </a:solidFill>
              </a:rPr>
              <a:t>The main workflow of </a:t>
            </a:r>
            <a:r>
              <a:rPr lang="en" sz="1450" i="1">
                <a:solidFill>
                  <a:srgbClr val="CCCCCC"/>
                </a:solidFill>
              </a:rPr>
              <a:t>balance </a:t>
            </a:r>
            <a:r>
              <a:rPr lang="en" sz="1450">
                <a:solidFill>
                  <a:srgbClr val="CCCCCC"/>
                </a:solidFill>
              </a:rPr>
              <a:t>includes three steps: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450">
                <a:solidFill>
                  <a:srgbClr val="CCCCCC"/>
                </a:solidFill>
              </a:rPr>
              <a:t>(1) </a:t>
            </a:r>
            <a:r>
              <a:rPr lang="en" sz="1450" b="1">
                <a:solidFill>
                  <a:srgbClr val="CCCCCC"/>
                </a:solidFill>
              </a:rPr>
              <a:t>Understanding</a:t>
            </a:r>
            <a:r>
              <a:rPr lang="en" sz="1450">
                <a:solidFill>
                  <a:srgbClr val="CCCCCC"/>
                </a:solidFill>
              </a:rPr>
              <a:t> the initial bias in the data </a:t>
            </a:r>
            <a:br>
              <a:rPr lang="en" sz="1450">
                <a:solidFill>
                  <a:srgbClr val="CCCCCC"/>
                </a:solidFill>
              </a:rPr>
            </a:br>
            <a:r>
              <a:rPr lang="en" sz="1450">
                <a:solidFill>
                  <a:srgbClr val="CCCCCC"/>
                </a:solidFill>
              </a:rPr>
              <a:t>	relative to a target we would like to infer about</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Checking the covariates of sample vs target (plots, ASMD)</a:t>
            </a:r>
            <a:endParaRPr sz="13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solidFill>
                  <a:srgbClr val="CCCCCC"/>
                </a:solidFill>
              </a:rPr>
              <a:t>(2) </a:t>
            </a:r>
            <a:r>
              <a:rPr lang="en" sz="1450" b="1">
                <a:solidFill>
                  <a:srgbClr val="CCCCCC"/>
                </a:solidFill>
              </a:rPr>
              <a:t>Adjusting</a:t>
            </a:r>
            <a:r>
              <a:rPr lang="en" sz="1450">
                <a:solidFill>
                  <a:srgbClr val="CCCCCC"/>
                </a:solidFill>
              </a:rPr>
              <a:t> the data to correct for the bias by producing </a:t>
            </a:r>
            <a:br>
              <a:rPr lang="en" sz="1450">
                <a:solidFill>
                  <a:srgbClr val="CCCCCC"/>
                </a:solidFill>
              </a:rPr>
            </a:br>
            <a:r>
              <a:rPr lang="en" sz="1450">
                <a:solidFill>
                  <a:srgbClr val="CCCCCC"/>
                </a:solidFill>
              </a:rPr>
              <a:t>	weights for each unit in the sample based on </a:t>
            </a:r>
            <a:br>
              <a:rPr lang="en" sz="1450">
                <a:solidFill>
                  <a:srgbClr val="CCCCCC"/>
                </a:solidFill>
              </a:rPr>
            </a:br>
            <a:r>
              <a:rPr lang="en" sz="1450">
                <a:solidFill>
                  <a:srgbClr val="CCCCCC"/>
                </a:solidFill>
              </a:rPr>
              <a:t>	propensity scores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Fitting a weighting model (IPW, CBPS, post-stratification, raking)</a:t>
            </a:r>
            <a:endParaRPr sz="14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t>(3) </a:t>
            </a:r>
            <a:r>
              <a:rPr lang="en" sz="1450" b="1"/>
              <a:t>Evaluating</a:t>
            </a:r>
            <a:r>
              <a:rPr lang="en" sz="1450"/>
              <a:t> the final bias and the variance inflation</a:t>
            </a:r>
            <a:br>
              <a:rPr lang="en" sz="1450"/>
            </a:br>
            <a:r>
              <a:rPr lang="en" sz="1450"/>
              <a:t>	after applying the fitted weights</a:t>
            </a:r>
            <a:endParaRPr sz="1450"/>
          </a:p>
          <a:p>
            <a:pPr marL="0" marR="0" lvl="0" indent="0" algn="l" rtl="0">
              <a:lnSpc>
                <a:spcPct val="115000"/>
              </a:lnSpc>
              <a:spcBef>
                <a:spcPts val="1000"/>
              </a:spcBef>
              <a:spcAft>
                <a:spcPts val="1200"/>
              </a:spcAft>
              <a:buClr>
                <a:schemeClr val="dk1"/>
              </a:buClr>
              <a:buSzPts val="1100"/>
              <a:buFont typeface="Arial"/>
              <a:buNone/>
            </a:pPr>
            <a:r>
              <a:rPr lang="en" sz="1350">
                <a:solidFill>
                  <a:srgbClr val="8E7CC3"/>
                </a:solidFill>
              </a:rPr>
              <a:t>Checking the covariates of sample (with/without weights) vs target (</a:t>
            </a:r>
            <a:r>
              <a:rPr lang="en" sz="1350" b="1" u="sng">
                <a:solidFill>
                  <a:srgbClr val="E69138"/>
                </a:solidFill>
              </a:rPr>
              <a:t>plots</a:t>
            </a:r>
            <a:r>
              <a:rPr lang="en" sz="1350">
                <a:solidFill>
                  <a:srgbClr val="8E7CC3"/>
                </a:solidFill>
              </a:rPr>
              <a:t>, ASMD) + weights diagnostics</a:t>
            </a:r>
            <a:br>
              <a:rPr lang="en" sz="1350">
                <a:solidFill>
                  <a:srgbClr val="8E7CC3"/>
                </a:solidFill>
              </a:rPr>
            </a:br>
            <a:r>
              <a:rPr lang="en" sz="1350">
                <a:solidFill>
                  <a:srgbClr val="8E7CC3"/>
                </a:solidFill>
              </a:rPr>
              <a:t>+ the outcome (with/without weights)</a:t>
            </a:r>
            <a:endParaRPr sz="1350">
              <a:solidFill>
                <a:srgbClr val="8E7CC3"/>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Visualizing Distributions with Distribution Plots</a:t>
            </a:r>
            <a:endParaRPr/>
          </a:p>
        </p:txBody>
      </p:sp>
      <p:pic>
        <p:nvPicPr>
          <p:cNvPr id="219" name="Google Shape;219;p36"/>
          <p:cNvPicPr preferRelativeResize="0"/>
          <p:nvPr/>
        </p:nvPicPr>
        <p:blipFill>
          <a:blip r:embed="rId3">
            <a:alphaModFix/>
          </a:blip>
          <a:stretch>
            <a:fillRect/>
          </a:stretch>
        </p:blipFill>
        <p:spPr>
          <a:xfrm>
            <a:off x="152400" y="1170125"/>
            <a:ext cx="8409278" cy="3820975"/>
          </a:xfrm>
          <a:prstGeom prst="rect">
            <a:avLst/>
          </a:prstGeom>
          <a:noFill/>
          <a:ln>
            <a:noFill/>
          </a:ln>
        </p:spPr>
      </p:pic>
      <p:sp>
        <p:nvSpPr>
          <p:cNvPr id="220" name="Google Shape;220;p36"/>
          <p:cNvSpPr/>
          <p:nvPr/>
        </p:nvSpPr>
        <p:spPr>
          <a:xfrm>
            <a:off x="394225" y="4534150"/>
            <a:ext cx="1075800" cy="456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7"/>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Workflow in practice</a:t>
            </a:r>
            <a:endParaRPr/>
          </a:p>
        </p:txBody>
      </p:sp>
      <p:sp>
        <p:nvSpPr>
          <p:cNvPr id="226" name="Google Shape;226;p37"/>
          <p:cNvSpPr txBox="1">
            <a:spLocks noGrp="1"/>
          </p:cNvSpPr>
          <p:nvPr>
            <p:ph type="subTitle" idx="1"/>
          </p:nvPr>
        </p:nvSpPr>
        <p:spPr>
          <a:xfrm>
            <a:off x="311700" y="1096000"/>
            <a:ext cx="8520600" cy="37908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50">
                <a:solidFill>
                  <a:srgbClr val="CCCCCC"/>
                </a:solidFill>
              </a:rPr>
              <a:t>The main workflow of </a:t>
            </a:r>
            <a:r>
              <a:rPr lang="en" sz="1450" i="1">
                <a:solidFill>
                  <a:srgbClr val="CCCCCC"/>
                </a:solidFill>
              </a:rPr>
              <a:t>balance </a:t>
            </a:r>
            <a:r>
              <a:rPr lang="en" sz="1450">
                <a:solidFill>
                  <a:srgbClr val="CCCCCC"/>
                </a:solidFill>
              </a:rPr>
              <a:t>includes three steps: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450">
                <a:solidFill>
                  <a:srgbClr val="CCCCCC"/>
                </a:solidFill>
              </a:rPr>
              <a:t>(1) </a:t>
            </a:r>
            <a:r>
              <a:rPr lang="en" sz="1450" b="1">
                <a:solidFill>
                  <a:srgbClr val="CCCCCC"/>
                </a:solidFill>
              </a:rPr>
              <a:t>Understanding</a:t>
            </a:r>
            <a:r>
              <a:rPr lang="en" sz="1450">
                <a:solidFill>
                  <a:srgbClr val="CCCCCC"/>
                </a:solidFill>
              </a:rPr>
              <a:t> the initial bias in the data </a:t>
            </a:r>
            <a:br>
              <a:rPr lang="en" sz="1450">
                <a:solidFill>
                  <a:srgbClr val="CCCCCC"/>
                </a:solidFill>
              </a:rPr>
            </a:br>
            <a:r>
              <a:rPr lang="en" sz="1450">
                <a:solidFill>
                  <a:srgbClr val="CCCCCC"/>
                </a:solidFill>
              </a:rPr>
              <a:t>	relative to a target we would like to infer about</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Checking the covariates of sample vs target (plots, ASMD)</a:t>
            </a:r>
            <a:endParaRPr sz="13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solidFill>
                  <a:srgbClr val="CCCCCC"/>
                </a:solidFill>
              </a:rPr>
              <a:t>(2) </a:t>
            </a:r>
            <a:r>
              <a:rPr lang="en" sz="1450" b="1">
                <a:solidFill>
                  <a:srgbClr val="CCCCCC"/>
                </a:solidFill>
              </a:rPr>
              <a:t>Adjusting</a:t>
            </a:r>
            <a:r>
              <a:rPr lang="en" sz="1450">
                <a:solidFill>
                  <a:srgbClr val="CCCCCC"/>
                </a:solidFill>
              </a:rPr>
              <a:t> the data to correct for the bias by producing </a:t>
            </a:r>
            <a:br>
              <a:rPr lang="en" sz="1450">
                <a:solidFill>
                  <a:srgbClr val="CCCCCC"/>
                </a:solidFill>
              </a:rPr>
            </a:br>
            <a:r>
              <a:rPr lang="en" sz="1450">
                <a:solidFill>
                  <a:srgbClr val="CCCCCC"/>
                </a:solidFill>
              </a:rPr>
              <a:t>	weights for each unit in the sample based on </a:t>
            </a:r>
            <a:br>
              <a:rPr lang="en" sz="1450">
                <a:solidFill>
                  <a:srgbClr val="CCCCCC"/>
                </a:solidFill>
              </a:rPr>
            </a:br>
            <a:r>
              <a:rPr lang="en" sz="1450">
                <a:solidFill>
                  <a:srgbClr val="CCCCCC"/>
                </a:solidFill>
              </a:rPr>
              <a:t>	propensity scores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Fitting a weighting model (IPW, CBPS, post-stratification, raking)</a:t>
            </a:r>
            <a:endParaRPr sz="14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t>(3) </a:t>
            </a:r>
            <a:r>
              <a:rPr lang="en" sz="1450" b="1"/>
              <a:t>Evaluating</a:t>
            </a:r>
            <a:r>
              <a:rPr lang="en" sz="1450"/>
              <a:t> the final bias and the variance inflation</a:t>
            </a:r>
            <a:br>
              <a:rPr lang="en" sz="1450"/>
            </a:br>
            <a:r>
              <a:rPr lang="en" sz="1450"/>
              <a:t>	after applying the fitted weights</a:t>
            </a:r>
            <a:endParaRPr sz="1450"/>
          </a:p>
          <a:p>
            <a:pPr marL="0" marR="0" lvl="0" indent="0" algn="l" rtl="0">
              <a:lnSpc>
                <a:spcPct val="115000"/>
              </a:lnSpc>
              <a:spcBef>
                <a:spcPts val="1000"/>
              </a:spcBef>
              <a:spcAft>
                <a:spcPts val="1200"/>
              </a:spcAft>
              <a:buClr>
                <a:schemeClr val="dk1"/>
              </a:buClr>
              <a:buSzPts val="1100"/>
              <a:buFont typeface="Arial"/>
              <a:buNone/>
            </a:pPr>
            <a:r>
              <a:rPr lang="en" sz="1350">
                <a:solidFill>
                  <a:srgbClr val="8E7CC3"/>
                </a:solidFill>
              </a:rPr>
              <a:t>Checking the covariates of sample (with/without weights) vs target (plots, </a:t>
            </a:r>
            <a:r>
              <a:rPr lang="en" sz="1350" b="1" u="sng">
                <a:solidFill>
                  <a:srgbClr val="E69138"/>
                </a:solidFill>
              </a:rPr>
              <a:t>ASMD</a:t>
            </a:r>
            <a:r>
              <a:rPr lang="en" sz="1350">
                <a:solidFill>
                  <a:srgbClr val="8E7CC3"/>
                </a:solidFill>
              </a:rPr>
              <a:t>) + weights diagnostics</a:t>
            </a:r>
            <a:br>
              <a:rPr lang="en" sz="1350">
                <a:solidFill>
                  <a:srgbClr val="8E7CC3"/>
                </a:solidFill>
              </a:rPr>
            </a:br>
            <a:r>
              <a:rPr lang="en" sz="1350">
                <a:solidFill>
                  <a:srgbClr val="8E7CC3"/>
                </a:solidFill>
              </a:rPr>
              <a:t>+ the outcome (with/without weights)</a:t>
            </a:r>
            <a:endParaRPr sz="1350">
              <a:solidFill>
                <a:srgbClr val="8E7CC3"/>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Absolute Standardized Mean Deviation (ASMD)</a:t>
            </a:r>
            <a:endParaRPr/>
          </a:p>
        </p:txBody>
      </p:sp>
      <p:pic>
        <p:nvPicPr>
          <p:cNvPr id="232" name="Google Shape;232;p38"/>
          <p:cNvPicPr preferRelativeResize="0"/>
          <p:nvPr/>
        </p:nvPicPr>
        <p:blipFill>
          <a:blip r:embed="rId3">
            <a:alphaModFix/>
          </a:blip>
          <a:stretch>
            <a:fillRect/>
          </a:stretch>
        </p:blipFill>
        <p:spPr>
          <a:xfrm>
            <a:off x="152400" y="1170125"/>
            <a:ext cx="7915275" cy="1752600"/>
          </a:xfrm>
          <a:prstGeom prst="rect">
            <a:avLst/>
          </a:prstGeom>
          <a:noFill/>
          <a:ln>
            <a:noFill/>
          </a:ln>
        </p:spPr>
      </p:pic>
      <p:sp>
        <p:nvSpPr>
          <p:cNvPr id="233" name="Google Shape;233;p38"/>
          <p:cNvSpPr/>
          <p:nvPr/>
        </p:nvSpPr>
        <p:spPr>
          <a:xfrm>
            <a:off x="157625" y="1045300"/>
            <a:ext cx="842100" cy="481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8"/>
          <p:cNvSpPr/>
          <p:nvPr/>
        </p:nvSpPr>
        <p:spPr>
          <a:xfrm>
            <a:off x="7427975" y="1736925"/>
            <a:ext cx="842100" cy="481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38"/>
          <p:cNvSpPr/>
          <p:nvPr/>
        </p:nvSpPr>
        <p:spPr>
          <a:xfrm>
            <a:off x="1769050" y="1128250"/>
            <a:ext cx="5270100" cy="9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Absolute Standardized Mean Deviation (ASMD)</a:t>
            </a:r>
            <a:endParaRPr/>
          </a:p>
        </p:txBody>
      </p:sp>
      <p:pic>
        <p:nvPicPr>
          <p:cNvPr id="241" name="Google Shape;241;p39"/>
          <p:cNvPicPr preferRelativeResize="0"/>
          <p:nvPr/>
        </p:nvPicPr>
        <p:blipFill>
          <a:blip r:embed="rId3">
            <a:alphaModFix/>
          </a:blip>
          <a:stretch>
            <a:fillRect/>
          </a:stretch>
        </p:blipFill>
        <p:spPr>
          <a:xfrm>
            <a:off x="152400" y="1170125"/>
            <a:ext cx="7915275" cy="1752600"/>
          </a:xfrm>
          <a:prstGeom prst="rect">
            <a:avLst/>
          </a:prstGeom>
          <a:noFill/>
          <a:ln>
            <a:noFill/>
          </a:ln>
        </p:spPr>
      </p:pic>
      <p:sp>
        <p:nvSpPr>
          <p:cNvPr id="242" name="Google Shape;242;p39"/>
          <p:cNvSpPr/>
          <p:nvPr/>
        </p:nvSpPr>
        <p:spPr>
          <a:xfrm>
            <a:off x="157625" y="1045300"/>
            <a:ext cx="842100" cy="481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39"/>
          <p:cNvSpPr/>
          <p:nvPr/>
        </p:nvSpPr>
        <p:spPr>
          <a:xfrm>
            <a:off x="7427975" y="1736925"/>
            <a:ext cx="842100" cy="481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39"/>
          <p:cNvSpPr/>
          <p:nvPr/>
        </p:nvSpPr>
        <p:spPr>
          <a:xfrm>
            <a:off x="1769050" y="1128250"/>
            <a:ext cx="5270100" cy="9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5" name="Google Shape;245;p39"/>
          <p:cNvPicPr preferRelativeResize="0"/>
          <p:nvPr/>
        </p:nvPicPr>
        <p:blipFill>
          <a:blip r:embed="rId4">
            <a:alphaModFix/>
          </a:blip>
          <a:stretch>
            <a:fillRect/>
          </a:stretch>
        </p:blipFill>
        <p:spPr>
          <a:xfrm>
            <a:off x="1587575" y="3954475"/>
            <a:ext cx="5114925" cy="5715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Absolute Standardized Mean Deviation (ASMD)</a:t>
            </a:r>
            <a:endParaRPr/>
          </a:p>
        </p:txBody>
      </p:sp>
      <p:sp>
        <p:nvSpPr>
          <p:cNvPr id="251" name="Google Shape;251;p40"/>
          <p:cNvSpPr/>
          <p:nvPr/>
        </p:nvSpPr>
        <p:spPr>
          <a:xfrm>
            <a:off x="1997650" y="1128250"/>
            <a:ext cx="5270100" cy="9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52" name="Google Shape;252;p40"/>
          <p:cNvPicPr preferRelativeResize="0"/>
          <p:nvPr/>
        </p:nvPicPr>
        <p:blipFill>
          <a:blip r:embed="rId3">
            <a:alphaModFix/>
          </a:blip>
          <a:stretch>
            <a:fillRect/>
          </a:stretch>
        </p:blipFill>
        <p:spPr>
          <a:xfrm>
            <a:off x="381000" y="1378150"/>
            <a:ext cx="7123177" cy="3476005"/>
          </a:xfrm>
          <a:prstGeom prst="rect">
            <a:avLst/>
          </a:prstGeom>
          <a:noFill/>
          <a:ln>
            <a:noFill/>
          </a:ln>
        </p:spPr>
      </p:pic>
      <p:sp>
        <p:nvSpPr>
          <p:cNvPr id="253" name="Google Shape;253;p40"/>
          <p:cNvSpPr/>
          <p:nvPr/>
        </p:nvSpPr>
        <p:spPr>
          <a:xfrm>
            <a:off x="381000" y="3884375"/>
            <a:ext cx="923400" cy="298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1"/>
          <p:cNvSpPr txBox="1">
            <a:spLocks noGrp="1"/>
          </p:cNvSpPr>
          <p:nvPr>
            <p:ph type="subTitle" idx="4294967295"/>
          </p:nvPr>
        </p:nvSpPr>
        <p:spPr>
          <a:xfrm>
            <a:off x="311700" y="1096000"/>
            <a:ext cx="8520600" cy="3790800"/>
          </a:xfrm>
          <a:prstGeom prst="rect">
            <a:avLst/>
          </a:prstGeom>
        </p:spPr>
        <p:txBody>
          <a:bodyPr spcFirstLastPara="1" wrap="square" lIns="91425" tIns="91425" rIns="91425" bIns="91425" anchor="t" anchorCtr="0">
            <a:noAutofit/>
          </a:bodyPr>
          <a:lstStyle/>
          <a:p>
            <a:pPr marL="457200" lvl="0" indent="-320675" algn="l" rtl="0">
              <a:lnSpc>
                <a:spcPct val="115000"/>
              </a:lnSpc>
              <a:spcBef>
                <a:spcPts val="0"/>
              </a:spcBef>
              <a:spcAft>
                <a:spcPts val="0"/>
              </a:spcAft>
              <a:buSzPts val="1450"/>
              <a:buChar char="●"/>
            </a:pPr>
            <a:r>
              <a:rPr lang="en" sz="1450"/>
              <a:t>Pros</a:t>
            </a:r>
            <a:endParaRPr sz="1450"/>
          </a:p>
          <a:p>
            <a:pPr marL="914400" lvl="1" indent="-320675" algn="l" rtl="0">
              <a:lnSpc>
                <a:spcPct val="115000"/>
              </a:lnSpc>
              <a:spcBef>
                <a:spcPts val="0"/>
              </a:spcBef>
              <a:spcAft>
                <a:spcPts val="0"/>
              </a:spcAft>
              <a:buSzPts val="1450"/>
              <a:buChar char="○"/>
            </a:pPr>
            <a:r>
              <a:rPr lang="en" sz="1450"/>
              <a:t>Standardized measure (comparable across features)</a:t>
            </a:r>
            <a:endParaRPr sz="1450"/>
          </a:p>
          <a:p>
            <a:pPr marL="914400" lvl="1" indent="-320675" algn="l" rtl="0">
              <a:lnSpc>
                <a:spcPct val="115000"/>
              </a:lnSpc>
              <a:spcBef>
                <a:spcPts val="0"/>
              </a:spcBef>
              <a:spcAft>
                <a:spcPts val="0"/>
              </a:spcAft>
              <a:buSzPts val="1450"/>
              <a:buChar char="○"/>
            </a:pPr>
            <a:r>
              <a:rPr lang="en" sz="1450"/>
              <a:t>Easy comparison over many features and alternative weighting options</a:t>
            </a:r>
            <a:br>
              <a:rPr lang="en" sz="1450"/>
            </a:br>
            <a:endParaRPr sz="1450"/>
          </a:p>
          <a:p>
            <a:pPr marL="457200" lvl="0" indent="-320675" algn="l" rtl="0">
              <a:lnSpc>
                <a:spcPct val="115000"/>
              </a:lnSpc>
              <a:spcBef>
                <a:spcPts val="0"/>
              </a:spcBef>
              <a:spcAft>
                <a:spcPts val="0"/>
              </a:spcAft>
              <a:buSzPts val="1450"/>
              <a:buChar char="●"/>
            </a:pPr>
            <a:r>
              <a:rPr lang="en" sz="1450"/>
              <a:t>Cons</a:t>
            </a:r>
            <a:endParaRPr sz="1450"/>
          </a:p>
          <a:p>
            <a:pPr marL="914400" lvl="1" indent="-320675" algn="l" rtl="0">
              <a:lnSpc>
                <a:spcPct val="115000"/>
              </a:lnSpc>
              <a:spcBef>
                <a:spcPts val="0"/>
              </a:spcBef>
              <a:spcAft>
                <a:spcPts val="0"/>
              </a:spcAft>
              <a:buSzPts val="1450"/>
              <a:buChar char="○"/>
            </a:pPr>
            <a:r>
              <a:rPr lang="en" sz="1450"/>
              <a:t>Hard to interpret in absolute terms (how much ASMD is “good”?)</a:t>
            </a:r>
            <a:endParaRPr sz="1450"/>
          </a:p>
          <a:p>
            <a:pPr marL="914400" lvl="1" indent="-320675" algn="l" rtl="0">
              <a:lnSpc>
                <a:spcPct val="115000"/>
              </a:lnSpc>
              <a:spcBef>
                <a:spcPts val="0"/>
              </a:spcBef>
              <a:spcAft>
                <a:spcPts val="0"/>
              </a:spcAft>
              <a:buSzPts val="1450"/>
              <a:buChar char="○"/>
            </a:pPr>
            <a:r>
              <a:rPr lang="en" sz="1450"/>
              <a:t>Sensitive to outliers while being indifferent to distributional differences</a:t>
            </a:r>
            <a:endParaRPr sz="1450"/>
          </a:p>
          <a:p>
            <a:pPr marL="914400" lvl="1" indent="-320675" algn="l" rtl="0">
              <a:lnSpc>
                <a:spcPct val="115000"/>
              </a:lnSpc>
              <a:spcBef>
                <a:spcPts val="0"/>
              </a:spcBef>
              <a:spcAft>
                <a:spcPts val="0"/>
              </a:spcAft>
              <a:buSzPts val="1450"/>
              <a:buChar char="○"/>
            </a:pPr>
            <a:r>
              <a:rPr lang="en" sz="1450"/>
              <a:t>Less applicable to categorical variables</a:t>
            </a:r>
            <a:br>
              <a:rPr lang="en" sz="1450"/>
            </a:br>
            <a:r>
              <a:rPr lang="en" sz="1450"/>
              <a:t>(we currently use dummy variables, </a:t>
            </a:r>
            <a:br>
              <a:rPr lang="en" sz="1450"/>
            </a:br>
            <a:r>
              <a:rPr lang="en" sz="1450"/>
              <a:t>but aggregation leads to an even less obvious interpretation)</a:t>
            </a:r>
            <a:endParaRPr sz="1450"/>
          </a:p>
        </p:txBody>
      </p:sp>
      <p:sp>
        <p:nvSpPr>
          <p:cNvPr id="259" name="Google Shape;259;p4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Absolute Standardized Mean Deviation (ASMD)</a:t>
            </a:r>
            <a:endParaRPr/>
          </a:p>
        </p:txBody>
      </p:sp>
      <p:sp>
        <p:nvSpPr>
          <p:cNvPr id="260" name="Google Shape;260;p41"/>
          <p:cNvSpPr/>
          <p:nvPr/>
        </p:nvSpPr>
        <p:spPr>
          <a:xfrm>
            <a:off x="7427975" y="1736925"/>
            <a:ext cx="842100" cy="481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41"/>
          <p:cNvSpPr/>
          <p:nvPr/>
        </p:nvSpPr>
        <p:spPr>
          <a:xfrm>
            <a:off x="1769050" y="1128250"/>
            <a:ext cx="5270100" cy="9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5"/>
          <p:cNvSpPr txBox="1"/>
          <p:nvPr/>
        </p:nvSpPr>
        <p:spPr>
          <a:xfrm>
            <a:off x="564300" y="341400"/>
            <a:ext cx="8015400" cy="4460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800"/>
              </a:spcBef>
              <a:spcAft>
                <a:spcPts val="0"/>
              </a:spcAft>
              <a:buNone/>
            </a:pPr>
            <a:r>
              <a:rPr lang="en" sz="2200" b="1">
                <a:solidFill>
                  <a:srgbClr val="1C1E21"/>
                </a:solidFill>
                <a:latin typeface="Roboto"/>
                <a:ea typeface="Roboto"/>
                <a:cs typeface="Roboto"/>
                <a:sym typeface="Roboto"/>
              </a:rPr>
              <a:t>Acknowledgements / People</a:t>
            </a:r>
            <a:r>
              <a:rPr lang="en" sz="2200" b="1" u="sng">
                <a:solidFill>
                  <a:schemeClr val="hlink"/>
                </a:solidFill>
                <a:latin typeface="Roboto"/>
                <a:ea typeface="Roboto"/>
                <a:cs typeface="Roboto"/>
                <a:sym typeface="Roboto"/>
                <a:hlinkClick r:id="rId3"/>
              </a:rPr>
              <a:t>​</a:t>
            </a:r>
            <a:endParaRPr sz="2200" b="1" u="sng">
              <a:solidFill>
                <a:schemeClr val="hlink"/>
              </a:solidFill>
              <a:latin typeface="Roboto"/>
              <a:ea typeface="Roboto"/>
              <a:cs typeface="Roboto"/>
              <a:sym typeface="Roboto"/>
            </a:endParaRPr>
          </a:p>
          <a:p>
            <a:pPr marL="0" lvl="0" indent="0" algn="l" rtl="0">
              <a:lnSpc>
                <a:spcPct val="115000"/>
              </a:lnSpc>
              <a:spcBef>
                <a:spcPts val="1200"/>
              </a:spcBef>
              <a:spcAft>
                <a:spcPts val="0"/>
              </a:spcAft>
              <a:buNone/>
            </a:pPr>
            <a:r>
              <a:rPr lang="en" sz="1700">
                <a:solidFill>
                  <a:srgbClr val="1C1E21"/>
                </a:solidFill>
                <a:latin typeface="Roboto"/>
                <a:ea typeface="Roboto"/>
                <a:cs typeface="Roboto"/>
                <a:sym typeface="Roboto"/>
              </a:rPr>
              <a:t>The </a:t>
            </a:r>
            <a:r>
              <a:rPr lang="en" sz="1700" i="1">
                <a:solidFill>
                  <a:srgbClr val="1C1E21"/>
                </a:solidFill>
                <a:latin typeface="Roboto"/>
                <a:ea typeface="Roboto"/>
                <a:cs typeface="Roboto"/>
                <a:sym typeface="Roboto"/>
              </a:rPr>
              <a:t>balance</a:t>
            </a:r>
            <a:r>
              <a:rPr lang="en" sz="1700">
                <a:solidFill>
                  <a:srgbClr val="1C1E21"/>
                </a:solidFill>
                <a:latin typeface="Roboto"/>
                <a:ea typeface="Roboto"/>
                <a:cs typeface="Roboto"/>
                <a:sym typeface="Roboto"/>
              </a:rPr>
              <a:t> package is actively maintained by people from the </a:t>
            </a:r>
            <a:r>
              <a:rPr lang="en" sz="1700" u="sng">
                <a:solidFill>
                  <a:schemeClr val="hlink"/>
                </a:solidFill>
                <a:latin typeface="Roboto"/>
                <a:ea typeface="Roboto"/>
                <a:cs typeface="Roboto"/>
                <a:sym typeface="Roboto"/>
                <a:hlinkClick r:id="rId4"/>
              </a:rPr>
              <a:t>Central Applied Science</a:t>
            </a:r>
            <a:r>
              <a:rPr lang="en" sz="1700">
                <a:solidFill>
                  <a:srgbClr val="1C1E21"/>
                </a:solidFill>
                <a:latin typeface="Roboto"/>
                <a:ea typeface="Roboto"/>
                <a:cs typeface="Roboto"/>
                <a:sym typeface="Roboto"/>
              </a:rPr>
              <a:t> team (in Tel Aviv and Boston), by </a:t>
            </a:r>
            <a:r>
              <a:rPr lang="en" sz="1700" u="sng">
                <a:solidFill>
                  <a:schemeClr val="hlink"/>
                </a:solidFill>
                <a:latin typeface="Roboto"/>
                <a:ea typeface="Roboto"/>
                <a:cs typeface="Roboto"/>
                <a:sym typeface="Roboto"/>
                <a:hlinkClick r:id="rId5"/>
              </a:rPr>
              <a:t>Tal Sarig</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6"/>
              </a:rPr>
              <a:t>Tal Galili</a:t>
            </a:r>
            <a:r>
              <a:rPr lang="en" sz="1700">
                <a:solidFill>
                  <a:srgbClr val="1C1E21"/>
                </a:solidFill>
                <a:latin typeface="Roboto"/>
                <a:ea typeface="Roboto"/>
                <a:cs typeface="Roboto"/>
                <a:sym typeface="Roboto"/>
              </a:rPr>
              <a:t> and </a:t>
            </a:r>
            <a:r>
              <a:rPr lang="en" sz="1700" u="sng">
                <a:solidFill>
                  <a:schemeClr val="hlink"/>
                </a:solidFill>
                <a:latin typeface="Roboto"/>
                <a:ea typeface="Roboto"/>
                <a:cs typeface="Roboto"/>
                <a:sym typeface="Roboto"/>
                <a:hlinkClick r:id="rId7"/>
              </a:rPr>
              <a:t>Steve Mandala</a:t>
            </a:r>
            <a:r>
              <a:rPr lang="en" sz="1700">
                <a:solidFill>
                  <a:srgbClr val="1C1E21"/>
                </a:solidFill>
                <a:latin typeface="Roboto"/>
                <a:ea typeface="Roboto"/>
                <a:cs typeface="Roboto"/>
                <a:sym typeface="Roboto"/>
              </a:rPr>
              <a:t>.</a:t>
            </a:r>
            <a:endParaRPr sz="1700">
              <a:solidFill>
                <a:srgbClr val="1C1E21"/>
              </a:solidFill>
              <a:latin typeface="Roboto"/>
              <a:ea typeface="Roboto"/>
              <a:cs typeface="Roboto"/>
              <a:sym typeface="Roboto"/>
            </a:endParaRPr>
          </a:p>
          <a:p>
            <a:pPr marL="0" lvl="0" indent="0" algn="l" rtl="0">
              <a:lnSpc>
                <a:spcPct val="115000"/>
              </a:lnSpc>
              <a:spcBef>
                <a:spcPts val="1200"/>
              </a:spcBef>
              <a:spcAft>
                <a:spcPts val="0"/>
              </a:spcAft>
              <a:buNone/>
            </a:pPr>
            <a:r>
              <a:rPr lang="en" sz="1700">
                <a:solidFill>
                  <a:srgbClr val="1C1E21"/>
                </a:solidFill>
                <a:latin typeface="Roboto"/>
                <a:ea typeface="Roboto"/>
                <a:cs typeface="Roboto"/>
                <a:sym typeface="Roboto"/>
              </a:rPr>
              <a:t>The </a:t>
            </a:r>
            <a:r>
              <a:rPr lang="en" sz="1700" i="1">
                <a:solidFill>
                  <a:srgbClr val="1C1E21"/>
                </a:solidFill>
                <a:latin typeface="Roboto"/>
                <a:ea typeface="Roboto"/>
                <a:cs typeface="Roboto"/>
                <a:sym typeface="Roboto"/>
              </a:rPr>
              <a:t>balance</a:t>
            </a:r>
            <a:r>
              <a:rPr lang="en" sz="1700">
                <a:solidFill>
                  <a:srgbClr val="1C1E21"/>
                </a:solidFill>
                <a:latin typeface="Roboto"/>
                <a:ea typeface="Roboto"/>
                <a:cs typeface="Roboto"/>
                <a:sym typeface="Roboto"/>
              </a:rPr>
              <a:t> package was (and is) developed by many people, including: </a:t>
            </a:r>
            <a:r>
              <a:rPr lang="en" sz="1700" u="sng">
                <a:solidFill>
                  <a:schemeClr val="hlink"/>
                </a:solidFill>
                <a:latin typeface="Roboto"/>
                <a:ea typeface="Roboto"/>
                <a:cs typeface="Roboto"/>
                <a:sym typeface="Roboto"/>
                <a:hlinkClick r:id="rId8"/>
              </a:rPr>
              <a:t>Roee Eilat</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6"/>
              </a:rPr>
              <a:t>Tal Galili</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9"/>
              </a:rPr>
              <a:t>Daniel Haimovich</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10"/>
              </a:rPr>
              <a:t>Kevin Liou</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7"/>
              </a:rPr>
              <a:t>Steve Mandala</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11"/>
              </a:rPr>
              <a:t>Adam Obeng</a:t>
            </a:r>
            <a:r>
              <a:rPr lang="en" sz="1700">
                <a:solidFill>
                  <a:srgbClr val="1C1E21"/>
                </a:solidFill>
                <a:latin typeface="Roboto"/>
                <a:ea typeface="Roboto"/>
                <a:cs typeface="Roboto"/>
                <a:sym typeface="Roboto"/>
              </a:rPr>
              <a:t> (author of the initial internal Meta version), </a:t>
            </a:r>
            <a:r>
              <a:rPr lang="en" sz="1700" u="sng">
                <a:solidFill>
                  <a:schemeClr val="hlink"/>
                </a:solidFill>
                <a:latin typeface="Roboto"/>
                <a:ea typeface="Roboto"/>
                <a:cs typeface="Roboto"/>
                <a:sym typeface="Roboto"/>
                <a:hlinkClick r:id="rId5"/>
              </a:rPr>
              <a:t>Tal Sarig</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12"/>
              </a:rPr>
              <a:t>Luke Sonnet</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13"/>
              </a:rPr>
              <a:t>Sean Taylor</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14"/>
              </a:rPr>
              <a:t>Barak Yair Reif</a:t>
            </a:r>
            <a:r>
              <a:rPr lang="en" sz="1700">
                <a:solidFill>
                  <a:srgbClr val="1C1E21"/>
                </a:solidFill>
                <a:latin typeface="Roboto"/>
                <a:ea typeface="Roboto"/>
                <a:cs typeface="Roboto"/>
                <a:sym typeface="Roboto"/>
              </a:rPr>
              <a:t>, and others. If you worked on balance in the past, please email us to be added to this list.</a:t>
            </a:r>
            <a:endParaRPr sz="1700">
              <a:solidFill>
                <a:srgbClr val="1C1E21"/>
              </a:solidFill>
              <a:latin typeface="Roboto"/>
              <a:ea typeface="Roboto"/>
              <a:cs typeface="Roboto"/>
              <a:sym typeface="Roboto"/>
            </a:endParaRPr>
          </a:p>
          <a:p>
            <a:pPr marL="0" lvl="0" indent="0" algn="l" rtl="0">
              <a:lnSpc>
                <a:spcPct val="115000"/>
              </a:lnSpc>
              <a:spcBef>
                <a:spcPts val="1200"/>
              </a:spcBef>
              <a:spcAft>
                <a:spcPts val="0"/>
              </a:spcAft>
              <a:buNone/>
            </a:pPr>
            <a:r>
              <a:rPr lang="en" sz="1700">
                <a:solidFill>
                  <a:srgbClr val="1C1E21"/>
                </a:solidFill>
                <a:latin typeface="Roboto"/>
                <a:ea typeface="Roboto"/>
                <a:cs typeface="Roboto"/>
                <a:sym typeface="Roboto"/>
              </a:rPr>
              <a:t>The </a:t>
            </a:r>
            <a:r>
              <a:rPr lang="en" sz="1700" i="1">
                <a:solidFill>
                  <a:srgbClr val="1C1E21"/>
                </a:solidFill>
                <a:latin typeface="Roboto"/>
                <a:ea typeface="Roboto"/>
                <a:cs typeface="Roboto"/>
                <a:sym typeface="Roboto"/>
              </a:rPr>
              <a:t>balance</a:t>
            </a:r>
            <a:r>
              <a:rPr lang="en" sz="1700">
                <a:solidFill>
                  <a:srgbClr val="1C1E21"/>
                </a:solidFill>
                <a:latin typeface="Roboto"/>
                <a:ea typeface="Roboto"/>
                <a:cs typeface="Roboto"/>
                <a:sym typeface="Roboto"/>
              </a:rPr>
              <a:t> package was open-sourced by </a:t>
            </a:r>
            <a:r>
              <a:rPr lang="en" sz="1700" u="sng">
                <a:solidFill>
                  <a:schemeClr val="hlink"/>
                </a:solidFill>
                <a:latin typeface="Roboto"/>
                <a:ea typeface="Roboto"/>
                <a:cs typeface="Roboto"/>
                <a:sym typeface="Roboto"/>
                <a:hlinkClick r:id="rId5"/>
              </a:rPr>
              <a:t>Tal Sarig</a:t>
            </a:r>
            <a:r>
              <a:rPr lang="en" sz="1700">
                <a:solidFill>
                  <a:srgbClr val="1C1E21"/>
                </a:solidFill>
                <a:latin typeface="Roboto"/>
                <a:ea typeface="Roboto"/>
                <a:cs typeface="Roboto"/>
                <a:sym typeface="Roboto"/>
              </a:rPr>
              <a:t>, </a:t>
            </a:r>
            <a:r>
              <a:rPr lang="en" sz="1700" u="sng">
                <a:solidFill>
                  <a:schemeClr val="hlink"/>
                </a:solidFill>
                <a:latin typeface="Roboto"/>
                <a:ea typeface="Roboto"/>
                <a:cs typeface="Roboto"/>
                <a:sym typeface="Roboto"/>
                <a:hlinkClick r:id="rId6"/>
              </a:rPr>
              <a:t>Tal Galili</a:t>
            </a:r>
            <a:r>
              <a:rPr lang="en" sz="1700">
                <a:solidFill>
                  <a:srgbClr val="1C1E21"/>
                </a:solidFill>
                <a:latin typeface="Roboto"/>
                <a:ea typeface="Roboto"/>
                <a:cs typeface="Roboto"/>
                <a:sym typeface="Roboto"/>
              </a:rPr>
              <a:t> and </a:t>
            </a:r>
            <a:r>
              <a:rPr lang="en" sz="1700" u="sng">
                <a:solidFill>
                  <a:schemeClr val="hlink"/>
                </a:solidFill>
                <a:latin typeface="Roboto"/>
                <a:ea typeface="Roboto"/>
                <a:cs typeface="Roboto"/>
                <a:sym typeface="Roboto"/>
                <a:hlinkClick r:id="rId7"/>
              </a:rPr>
              <a:t>Steve Mandala</a:t>
            </a:r>
            <a:r>
              <a:rPr lang="en" sz="1700">
                <a:solidFill>
                  <a:srgbClr val="1C1E21"/>
                </a:solidFill>
                <a:latin typeface="Roboto"/>
                <a:ea typeface="Roboto"/>
                <a:cs typeface="Roboto"/>
                <a:sym typeface="Roboto"/>
              </a:rPr>
              <a:t> in late 2022.</a:t>
            </a:r>
            <a:endParaRPr sz="1700">
              <a:solidFill>
                <a:srgbClr val="1C1E21"/>
              </a:solidFill>
              <a:latin typeface="Roboto"/>
              <a:ea typeface="Roboto"/>
              <a:cs typeface="Roboto"/>
              <a:sym typeface="Roboto"/>
            </a:endParaRPr>
          </a:p>
          <a:p>
            <a:pPr marL="0" lvl="0" indent="0" algn="l" rtl="0">
              <a:lnSpc>
                <a:spcPct val="115000"/>
              </a:lnSpc>
              <a:spcBef>
                <a:spcPts val="1200"/>
              </a:spcBef>
              <a:spcAft>
                <a:spcPts val="0"/>
              </a:spcAft>
              <a:buNone/>
            </a:pPr>
            <a:r>
              <a:rPr lang="en" sz="1700">
                <a:solidFill>
                  <a:srgbClr val="1C1E21"/>
                </a:solidFill>
                <a:latin typeface="Roboto"/>
                <a:ea typeface="Roboto"/>
                <a:cs typeface="Roboto"/>
                <a:sym typeface="Roboto"/>
              </a:rPr>
              <a:t>Branding created by </a:t>
            </a:r>
            <a:r>
              <a:rPr lang="en" sz="1700" u="sng">
                <a:solidFill>
                  <a:schemeClr val="hlink"/>
                </a:solidFill>
                <a:latin typeface="Roboto"/>
                <a:ea typeface="Roboto"/>
                <a:cs typeface="Roboto"/>
                <a:sym typeface="Roboto"/>
                <a:hlinkClick r:id="rId15"/>
              </a:rPr>
              <a:t>Dana Beaty</a:t>
            </a:r>
            <a:r>
              <a:rPr lang="en" sz="1700">
                <a:solidFill>
                  <a:srgbClr val="1C1E21"/>
                </a:solidFill>
                <a:latin typeface="Roboto"/>
                <a:ea typeface="Roboto"/>
                <a:cs typeface="Roboto"/>
                <a:sym typeface="Roboto"/>
              </a:rPr>
              <a:t>, from the Meta AI Design and Marketing Team. For logo files, see </a:t>
            </a:r>
            <a:r>
              <a:rPr lang="en" sz="1700" u="sng">
                <a:solidFill>
                  <a:schemeClr val="hlink"/>
                </a:solidFill>
                <a:latin typeface="Roboto"/>
                <a:ea typeface="Roboto"/>
                <a:cs typeface="Roboto"/>
                <a:sym typeface="Roboto"/>
                <a:hlinkClick r:id="rId16"/>
              </a:rPr>
              <a:t>here</a:t>
            </a:r>
            <a:r>
              <a:rPr lang="en" sz="1700">
                <a:solidFill>
                  <a:srgbClr val="1C1E21"/>
                </a:solidFill>
                <a:latin typeface="Roboto"/>
                <a:ea typeface="Roboto"/>
                <a:cs typeface="Roboto"/>
                <a:sym typeface="Roboto"/>
              </a:rPr>
              <a:t>.</a:t>
            </a:r>
            <a:endParaRPr sz="1700">
              <a:solidFill>
                <a:srgbClr val="1C1E21"/>
              </a:solidFill>
              <a:latin typeface="Roboto"/>
              <a:ea typeface="Roboto"/>
              <a:cs typeface="Roboto"/>
              <a:sym typeface="Roboto"/>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2"/>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Workflow in practice</a:t>
            </a:r>
            <a:endParaRPr/>
          </a:p>
        </p:txBody>
      </p:sp>
      <p:sp>
        <p:nvSpPr>
          <p:cNvPr id="267" name="Google Shape;267;p42"/>
          <p:cNvSpPr txBox="1">
            <a:spLocks noGrp="1"/>
          </p:cNvSpPr>
          <p:nvPr>
            <p:ph type="subTitle" idx="1"/>
          </p:nvPr>
        </p:nvSpPr>
        <p:spPr>
          <a:xfrm>
            <a:off x="311700" y="1096000"/>
            <a:ext cx="8520600" cy="37908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50">
                <a:solidFill>
                  <a:srgbClr val="CCCCCC"/>
                </a:solidFill>
              </a:rPr>
              <a:t>The main workflow of </a:t>
            </a:r>
            <a:r>
              <a:rPr lang="en" sz="1450" i="1">
                <a:solidFill>
                  <a:srgbClr val="CCCCCC"/>
                </a:solidFill>
              </a:rPr>
              <a:t>balance </a:t>
            </a:r>
            <a:r>
              <a:rPr lang="en" sz="1450">
                <a:solidFill>
                  <a:srgbClr val="CCCCCC"/>
                </a:solidFill>
              </a:rPr>
              <a:t>includes three steps: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450">
                <a:solidFill>
                  <a:srgbClr val="CCCCCC"/>
                </a:solidFill>
              </a:rPr>
              <a:t>(1) </a:t>
            </a:r>
            <a:r>
              <a:rPr lang="en" sz="1450" b="1">
                <a:solidFill>
                  <a:srgbClr val="CCCCCC"/>
                </a:solidFill>
              </a:rPr>
              <a:t>Understanding</a:t>
            </a:r>
            <a:r>
              <a:rPr lang="en" sz="1450">
                <a:solidFill>
                  <a:srgbClr val="CCCCCC"/>
                </a:solidFill>
              </a:rPr>
              <a:t> the initial bias in the data </a:t>
            </a:r>
            <a:br>
              <a:rPr lang="en" sz="1450">
                <a:solidFill>
                  <a:srgbClr val="CCCCCC"/>
                </a:solidFill>
              </a:rPr>
            </a:br>
            <a:r>
              <a:rPr lang="en" sz="1450">
                <a:solidFill>
                  <a:srgbClr val="CCCCCC"/>
                </a:solidFill>
              </a:rPr>
              <a:t>	relative to a target we would like to infer about</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Checking the covariates of sample vs target (plots, ASMD)</a:t>
            </a:r>
            <a:endParaRPr sz="13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solidFill>
                  <a:srgbClr val="CCCCCC"/>
                </a:solidFill>
              </a:rPr>
              <a:t>(2) </a:t>
            </a:r>
            <a:r>
              <a:rPr lang="en" sz="1450" b="1">
                <a:solidFill>
                  <a:srgbClr val="CCCCCC"/>
                </a:solidFill>
              </a:rPr>
              <a:t>Adjusting</a:t>
            </a:r>
            <a:r>
              <a:rPr lang="en" sz="1450">
                <a:solidFill>
                  <a:srgbClr val="CCCCCC"/>
                </a:solidFill>
              </a:rPr>
              <a:t> the data to correct for the bias by producing </a:t>
            </a:r>
            <a:br>
              <a:rPr lang="en" sz="1450">
                <a:solidFill>
                  <a:srgbClr val="CCCCCC"/>
                </a:solidFill>
              </a:rPr>
            </a:br>
            <a:r>
              <a:rPr lang="en" sz="1450">
                <a:solidFill>
                  <a:srgbClr val="CCCCCC"/>
                </a:solidFill>
              </a:rPr>
              <a:t>	weights for each unit in the sample based on </a:t>
            </a:r>
            <a:br>
              <a:rPr lang="en" sz="1450">
                <a:solidFill>
                  <a:srgbClr val="CCCCCC"/>
                </a:solidFill>
              </a:rPr>
            </a:br>
            <a:r>
              <a:rPr lang="en" sz="1450">
                <a:solidFill>
                  <a:srgbClr val="CCCCCC"/>
                </a:solidFill>
              </a:rPr>
              <a:t>	propensity scores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Fitting a weighting model (IPW, CBPS, post-stratification, raking)</a:t>
            </a:r>
            <a:endParaRPr sz="14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t>(3) </a:t>
            </a:r>
            <a:r>
              <a:rPr lang="en" sz="1450" b="1"/>
              <a:t>Evaluating</a:t>
            </a:r>
            <a:r>
              <a:rPr lang="en" sz="1450"/>
              <a:t> the final bias and the variance inflation</a:t>
            </a:r>
            <a:br>
              <a:rPr lang="en" sz="1450"/>
            </a:br>
            <a:r>
              <a:rPr lang="en" sz="1450"/>
              <a:t>	after applying the fitted weights</a:t>
            </a:r>
            <a:endParaRPr sz="1450"/>
          </a:p>
          <a:p>
            <a:pPr marL="0" lvl="0" indent="0" algn="l" rtl="0">
              <a:lnSpc>
                <a:spcPct val="115000"/>
              </a:lnSpc>
              <a:spcBef>
                <a:spcPts val="1000"/>
              </a:spcBef>
              <a:spcAft>
                <a:spcPts val="1200"/>
              </a:spcAft>
              <a:buClr>
                <a:schemeClr val="dk1"/>
              </a:buClr>
              <a:buSzPts val="1100"/>
              <a:buFont typeface="Arial"/>
              <a:buNone/>
            </a:pPr>
            <a:r>
              <a:rPr lang="en" sz="1350">
                <a:solidFill>
                  <a:srgbClr val="8E7CC3"/>
                </a:solidFill>
              </a:rPr>
              <a:t>Checking the covariates of sample (with/without weights) vs target (plots, ASMD) + </a:t>
            </a:r>
            <a:r>
              <a:rPr lang="en" sz="1350" b="1" u="sng">
                <a:solidFill>
                  <a:srgbClr val="E69138"/>
                </a:solidFill>
              </a:rPr>
              <a:t>weights diagnostics</a:t>
            </a:r>
            <a:br>
              <a:rPr lang="en" sz="1350">
                <a:solidFill>
                  <a:srgbClr val="8E7CC3"/>
                </a:solidFill>
              </a:rPr>
            </a:br>
            <a:r>
              <a:rPr lang="en" sz="1350">
                <a:solidFill>
                  <a:srgbClr val="8E7CC3"/>
                </a:solidFill>
              </a:rPr>
              <a:t>+ the outcome (with/without weights)</a:t>
            </a:r>
            <a:endParaRPr sz="145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43"/>
          <p:cNvSpPr txBox="1">
            <a:spLocks noGrp="1"/>
          </p:cNvSpPr>
          <p:nvPr>
            <p:ph type="body" idx="1"/>
          </p:nvPr>
        </p:nvSpPr>
        <p:spPr>
          <a:xfrm>
            <a:off x="311700" y="1152475"/>
            <a:ext cx="8697900" cy="3416400"/>
          </a:xfrm>
          <a:prstGeom prst="rect">
            <a:avLst/>
          </a:prstGeom>
        </p:spPr>
        <p:txBody>
          <a:bodyPr spcFirstLastPara="1" wrap="square" lIns="91425" tIns="91425" rIns="91425" bIns="91425" anchor="t" anchorCtr="0">
            <a:normAutofit fontScale="92500" lnSpcReduction="10000"/>
          </a:bodyPr>
          <a:lstStyle/>
          <a:p>
            <a:pPr marL="0" lvl="0" indent="0" algn="l" rtl="0">
              <a:spcBef>
                <a:spcPts val="0"/>
              </a:spcBef>
              <a:spcAft>
                <a:spcPts val="0"/>
              </a:spcAft>
              <a:buNone/>
            </a:pPr>
            <a:r>
              <a:rPr lang="en" sz="2100"/>
              <a:t>A design effect measures the increase in variance of an estimate due to the use of survey weights compared to an equal probability sample of the same size. Theoretically, it is calculated as follows:</a:t>
            </a:r>
            <a:endParaRPr sz="2100"/>
          </a:p>
          <a:p>
            <a:pPr marL="0" lvl="0" indent="0" algn="l" rtl="0">
              <a:spcBef>
                <a:spcPts val="1200"/>
              </a:spcBef>
              <a:spcAft>
                <a:spcPts val="1200"/>
              </a:spcAft>
              <a:buNone/>
            </a:pPr>
            <a:r>
              <a:rPr lang="en" sz="2100"/>
              <a:t>								(e.g.: Deff=2 means the variance </a:t>
            </a:r>
            <a:br>
              <a:rPr lang="en" sz="2100"/>
            </a:br>
            <a:r>
              <a:rPr lang="en" sz="2100"/>
              <a:t>									is double when using weights</a:t>
            </a:r>
            <a:br>
              <a:rPr lang="en" sz="2100"/>
            </a:br>
            <a:r>
              <a:rPr lang="en" sz="2100"/>
              <a:t>									As compared to NOT using weights)</a:t>
            </a:r>
            <a:endParaRPr sz="2100"/>
          </a:p>
        </p:txBody>
      </p:sp>
      <p:sp>
        <p:nvSpPr>
          <p:cNvPr id="273" name="Google Shape;273;p4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Weights diagnostics: </a:t>
            </a:r>
            <a:r>
              <a:rPr lang="en">
                <a:solidFill>
                  <a:srgbClr val="CCCCCC"/>
                </a:solidFill>
              </a:rPr>
              <a:t>Kish’s</a:t>
            </a:r>
            <a:r>
              <a:rPr lang="en"/>
              <a:t> design effect</a:t>
            </a:r>
            <a:endParaRPr/>
          </a:p>
        </p:txBody>
      </p:sp>
      <p:pic>
        <p:nvPicPr>
          <p:cNvPr id="274" name="Google Shape;274;p43"/>
          <p:cNvPicPr preferRelativeResize="0"/>
          <p:nvPr/>
        </p:nvPicPr>
        <p:blipFill>
          <a:blip r:embed="rId3">
            <a:alphaModFix/>
          </a:blip>
          <a:stretch>
            <a:fillRect/>
          </a:stretch>
        </p:blipFill>
        <p:spPr>
          <a:xfrm>
            <a:off x="404800" y="2398713"/>
            <a:ext cx="2962275" cy="9239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4"/>
          <p:cNvSpPr txBox="1">
            <a:spLocks noGrp="1"/>
          </p:cNvSpPr>
          <p:nvPr>
            <p:ph type="body" idx="1"/>
          </p:nvPr>
        </p:nvSpPr>
        <p:spPr>
          <a:xfrm>
            <a:off x="311700" y="1152475"/>
            <a:ext cx="8697900" cy="34164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en" sz="2100"/>
              <a:t>A design effect measures the increase in variance of an estimate due to the use of survey weights compared to an equal probability sample of the same size. Theoretically, it is calculated as follows:</a:t>
            </a:r>
            <a:endParaRPr sz="2100"/>
          </a:p>
          <a:p>
            <a:pPr marL="0" lvl="0" indent="0" algn="l" rtl="0">
              <a:spcBef>
                <a:spcPts val="1200"/>
              </a:spcBef>
              <a:spcAft>
                <a:spcPts val="0"/>
              </a:spcAft>
              <a:buNone/>
            </a:pPr>
            <a:r>
              <a:rPr lang="en" sz="2100"/>
              <a:t>								(e.g.: Deff=2 means the variance </a:t>
            </a:r>
            <a:br>
              <a:rPr lang="en" sz="2100"/>
            </a:br>
            <a:r>
              <a:rPr lang="en" sz="2100"/>
              <a:t>									is double when using weights</a:t>
            </a:r>
            <a:br>
              <a:rPr lang="en" sz="2100"/>
            </a:br>
            <a:r>
              <a:rPr lang="en" sz="2100"/>
              <a:t>									As compared to NOT using weights)</a:t>
            </a:r>
            <a:endParaRPr sz="2100"/>
          </a:p>
          <a:p>
            <a:pPr marL="0" lvl="0" indent="0" algn="l" rtl="0">
              <a:spcBef>
                <a:spcPts val="1200"/>
              </a:spcBef>
              <a:spcAft>
                <a:spcPts val="1200"/>
              </a:spcAft>
              <a:buNone/>
            </a:pPr>
            <a:r>
              <a:rPr lang="en" sz="2100"/>
              <a:t>The effective sample size is:</a:t>
            </a:r>
            <a:endParaRPr sz="2100"/>
          </a:p>
        </p:txBody>
      </p:sp>
      <p:sp>
        <p:nvSpPr>
          <p:cNvPr id="280" name="Google Shape;280;p4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39285"/>
              <a:buFont typeface="Arial"/>
              <a:buNone/>
            </a:pPr>
            <a:r>
              <a:rPr lang="en"/>
              <a:t>Weights diagnostics: </a:t>
            </a:r>
            <a:r>
              <a:rPr lang="en">
                <a:solidFill>
                  <a:srgbClr val="CCCCCC"/>
                </a:solidFill>
              </a:rPr>
              <a:t>Kish’s</a:t>
            </a:r>
            <a:r>
              <a:rPr lang="en"/>
              <a:t> design effect</a:t>
            </a:r>
            <a:endParaRPr/>
          </a:p>
          <a:p>
            <a:pPr marL="0" lvl="0" indent="0" algn="l" rtl="0">
              <a:spcBef>
                <a:spcPts val="0"/>
              </a:spcBef>
              <a:spcAft>
                <a:spcPts val="0"/>
              </a:spcAft>
              <a:buNone/>
            </a:pPr>
            <a:endParaRPr/>
          </a:p>
        </p:txBody>
      </p:sp>
      <p:pic>
        <p:nvPicPr>
          <p:cNvPr id="281" name="Google Shape;281;p44"/>
          <p:cNvPicPr preferRelativeResize="0"/>
          <p:nvPr/>
        </p:nvPicPr>
        <p:blipFill>
          <a:blip r:embed="rId3">
            <a:alphaModFix/>
          </a:blip>
          <a:stretch>
            <a:fillRect/>
          </a:stretch>
        </p:blipFill>
        <p:spPr>
          <a:xfrm>
            <a:off x="404800" y="2398713"/>
            <a:ext cx="2962275" cy="923925"/>
          </a:xfrm>
          <a:prstGeom prst="rect">
            <a:avLst/>
          </a:prstGeom>
          <a:noFill/>
          <a:ln>
            <a:noFill/>
          </a:ln>
        </p:spPr>
      </p:pic>
      <p:pic>
        <p:nvPicPr>
          <p:cNvPr id="282" name="Google Shape;282;p44"/>
          <p:cNvPicPr preferRelativeResize="0"/>
          <p:nvPr/>
        </p:nvPicPr>
        <p:blipFill>
          <a:blip r:embed="rId4">
            <a:alphaModFix/>
          </a:blip>
          <a:stretch>
            <a:fillRect/>
          </a:stretch>
        </p:blipFill>
        <p:spPr>
          <a:xfrm>
            <a:off x="619125" y="4295763"/>
            <a:ext cx="1885950" cy="8477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Weights diagnostics: Kish’s design effect</a:t>
            </a:r>
            <a:endParaRPr/>
          </a:p>
        </p:txBody>
      </p:sp>
      <p:pic>
        <p:nvPicPr>
          <p:cNvPr id="288" name="Google Shape;288;p45"/>
          <p:cNvPicPr preferRelativeResize="0"/>
          <p:nvPr/>
        </p:nvPicPr>
        <p:blipFill>
          <a:blip r:embed="rId3">
            <a:alphaModFix/>
          </a:blip>
          <a:stretch>
            <a:fillRect/>
          </a:stretch>
        </p:blipFill>
        <p:spPr>
          <a:xfrm>
            <a:off x="152400" y="1170125"/>
            <a:ext cx="8839200" cy="2754374"/>
          </a:xfrm>
          <a:prstGeom prst="rect">
            <a:avLst/>
          </a:prstGeom>
          <a:noFill/>
          <a:ln>
            <a:noFill/>
          </a:ln>
        </p:spPr>
      </p:pic>
      <p:sp>
        <p:nvSpPr>
          <p:cNvPr id="289" name="Google Shape;289;p45"/>
          <p:cNvSpPr/>
          <p:nvPr/>
        </p:nvSpPr>
        <p:spPr>
          <a:xfrm>
            <a:off x="8149500" y="3159850"/>
            <a:ext cx="842100" cy="481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45"/>
          <p:cNvSpPr/>
          <p:nvPr/>
        </p:nvSpPr>
        <p:spPr>
          <a:xfrm>
            <a:off x="2396000" y="1243950"/>
            <a:ext cx="6556500" cy="914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45"/>
          <p:cNvSpPr/>
          <p:nvPr/>
        </p:nvSpPr>
        <p:spPr>
          <a:xfrm>
            <a:off x="252875" y="1548750"/>
            <a:ext cx="4422900" cy="6096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45"/>
          <p:cNvSpPr/>
          <p:nvPr/>
        </p:nvSpPr>
        <p:spPr>
          <a:xfrm>
            <a:off x="252875" y="1796400"/>
            <a:ext cx="250800" cy="6096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45"/>
          <p:cNvSpPr/>
          <p:nvPr/>
        </p:nvSpPr>
        <p:spPr>
          <a:xfrm>
            <a:off x="5158250" y="2406000"/>
            <a:ext cx="3441900" cy="481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6"/>
          <p:cNvSpPr txBox="1">
            <a:spLocks noGrp="1"/>
          </p:cNvSpPr>
          <p:nvPr>
            <p:ph type="body" idx="1"/>
          </p:nvPr>
        </p:nvSpPr>
        <p:spPr>
          <a:xfrm>
            <a:off x="311700" y="1152475"/>
            <a:ext cx="8520600" cy="3882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For weights diagnostics, it’s helpful to look at weights that are normalized to sum to the sample size, i.e.:</a:t>
            </a:r>
            <a:endParaRPr/>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0"/>
              </a:spcAft>
              <a:buNone/>
            </a:pPr>
            <a:r>
              <a:rPr lang="en"/>
              <a:t>This allows us to check:</a:t>
            </a:r>
            <a:endParaRPr/>
          </a:p>
          <a:p>
            <a:pPr marL="457200" lvl="0" indent="-342900" algn="l" rtl="0">
              <a:spcBef>
                <a:spcPts val="1200"/>
              </a:spcBef>
              <a:spcAft>
                <a:spcPts val="0"/>
              </a:spcAft>
              <a:buSzPts val="1800"/>
              <a:buAutoNum type="arabicPeriod"/>
            </a:pPr>
            <a:r>
              <a:rPr lang="en"/>
              <a:t>Quantiles</a:t>
            </a:r>
            <a:endParaRPr/>
          </a:p>
          <a:p>
            <a:pPr marL="457200" lvl="0" indent="-342900" algn="l" rtl="0">
              <a:spcBef>
                <a:spcPts val="0"/>
              </a:spcBef>
              <a:spcAft>
                <a:spcPts val="0"/>
              </a:spcAft>
              <a:buSzPts val="1800"/>
              <a:buAutoNum type="arabicPeriod"/>
            </a:pPr>
            <a:r>
              <a:rPr lang="en"/>
              <a:t>Proportion of weights above/below some values</a:t>
            </a:r>
            <a:br>
              <a:rPr lang="en"/>
            </a:br>
            <a:r>
              <a:rPr lang="en"/>
              <a:t>(this helps </a:t>
            </a:r>
            <a:r>
              <a:rPr lang="en" b="1" u="sng"/>
              <a:t>identify extreme values, or odd behaviors</a:t>
            </a:r>
            <a:r>
              <a:rPr lang="en"/>
              <a:t>)</a:t>
            </a:r>
            <a:endParaRPr/>
          </a:p>
        </p:txBody>
      </p:sp>
      <p:sp>
        <p:nvSpPr>
          <p:cNvPr id="299" name="Google Shape;299;p4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Weights diagnostics: quantiles of weights</a:t>
            </a:r>
            <a:endParaRPr/>
          </a:p>
        </p:txBody>
      </p:sp>
      <p:pic>
        <p:nvPicPr>
          <p:cNvPr id="300" name="Google Shape;300;p46"/>
          <p:cNvPicPr preferRelativeResize="0"/>
          <p:nvPr/>
        </p:nvPicPr>
        <p:blipFill>
          <a:blip r:embed="rId3">
            <a:alphaModFix/>
          </a:blip>
          <a:stretch>
            <a:fillRect/>
          </a:stretch>
        </p:blipFill>
        <p:spPr>
          <a:xfrm>
            <a:off x="389450" y="1842950"/>
            <a:ext cx="2362200" cy="9144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Weights diagnostics</a:t>
            </a:r>
            <a:endParaRPr/>
          </a:p>
        </p:txBody>
      </p:sp>
      <p:pic>
        <p:nvPicPr>
          <p:cNvPr id="306" name="Google Shape;306;p47"/>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2642250" y="989950"/>
            <a:ext cx="3599851" cy="4062699"/>
          </a:xfrm>
          <a:prstGeom prst="rect">
            <a:avLst/>
          </a:prstGeom>
          <a:noFill/>
          <a:ln>
            <a:noFill/>
          </a:ln>
        </p:spPr>
      </p:pic>
      <p:sp>
        <p:nvSpPr>
          <p:cNvPr id="307" name="Google Shape;307;p47"/>
          <p:cNvSpPr/>
          <p:nvPr/>
        </p:nvSpPr>
        <p:spPr>
          <a:xfrm>
            <a:off x="2882325" y="1240175"/>
            <a:ext cx="2656200" cy="450300"/>
          </a:xfrm>
          <a:prstGeom prst="rect">
            <a:avLst/>
          </a:prstGeom>
          <a:noFill/>
          <a:ln w="3810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47"/>
          <p:cNvSpPr/>
          <p:nvPr/>
        </p:nvSpPr>
        <p:spPr>
          <a:xfrm>
            <a:off x="2882325" y="2230775"/>
            <a:ext cx="2656200" cy="192000"/>
          </a:xfrm>
          <a:prstGeom prst="rect">
            <a:avLst/>
          </a:prstGeom>
          <a:noFill/>
          <a:ln w="3810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47"/>
          <p:cNvSpPr/>
          <p:nvPr/>
        </p:nvSpPr>
        <p:spPr>
          <a:xfrm>
            <a:off x="2882325" y="2782100"/>
            <a:ext cx="2656200" cy="250200"/>
          </a:xfrm>
          <a:prstGeom prst="rect">
            <a:avLst/>
          </a:prstGeom>
          <a:noFill/>
          <a:ln w="3810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47"/>
          <p:cNvSpPr/>
          <p:nvPr/>
        </p:nvSpPr>
        <p:spPr>
          <a:xfrm>
            <a:off x="2882325" y="3467975"/>
            <a:ext cx="2656200" cy="250200"/>
          </a:xfrm>
          <a:prstGeom prst="rect">
            <a:avLst/>
          </a:prstGeom>
          <a:noFill/>
          <a:ln w="3810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8"/>
          <p:cNvSpPr txBox="1">
            <a:spLocks noGrp="1"/>
          </p:cNvSpPr>
          <p:nvPr>
            <p:ph type="title" idx="4294967295"/>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Workflow in practice</a:t>
            </a:r>
            <a:endParaRPr/>
          </a:p>
        </p:txBody>
      </p:sp>
      <p:sp>
        <p:nvSpPr>
          <p:cNvPr id="316" name="Google Shape;316;p48"/>
          <p:cNvSpPr txBox="1">
            <a:spLocks noGrp="1"/>
          </p:cNvSpPr>
          <p:nvPr>
            <p:ph type="subTitle" idx="1"/>
          </p:nvPr>
        </p:nvSpPr>
        <p:spPr>
          <a:xfrm>
            <a:off x="311700" y="1096000"/>
            <a:ext cx="8520600" cy="37908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50">
                <a:solidFill>
                  <a:srgbClr val="CCCCCC"/>
                </a:solidFill>
              </a:rPr>
              <a:t>The main workflow of </a:t>
            </a:r>
            <a:r>
              <a:rPr lang="en" sz="1450" i="1">
                <a:solidFill>
                  <a:srgbClr val="CCCCCC"/>
                </a:solidFill>
              </a:rPr>
              <a:t>balance </a:t>
            </a:r>
            <a:r>
              <a:rPr lang="en" sz="1450">
                <a:solidFill>
                  <a:srgbClr val="CCCCCC"/>
                </a:solidFill>
              </a:rPr>
              <a:t>includes three steps: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450">
                <a:solidFill>
                  <a:srgbClr val="CCCCCC"/>
                </a:solidFill>
              </a:rPr>
              <a:t>(1) </a:t>
            </a:r>
            <a:r>
              <a:rPr lang="en" sz="1450" b="1">
                <a:solidFill>
                  <a:srgbClr val="CCCCCC"/>
                </a:solidFill>
              </a:rPr>
              <a:t>Understanding</a:t>
            </a:r>
            <a:r>
              <a:rPr lang="en" sz="1450">
                <a:solidFill>
                  <a:srgbClr val="CCCCCC"/>
                </a:solidFill>
              </a:rPr>
              <a:t> the initial bias in the data </a:t>
            </a:r>
            <a:br>
              <a:rPr lang="en" sz="1450">
                <a:solidFill>
                  <a:srgbClr val="CCCCCC"/>
                </a:solidFill>
              </a:rPr>
            </a:br>
            <a:r>
              <a:rPr lang="en" sz="1450">
                <a:solidFill>
                  <a:srgbClr val="CCCCCC"/>
                </a:solidFill>
              </a:rPr>
              <a:t>	relative to a target we would like to infer about</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Checking the covariates of sample vs target (plots, ASMD)</a:t>
            </a:r>
            <a:endParaRPr sz="13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solidFill>
                  <a:srgbClr val="CCCCCC"/>
                </a:solidFill>
              </a:rPr>
              <a:t>(2) </a:t>
            </a:r>
            <a:r>
              <a:rPr lang="en" sz="1450" b="1">
                <a:solidFill>
                  <a:srgbClr val="CCCCCC"/>
                </a:solidFill>
              </a:rPr>
              <a:t>Adjusting</a:t>
            </a:r>
            <a:r>
              <a:rPr lang="en" sz="1450">
                <a:solidFill>
                  <a:srgbClr val="CCCCCC"/>
                </a:solidFill>
              </a:rPr>
              <a:t> the data to correct for the bias by producing </a:t>
            </a:r>
            <a:br>
              <a:rPr lang="en" sz="1450">
                <a:solidFill>
                  <a:srgbClr val="CCCCCC"/>
                </a:solidFill>
              </a:rPr>
            </a:br>
            <a:r>
              <a:rPr lang="en" sz="1450">
                <a:solidFill>
                  <a:srgbClr val="CCCCCC"/>
                </a:solidFill>
              </a:rPr>
              <a:t>	weights for each unit in the sample based on </a:t>
            </a:r>
            <a:br>
              <a:rPr lang="en" sz="1450">
                <a:solidFill>
                  <a:srgbClr val="CCCCCC"/>
                </a:solidFill>
              </a:rPr>
            </a:br>
            <a:r>
              <a:rPr lang="en" sz="1450">
                <a:solidFill>
                  <a:srgbClr val="CCCCCC"/>
                </a:solidFill>
              </a:rPr>
              <a:t>	propensity scores</a:t>
            </a:r>
            <a:endParaRPr sz="1450">
              <a:solidFill>
                <a:srgbClr val="CCCCCC"/>
              </a:solidFill>
            </a:endParaRPr>
          </a:p>
          <a:p>
            <a:pPr marL="0" lvl="0" indent="0" algn="l" rtl="0">
              <a:lnSpc>
                <a:spcPct val="115000"/>
              </a:lnSpc>
              <a:spcBef>
                <a:spcPts val="1000"/>
              </a:spcBef>
              <a:spcAft>
                <a:spcPts val="0"/>
              </a:spcAft>
              <a:buClr>
                <a:schemeClr val="dk1"/>
              </a:buClr>
              <a:buSzPts val="1100"/>
              <a:buFont typeface="Arial"/>
              <a:buNone/>
            </a:pPr>
            <a:r>
              <a:rPr lang="en" sz="1350">
                <a:solidFill>
                  <a:srgbClr val="CCCCCC"/>
                </a:solidFill>
              </a:rPr>
              <a:t>Fitting a weighting model (IPW, CBPS, post-stratification, raking)</a:t>
            </a:r>
            <a:endParaRPr sz="1450">
              <a:solidFill>
                <a:srgbClr val="CCCCCC"/>
              </a:solidFill>
            </a:endParaRPr>
          </a:p>
          <a:p>
            <a:pPr marL="0" lvl="0" indent="0" algn="l" rtl="0">
              <a:lnSpc>
                <a:spcPct val="115000"/>
              </a:lnSpc>
              <a:spcBef>
                <a:spcPts val="1200"/>
              </a:spcBef>
              <a:spcAft>
                <a:spcPts val="0"/>
              </a:spcAft>
              <a:buClr>
                <a:schemeClr val="dk1"/>
              </a:buClr>
              <a:buSzPts val="1100"/>
              <a:buFont typeface="Arial"/>
              <a:buNone/>
            </a:pPr>
            <a:r>
              <a:rPr lang="en" sz="1450"/>
              <a:t>(3) </a:t>
            </a:r>
            <a:r>
              <a:rPr lang="en" sz="1450" b="1"/>
              <a:t>Evaluating</a:t>
            </a:r>
            <a:r>
              <a:rPr lang="en" sz="1450"/>
              <a:t> the final bias and the variance inflation</a:t>
            </a:r>
            <a:br>
              <a:rPr lang="en" sz="1450"/>
            </a:br>
            <a:r>
              <a:rPr lang="en" sz="1450"/>
              <a:t>	after applying the fitted weights</a:t>
            </a:r>
            <a:endParaRPr sz="1450"/>
          </a:p>
          <a:p>
            <a:pPr marL="0" lvl="0" indent="0" algn="l" rtl="0">
              <a:lnSpc>
                <a:spcPct val="115000"/>
              </a:lnSpc>
              <a:spcBef>
                <a:spcPts val="1000"/>
              </a:spcBef>
              <a:spcAft>
                <a:spcPts val="1200"/>
              </a:spcAft>
              <a:buClr>
                <a:schemeClr val="dk1"/>
              </a:buClr>
              <a:buSzPts val="1100"/>
              <a:buFont typeface="Arial"/>
              <a:buNone/>
            </a:pPr>
            <a:r>
              <a:rPr lang="en" sz="1350">
                <a:solidFill>
                  <a:srgbClr val="8E7CC3"/>
                </a:solidFill>
              </a:rPr>
              <a:t>Checking the covariates of sample (with/without weights) vs target (plots, ASMD) + weights diagnostics</a:t>
            </a:r>
            <a:br>
              <a:rPr lang="en" sz="1350">
                <a:solidFill>
                  <a:srgbClr val="8E7CC3"/>
                </a:solidFill>
              </a:rPr>
            </a:br>
            <a:r>
              <a:rPr lang="en" sz="1350">
                <a:solidFill>
                  <a:srgbClr val="8E7CC3"/>
                </a:solidFill>
              </a:rPr>
              <a:t>+ </a:t>
            </a:r>
            <a:r>
              <a:rPr lang="en" sz="1350" b="1" u="sng">
                <a:solidFill>
                  <a:srgbClr val="E69138"/>
                </a:solidFill>
              </a:rPr>
              <a:t>the outcome (with/without weights)</a:t>
            </a:r>
            <a:endParaRPr sz="145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Outcome diagnostics</a:t>
            </a:r>
            <a:endParaRPr/>
          </a:p>
        </p:txBody>
      </p:sp>
      <p:pic>
        <p:nvPicPr>
          <p:cNvPr id="322" name="Google Shape;322;p49"/>
          <p:cNvPicPr preferRelativeResize="0"/>
          <p:nvPr/>
        </p:nvPicPr>
        <p:blipFill>
          <a:blip r:embed="rId3">
            <a:alphaModFix/>
          </a:blip>
          <a:stretch>
            <a:fillRect/>
          </a:stretch>
        </p:blipFill>
        <p:spPr>
          <a:xfrm>
            <a:off x="5648325" y="838200"/>
            <a:ext cx="2228850" cy="1733550"/>
          </a:xfrm>
          <a:prstGeom prst="rect">
            <a:avLst/>
          </a:prstGeom>
          <a:noFill/>
          <a:ln>
            <a:noFill/>
          </a:ln>
        </p:spPr>
      </p:pic>
      <p:sp>
        <p:nvSpPr>
          <p:cNvPr id="323" name="Google Shape;323;p49"/>
          <p:cNvSpPr txBox="1">
            <a:spLocks noGrp="1"/>
          </p:cNvSpPr>
          <p:nvPr>
            <p:ph type="body" idx="1"/>
          </p:nvPr>
        </p:nvSpPr>
        <p:spPr>
          <a:xfrm>
            <a:off x="311700" y="1152475"/>
            <a:ext cx="8520600" cy="3882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endParaRPr/>
          </a:p>
          <a:p>
            <a:pPr marL="0" lvl="0" indent="0" algn="l" rtl="0">
              <a:spcBef>
                <a:spcPts val="1200"/>
              </a:spcBef>
              <a:spcAft>
                <a:spcPts val="0"/>
              </a:spcAft>
              <a:buNone/>
            </a:pPr>
            <a:r>
              <a:rPr lang="en" b="1"/>
              <a:t>Weighted mean:</a:t>
            </a:r>
            <a:endParaRPr b="1"/>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0"/>
              </a:spcAft>
              <a:buNone/>
            </a:pPr>
            <a:r>
              <a:rPr lang="en" b="1"/>
              <a:t>Variance</a:t>
            </a:r>
            <a:r>
              <a:rPr lang="en"/>
              <a:t> of the weighted mean:</a:t>
            </a:r>
            <a:endParaRPr/>
          </a:p>
          <a:p>
            <a:pPr marL="0" lvl="0" indent="0" algn="l" rtl="0">
              <a:spcBef>
                <a:spcPts val="1200"/>
              </a:spcBef>
              <a:spcAft>
                <a:spcPts val="0"/>
              </a:spcAft>
              <a:buNone/>
            </a:pPr>
            <a:endParaRPr/>
          </a:p>
          <a:p>
            <a:pPr marL="0" lvl="0" indent="0" algn="l" rtl="0">
              <a:spcBef>
                <a:spcPts val="1200"/>
              </a:spcBef>
              <a:spcAft>
                <a:spcPts val="1200"/>
              </a:spcAft>
              <a:buNone/>
            </a:pPr>
            <a:r>
              <a:rPr lang="en" b="1"/>
              <a:t>Confidence intervals</a:t>
            </a:r>
            <a:r>
              <a:rPr lang="en"/>
              <a:t> for the weighted mean:</a:t>
            </a:r>
            <a:endParaRPr/>
          </a:p>
        </p:txBody>
      </p:sp>
      <p:pic>
        <p:nvPicPr>
          <p:cNvPr id="324" name="Google Shape;324;p49"/>
          <p:cNvPicPr preferRelativeResize="0"/>
          <p:nvPr/>
        </p:nvPicPr>
        <p:blipFill>
          <a:blip r:embed="rId4">
            <a:alphaModFix/>
          </a:blip>
          <a:stretch>
            <a:fillRect/>
          </a:stretch>
        </p:blipFill>
        <p:spPr>
          <a:xfrm>
            <a:off x="4381500" y="2508388"/>
            <a:ext cx="4762500" cy="1095375"/>
          </a:xfrm>
          <a:prstGeom prst="rect">
            <a:avLst/>
          </a:prstGeom>
          <a:noFill/>
          <a:ln>
            <a:noFill/>
          </a:ln>
        </p:spPr>
      </p:pic>
      <p:pic>
        <p:nvPicPr>
          <p:cNvPr id="325" name="Google Shape;325;p49"/>
          <p:cNvPicPr preferRelativeResize="0"/>
          <p:nvPr/>
        </p:nvPicPr>
        <p:blipFill>
          <a:blip r:embed="rId5">
            <a:alphaModFix/>
          </a:blip>
          <a:stretch>
            <a:fillRect/>
          </a:stretch>
        </p:blipFill>
        <p:spPr>
          <a:xfrm>
            <a:off x="5200650" y="3603775"/>
            <a:ext cx="3381375" cy="8667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5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Outcome diagnostics</a:t>
            </a:r>
            <a:endParaRPr/>
          </a:p>
        </p:txBody>
      </p:sp>
      <p:pic>
        <p:nvPicPr>
          <p:cNvPr id="331" name="Google Shape;331;p50"/>
          <p:cNvPicPr preferRelativeResize="0"/>
          <p:nvPr/>
        </p:nvPicPr>
        <p:blipFill>
          <a:blip r:embed="rId3">
            <a:alphaModFix/>
          </a:blip>
          <a:stretch>
            <a:fillRect/>
          </a:stretch>
        </p:blipFill>
        <p:spPr>
          <a:xfrm>
            <a:off x="152400" y="1170125"/>
            <a:ext cx="8839202" cy="3310654"/>
          </a:xfrm>
          <a:prstGeom prst="rect">
            <a:avLst/>
          </a:prstGeom>
          <a:noFill/>
          <a:ln>
            <a:noFill/>
          </a:ln>
        </p:spPr>
      </p:pic>
      <p:sp>
        <p:nvSpPr>
          <p:cNvPr id="332" name="Google Shape;332;p50"/>
          <p:cNvSpPr/>
          <p:nvPr/>
        </p:nvSpPr>
        <p:spPr>
          <a:xfrm>
            <a:off x="337325" y="3616825"/>
            <a:ext cx="923400" cy="298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1"/>
          <p:cNvSpPr txBox="1">
            <a:spLocks noGrp="1"/>
          </p:cNvSpPr>
          <p:nvPr>
            <p:ph type="body" idx="1"/>
          </p:nvPr>
        </p:nvSpPr>
        <p:spPr>
          <a:xfrm>
            <a:off x="311700" y="1152475"/>
            <a:ext cx="5053500" cy="3882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The </a:t>
            </a:r>
            <a:r>
              <a:rPr lang="en" b="1"/>
              <a:t>variance</a:t>
            </a:r>
            <a:r>
              <a:rPr lang="en"/>
              <a:t> of the weighted mean</a:t>
            </a:r>
            <a:endParaRPr/>
          </a:p>
          <a:p>
            <a:pPr marL="0" lvl="0" indent="0" algn="l" rtl="0">
              <a:spcBef>
                <a:spcPts val="1200"/>
              </a:spcBef>
              <a:spcAft>
                <a:spcPts val="0"/>
              </a:spcAft>
              <a:buNone/>
            </a:pPr>
            <a:r>
              <a:rPr lang="en"/>
              <a:t>(required for the CI)</a:t>
            </a:r>
            <a:endParaRPr/>
          </a:p>
          <a:p>
            <a:pPr marL="0" lvl="0" indent="0" algn="l" rtl="0">
              <a:spcBef>
                <a:spcPts val="1200"/>
              </a:spcBef>
              <a:spcAft>
                <a:spcPts val="0"/>
              </a:spcAft>
              <a:buNone/>
            </a:pPr>
            <a:r>
              <a:rPr lang="en"/>
              <a:t>Assumes:</a:t>
            </a:r>
            <a:endParaRPr/>
          </a:p>
          <a:p>
            <a:pPr marL="457200" lvl="0" indent="-342900" algn="l" rtl="0">
              <a:spcBef>
                <a:spcPts val="1200"/>
              </a:spcBef>
              <a:spcAft>
                <a:spcPts val="0"/>
              </a:spcAft>
              <a:buSzPts val="1800"/>
              <a:buAutoNum type="arabicPeriod"/>
            </a:pPr>
            <a:r>
              <a:rPr lang="en"/>
              <a:t>y is fixed and known.</a:t>
            </a:r>
            <a:endParaRPr/>
          </a:p>
          <a:p>
            <a:pPr marL="457200" lvl="0" indent="-342900" algn="l" rtl="0">
              <a:spcBef>
                <a:spcPts val="0"/>
              </a:spcBef>
              <a:spcAft>
                <a:spcPts val="0"/>
              </a:spcAft>
              <a:buSzPts val="1800"/>
              <a:buAutoNum type="arabicPeriod"/>
            </a:pPr>
            <a:r>
              <a:rPr lang="en"/>
              <a:t>w is fixed and known.</a:t>
            </a:r>
            <a:endParaRPr/>
          </a:p>
          <a:p>
            <a:pPr marL="0" lvl="0" indent="0" algn="l" rtl="0">
              <a:spcBef>
                <a:spcPts val="1200"/>
              </a:spcBef>
              <a:spcAft>
                <a:spcPts val="1200"/>
              </a:spcAft>
              <a:buNone/>
            </a:pPr>
            <a:r>
              <a:rPr lang="en"/>
              <a:t>The randomness comes from the </a:t>
            </a:r>
            <a:br>
              <a:rPr lang="en"/>
            </a:br>
            <a:r>
              <a:rPr lang="en"/>
              <a:t>selection indicator.</a:t>
            </a:r>
            <a:br>
              <a:rPr lang="en"/>
            </a:br>
            <a:endParaRPr/>
          </a:p>
        </p:txBody>
      </p:sp>
      <p:sp>
        <p:nvSpPr>
          <p:cNvPr id="338" name="Google Shape;338;p5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Outcome diagnostics</a:t>
            </a:r>
            <a:endParaRPr/>
          </a:p>
        </p:txBody>
      </p:sp>
      <p:pic>
        <p:nvPicPr>
          <p:cNvPr id="339" name="Google Shape;339;p51"/>
          <p:cNvPicPr preferRelativeResize="0"/>
          <p:nvPr/>
        </p:nvPicPr>
        <p:blipFill>
          <a:blip r:embed="rId3">
            <a:alphaModFix/>
          </a:blip>
          <a:stretch>
            <a:fillRect/>
          </a:stretch>
        </p:blipFill>
        <p:spPr>
          <a:xfrm>
            <a:off x="4381500" y="2508388"/>
            <a:ext cx="4762500" cy="1095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6"/>
          <p:cNvSpPr txBox="1">
            <a:spLocks noGrp="1"/>
          </p:cNvSpPr>
          <p:nvPr>
            <p:ph type="body" idx="1"/>
          </p:nvPr>
        </p:nvSpPr>
        <p:spPr>
          <a:xfrm>
            <a:off x="-13800" y="39750"/>
            <a:ext cx="9144000" cy="1742400"/>
          </a:xfrm>
          <a:prstGeom prst="rect">
            <a:avLst/>
          </a:prstGeom>
        </p:spPr>
        <p:txBody>
          <a:bodyPr spcFirstLastPara="1" wrap="square" lIns="91425" tIns="91425" rIns="91425" bIns="91425" anchor="t" anchorCtr="0">
            <a:noAutofit/>
          </a:bodyPr>
          <a:lstStyle/>
          <a:p>
            <a:pPr marL="0" lvl="0" indent="0" algn="ctr" rtl="0">
              <a:spcBef>
                <a:spcPts val="2400"/>
              </a:spcBef>
              <a:spcAft>
                <a:spcPts val="600"/>
              </a:spcAft>
              <a:buNone/>
            </a:pPr>
            <a:r>
              <a:rPr lang="en" sz="2300" b="1" u="sng">
                <a:solidFill>
                  <a:srgbClr val="1C1E21"/>
                </a:solidFill>
                <a:latin typeface="Roboto"/>
                <a:ea typeface="Roboto"/>
                <a:cs typeface="Roboto"/>
                <a:sym typeface="Roboto"/>
              </a:rPr>
              <a:t>Released to github on Nov 2022</a:t>
            </a:r>
            <a:r>
              <a:rPr lang="en" sz="2300">
                <a:solidFill>
                  <a:srgbClr val="1C1E21"/>
                </a:solidFill>
                <a:latin typeface="Roboto"/>
                <a:ea typeface="Roboto"/>
                <a:cs typeface="Roboto"/>
                <a:sym typeface="Roboto"/>
              </a:rPr>
              <a:t> (&gt;600 stars)</a:t>
            </a:r>
            <a:endParaRPr sz="2300">
              <a:solidFill>
                <a:srgbClr val="1C1E21"/>
              </a:solidFill>
              <a:latin typeface="Roboto"/>
              <a:ea typeface="Roboto"/>
              <a:cs typeface="Roboto"/>
              <a:sym typeface="Roboto"/>
            </a:endParaRPr>
          </a:p>
        </p:txBody>
      </p:sp>
      <p:pic>
        <p:nvPicPr>
          <p:cNvPr id="75" name="Google Shape;75;p16"/>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1099563" y="990600"/>
            <a:ext cx="6944876" cy="4086224"/>
          </a:xfrm>
          <a:prstGeom prst="rect">
            <a:avLst/>
          </a:prstGeom>
          <a:noFill/>
          <a:ln>
            <a:noFill/>
          </a:ln>
        </p:spPr>
      </p:pic>
      <p:sp>
        <p:nvSpPr>
          <p:cNvPr id="76" name="Google Shape;76;p16"/>
          <p:cNvSpPr txBox="1"/>
          <p:nvPr/>
        </p:nvSpPr>
        <p:spPr>
          <a:xfrm>
            <a:off x="3072000" y="590400"/>
            <a:ext cx="30000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t>https://</a:t>
            </a:r>
            <a:r>
              <a:rPr lang="en" b="1" u="sng"/>
              <a:t>import-balance.org</a:t>
            </a:r>
            <a:endParaRPr b="1" u="sng"/>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2"/>
          <p:cNvSpPr txBox="1">
            <a:spLocks noGrp="1"/>
          </p:cNvSpPr>
          <p:nvPr>
            <p:ph type="body" idx="1"/>
          </p:nvPr>
        </p:nvSpPr>
        <p:spPr>
          <a:xfrm>
            <a:off x="311700" y="1152475"/>
            <a:ext cx="8520600" cy="3882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The </a:t>
            </a:r>
            <a:r>
              <a:rPr lang="en" b="1"/>
              <a:t>variance</a:t>
            </a:r>
            <a:r>
              <a:rPr lang="en"/>
              <a:t> of the weighted mean</a:t>
            </a:r>
            <a:endParaRPr/>
          </a:p>
          <a:p>
            <a:pPr marL="0" lvl="0" indent="0" algn="l" rtl="0">
              <a:spcBef>
                <a:spcPts val="1200"/>
              </a:spcBef>
              <a:spcAft>
                <a:spcPts val="0"/>
              </a:spcAft>
              <a:buNone/>
            </a:pPr>
            <a:r>
              <a:rPr lang="en"/>
              <a:t>(required for the CI)</a:t>
            </a:r>
            <a:endParaRPr/>
          </a:p>
          <a:p>
            <a:pPr marL="0" lvl="0" indent="0" algn="l" rtl="0">
              <a:spcBef>
                <a:spcPts val="1200"/>
              </a:spcBef>
              <a:spcAft>
                <a:spcPts val="0"/>
              </a:spcAft>
              <a:buNone/>
            </a:pPr>
            <a:r>
              <a:rPr lang="en"/>
              <a:t>Assumes:</a:t>
            </a:r>
            <a:endParaRPr/>
          </a:p>
          <a:p>
            <a:pPr marL="457200" lvl="0" indent="-342900" algn="l" rtl="0">
              <a:spcBef>
                <a:spcPts val="1200"/>
              </a:spcBef>
              <a:spcAft>
                <a:spcPts val="0"/>
              </a:spcAft>
              <a:buSzPts val="1800"/>
              <a:buAutoNum type="arabicPeriod"/>
            </a:pPr>
            <a:r>
              <a:rPr lang="en"/>
              <a:t>y is fixed and known.</a:t>
            </a:r>
            <a:endParaRPr/>
          </a:p>
          <a:p>
            <a:pPr marL="457200" lvl="0" indent="-342900" algn="l" rtl="0">
              <a:spcBef>
                <a:spcPts val="0"/>
              </a:spcBef>
              <a:spcAft>
                <a:spcPts val="0"/>
              </a:spcAft>
              <a:buSzPts val="1800"/>
              <a:buAutoNum type="arabicPeriod"/>
            </a:pPr>
            <a:r>
              <a:rPr lang="en"/>
              <a:t>w is fixed and known.</a:t>
            </a:r>
            <a:endParaRPr/>
          </a:p>
          <a:p>
            <a:pPr marL="0" lvl="0" indent="0" algn="l" rtl="0">
              <a:spcBef>
                <a:spcPts val="1200"/>
              </a:spcBef>
              <a:spcAft>
                <a:spcPts val="1200"/>
              </a:spcAft>
              <a:buNone/>
            </a:pPr>
            <a:r>
              <a:rPr lang="en" b="1"/>
              <a:t>The randomness comes from the </a:t>
            </a:r>
            <a:br>
              <a:rPr lang="en" b="1"/>
            </a:br>
            <a:r>
              <a:rPr lang="en" b="1"/>
              <a:t>selection indicator.</a:t>
            </a:r>
            <a:br>
              <a:rPr lang="en"/>
            </a:br>
            <a:endParaRPr/>
          </a:p>
        </p:txBody>
      </p:sp>
      <p:sp>
        <p:nvSpPr>
          <p:cNvPr id="345" name="Google Shape;345;p5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Outcome diagnostics</a:t>
            </a:r>
            <a:endParaRPr/>
          </a:p>
        </p:txBody>
      </p:sp>
      <p:pic>
        <p:nvPicPr>
          <p:cNvPr id="346" name="Google Shape;346;p52"/>
          <p:cNvPicPr preferRelativeResize="0"/>
          <p:nvPr/>
        </p:nvPicPr>
        <p:blipFill>
          <a:blip r:embed="rId3">
            <a:alphaModFix/>
          </a:blip>
          <a:stretch>
            <a:fillRect/>
          </a:stretch>
        </p:blipFill>
        <p:spPr>
          <a:xfrm>
            <a:off x="5648325" y="838200"/>
            <a:ext cx="2228850" cy="1733550"/>
          </a:xfrm>
          <a:prstGeom prst="rect">
            <a:avLst/>
          </a:prstGeom>
          <a:noFill/>
          <a:ln>
            <a:noFill/>
          </a:ln>
        </p:spPr>
      </p:pic>
      <p:pic>
        <p:nvPicPr>
          <p:cNvPr id="347" name="Google Shape;347;p52"/>
          <p:cNvPicPr preferRelativeResize="0"/>
          <p:nvPr/>
        </p:nvPicPr>
        <p:blipFill>
          <a:blip r:embed="rId4">
            <a:alphaModFix/>
          </a:blip>
          <a:stretch>
            <a:fillRect/>
          </a:stretch>
        </p:blipFill>
        <p:spPr>
          <a:xfrm>
            <a:off x="4381500" y="2508388"/>
            <a:ext cx="4762500" cy="1095375"/>
          </a:xfrm>
          <a:prstGeom prst="rect">
            <a:avLst/>
          </a:prstGeom>
          <a:noFill/>
          <a:ln>
            <a:noFill/>
          </a:ln>
        </p:spPr>
      </p:pic>
      <p:pic>
        <p:nvPicPr>
          <p:cNvPr id="348" name="Google Shape;348;p52"/>
          <p:cNvPicPr preferRelativeResize="0"/>
          <p:nvPr/>
        </p:nvPicPr>
        <p:blipFill>
          <a:blip r:embed="rId5">
            <a:alphaModFix/>
          </a:blip>
          <a:stretch>
            <a:fillRect/>
          </a:stretch>
        </p:blipFill>
        <p:spPr>
          <a:xfrm>
            <a:off x="2027825" y="4394351"/>
            <a:ext cx="6297026" cy="69312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53"/>
          <p:cNvSpPr txBox="1">
            <a:spLocks noGrp="1"/>
          </p:cNvSpPr>
          <p:nvPr>
            <p:ph type="body" idx="1"/>
          </p:nvPr>
        </p:nvSpPr>
        <p:spPr>
          <a:xfrm>
            <a:off x="311700" y="1152475"/>
            <a:ext cx="8520600" cy="38823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 sz="2200"/>
              <a:t>The variance of the weighted mean formula assumes that the weights are known and fixed quantities.</a:t>
            </a:r>
            <a:endParaRPr sz="2200"/>
          </a:p>
          <a:p>
            <a:pPr marL="0" lvl="0" indent="0" algn="l" rtl="0">
              <a:spcBef>
                <a:spcPts val="1200"/>
              </a:spcBef>
              <a:spcAft>
                <a:spcPts val="0"/>
              </a:spcAft>
              <a:buNone/>
            </a:pPr>
            <a:endParaRPr sz="2200"/>
          </a:p>
          <a:p>
            <a:pPr marL="0" lvl="0" indent="0" algn="l" rtl="0">
              <a:spcBef>
                <a:spcPts val="1200"/>
              </a:spcBef>
              <a:spcAft>
                <a:spcPts val="0"/>
              </a:spcAft>
              <a:buNone/>
            </a:pPr>
            <a:r>
              <a:rPr lang="en" sz="2200"/>
              <a:t>It does not account for the uncertainty that is introduced from the estimation of the weights.</a:t>
            </a:r>
            <a:endParaRPr sz="2200"/>
          </a:p>
          <a:p>
            <a:pPr marL="0" lvl="0" indent="0" algn="l" rtl="0">
              <a:spcBef>
                <a:spcPts val="1200"/>
              </a:spcBef>
              <a:spcAft>
                <a:spcPts val="0"/>
              </a:spcAft>
              <a:buNone/>
            </a:pPr>
            <a:endParaRPr sz="2200"/>
          </a:p>
          <a:p>
            <a:pPr marL="0" lvl="0" indent="0" algn="l" rtl="0">
              <a:spcBef>
                <a:spcPts val="1200"/>
              </a:spcBef>
              <a:spcAft>
                <a:spcPts val="1200"/>
              </a:spcAft>
              <a:buNone/>
            </a:pPr>
            <a:r>
              <a:rPr lang="en" sz="2200"/>
              <a:t>An end-to-end bootstrap simulation can be performed to account for this variance.</a:t>
            </a:r>
            <a:endParaRPr sz="2200"/>
          </a:p>
        </p:txBody>
      </p:sp>
      <p:sp>
        <p:nvSpPr>
          <p:cNvPr id="354" name="Google Shape;354;p5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Outcome diagnostics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360" name="Google Shape;360;p54"/>
          <p:cNvSpPr txBox="1"/>
          <p:nvPr/>
        </p:nvSpPr>
        <p:spPr>
          <a:xfrm>
            <a:off x="311700" y="2293775"/>
            <a:ext cx="83361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700" b="1" u="sng"/>
              <a:t>Source</a:t>
            </a:r>
            <a:r>
              <a:rPr lang="en" sz="2700"/>
              <a:t> </a:t>
            </a:r>
            <a:r>
              <a:rPr lang="en" sz="2700" u="sng">
                <a:solidFill>
                  <a:schemeClr val="hlink"/>
                </a:solidFill>
                <a:hlinkClick r:id="rId3"/>
              </a:rPr>
              <a:t>https://import-balance.org/docs/tutorials/quickstart/</a:t>
            </a:r>
            <a:r>
              <a:rPr lang="en" sz="2700"/>
              <a:t> </a:t>
            </a:r>
            <a:endParaRPr sz="27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366" name="Google Shape;366;p5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Getting simulated data (stored in </a:t>
            </a:r>
            <a:r>
              <a:rPr lang="en" i="1"/>
              <a:t>balance</a:t>
            </a:r>
            <a:r>
              <a:rPr lang="en"/>
              <a:t>)</a:t>
            </a:r>
            <a:endParaRPr/>
          </a:p>
        </p:txBody>
      </p:sp>
      <p:pic>
        <p:nvPicPr>
          <p:cNvPr id="367" name="Google Shape;367;p55"/>
          <p:cNvPicPr preferRelativeResize="0"/>
          <p:nvPr/>
        </p:nvPicPr>
        <p:blipFill>
          <a:blip r:embed="rId3">
            <a:alphaModFix/>
          </a:blip>
          <a:stretch>
            <a:fillRect/>
          </a:stretch>
        </p:blipFill>
        <p:spPr>
          <a:xfrm>
            <a:off x="311691" y="1727102"/>
            <a:ext cx="6610008" cy="3416399"/>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5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373" name="Google Shape;373;p5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Loading the simulated data into an instance of ‘Sample’ class (from </a:t>
            </a:r>
            <a:r>
              <a:rPr lang="en" i="1"/>
              <a:t>balance</a:t>
            </a:r>
            <a:r>
              <a:rPr lang="en"/>
              <a:t> )</a:t>
            </a:r>
            <a:endParaRPr/>
          </a:p>
        </p:txBody>
      </p:sp>
      <p:pic>
        <p:nvPicPr>
          <p:cNvPr id="374" name="Google Shape;374;p56"/>
          <p:cNvPicPr preferRelativeResize="0"/>
          <p:nvPr/>
        </p:nvPicPr>
        <p:blipFill>
          <a:blip r:embed="rId3">
            <a:alphaModFix/>
          </a:blip>
          <a:stretch>
            <a:fillRect/>
          </a:stretch>
        </p:blipFill>
        <p:spPr>
          <a:xfrm>
            <a:off x="0" y="1781949"/>
            <a:ext cx="9144000" cy="376476"/>
          </a:xfrm>
          <a:prstGeom prst="rect">
            <a:avLst/>
          </a:prstGeom>
          <a:noFill/>
          <a:ln>
            <a:noFill/>
          </a:ln>
        </p:spPr>
      </p:pic>
      <p:pic>
        <p:nvPicPr>
          <p:cNvPr id="375" name="Google Shape;375;p56"/>
          <p:cNvPicPr preferRelativeResize="0"/>
          <p:nvPr/>
        </p:nvPicPr>
        <p:blipFill>
          <a:blip r:embed="rId4">
            <a:alphaModFix/>
          </a:blip>
          <a:stretch>
            <a:fillRect/>
          </a:stretch>
        </p:blipFill>
        <p:spPr>
          <a:xfrm>
            <a:off x="0" y="2158421"/>
            <a:ext cx="9144000" cy="826658"/>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5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381" name="Google Shape;381;p5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The ‘sample’ object has </a:t>
            </a:r>
            <a:endParaRPr/>
          </a:p>
          <a:p>
            <a:pPr marL="0" lvl="0" indent="0" algn="l" rtl="0">
              <a:spcBef>
                <a:spcPts val="1200"/>
              </a:spcBef>
              <a:spcAft>
                <a:spcPts val="0"/>
              </a:spcAft>
              <a:buNone/>
            </a:pPr>
            <a:r>
              <a:rPr lang="en"/>
              <a:t>Many methods, attributes and</a:t>
            </a:r>
            <a:endParaRPr/>
          </a:p>
          <a:p>
            <a:pPr marL="0" lvl="0" indent="0" algn="l" rtl="0">
              <a:spcBef>
                <a:spcPts val="1200"/>
              </a:spcBef>
              <a:spcAft>
                <a:spcPts val="0"/>
              </a:spcAft>
              <a:buNone/>
            </a:pPr>
            <a:r>
              <a:rPr lang="en"/>
              <a:t>Properties.</a:t>
            </a:r>
            <a:endParaRPr/>
          </a:p>
          <a:p>
            <a:pPr marL="0" lvl="0" indent="0" algn="l" rtl="0">
              <a:spcBef>
                <a:spcPts val="1200"/>
              </a:spcBef>
              <a:spcAft>
                <a:spcPts val="1200"/>
              </a:spcAft>
              <a:buNone/>
            </a:pPr>
            <a:r>
              <a:rPr lang="en"/>
              <a:t>E.g.: using “.df” will get us</a:t>
            </a:r>
            <a:br>
              <a:rPr lang="en"/>
            </a:br>
            <a:r>
              <a:rPr lang="en"/>
              <a:t>The DataFrame stored in</a:t>
            </a:r>
            <a:br>
              <a:rPr lang="en"/>
            </a:br>
            <a:r>
              <a:rPr lang="en"/>
              <a:t>the object.</a:t>
            </a:r>
            <a:endParaRPr/>
          </a:p>
        </p:txBody>
      </p:sp>
      <p:pic>
        <p:nvPicPr>
          <p:cNvPr id="382" name="Google Shape;382;p57"/>
          <p:cNvPicPr preferRelativeResize="0"/>
          <p:nvPr/>
        </p:nvPicPr>
        <p:blipFill>
          <a:blip r:embed="rId3">
            <a:alphaModFix/>
          </a:blip>
          <a:stretch>
            <a:fillRect/>
          </a:stretch>
        </p:blipFill>
        <p:spPr>
          <a:xfrm>
            <a:off x="3860250" y="1017713"/>
            <a:ext cx="4972050" cy="399097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5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388" name="Google Shape;388;p5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Each Sample object</a:t>
            </a:r>
            <a:endParaRPr/>
          </a:p>
          <a:p>
            <a:pPr marL="0" lvl="0" indent="0" algn="l" rtl="0">
              <a:spcBef>
                <a:spcPts val="1200"/>
              </a:spcBef>
              <a:spcAft>
                <a:spcPts val="0"/>
              </a:spcAft>
              <a:buNone/>
            </a:pPr>
            <a:r>
              <a:rPr lang="en"/>
              <a:t>has a print-out</a:t>
            </a:r>
            <a:endParaRPr/>
          </a:p>
          <a:p>
            <a:pPr marL="0" lvl="0" indent="0" algn="l" rtl="0">
              <a:spcBef>
                <a:spcPts val="1200"/>
              </a:spcBef>
              <a:spcAft>
                <a:spcPts val="0"/>
              </a:spcAft>
              <a:buNone/>
            </a:pPr>
            <a:r>
              <a:rPr lang="en"/>
              <a:t>with information</a:t>
            </a:r>
            <a:endParaRPr/>
          </a:p>
          <a:p>
            <a:pPr marL="0" lvl="0" indent="0" algn="l" rtl="0">
              <a:spcBef>
                <a:spcPts val="1200"/>
              </a:spcBef>
              <a:spcAft>
                <a:spcPts val="1200"/>
              </a:spcAft>
              <a:buNone/>
            </a:pPr>
            <a:r>
              <a:rPr lang="en"/>
              <a:t>about what’s stored.</a:t>
            </a:r>
            <a:endParaRPr/>
          </a:p>
        </p:txBody>
      </p:sp>
      <p:pic>
        <p:nvPicPr>
          <p:cNvPr id="389" name="Google Shape;389;p58"/>
          <p:cNvPicPr preferRelativeResize="0"/>
          <p:nvPr/>
        </p:nvPicPr>
        <p:blipFill>
          <a:blip r:embed="rId3">
            <a:alphaModFix/>
          </a:blip>
          <a:stretch>
            <a:fillRect/>
          </a:stretch>
        </p:blipFill>
        <p:spPr>
          <a:xfrm>
            <a:off x="2820924" y="1152473"/>
            <a:ext cx="6184298" cy="3795774"/>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5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395" name="Google Shape;395;p5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Using “.set_target” we can connect the target Sample with the sample Sample</a:t>
            </a:r>
            <a:endParaRPr/>
          </a:p>
        </p:txBody>
      </p:sp>
      <p:pic>
        <p:nvPicPr>
          <p:cNvPr id="396" name="Google Shape;396;p59"/>
          <p:cNvPicPr preferRelativeResize="0"/>
          <p:nvPr/>
        </p:nvPicPr>
        <p:blipFill>
          <a:blip r:embed="rId3">
            <a:alphaModFix/>
          </a:blip>
          <a:stretch>
            <a:fillRect/>
          </a:stretch>
        </p:blipFill>
        <p:spPr>
          <a:xfrm>
            <a:off x="585600" y="1709075"/>
            <a:ext cx="5047825" cy="329767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402" name="Google Shape;402;p6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Comparing means</a:t>
            </a:r>
            <a:endParaRPr/>
          </a:p>
        </p:txBody>
      </p:sp>
      <p:pic>
        <p:nvPicPr>
          <p:cNvPr id="403" name="Google Shape;403;p60"/>
          <p:cNvPicPr preferRelativeResize="0"/>
          <p:nvPr/>
        </p:nvPicPr>
        <p:blipFill>
          <a:blip r:embed="rId3">
            <a:alphaModFix/>
          </a:blip>
          <a:stretch>
            <a:fillRect/>
          </a:stretch>
        </p:blipFill>
        <p:spPr>
          <a:xfrm>
            <a:off x="1291325" y="1953300"/>
            <a:ext cx="5676900" cy="29718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6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409" name="Google Shape;409;p6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Looking at ASMD</a:t>
            </a:r>
            <a:endParaRPr/>
          </a:p>
        </p:txBody>
      </p:sp>
      <p:pic>
        <p:nvPicPr>
          <p:cNvPr id="410" name="Google Shape;410;p61"/>
          <p:cNvPicPr preferRelativeResize="0"/>
          <p:nvPr/>
        </p:nvPicPr>
        <p:blipFill>
          <a:blip r:embed="rId3">
            <a:alphaModFix/>
          </a:blip>
          <a:stretch>
            <a:fillRect/>
          </a:stretch>
        </p:blipFill>
        <p:spPr>
          <a:xfrm>
            <a:off x="1223252" y="1727100"/>
            <a:ext cx="6474997" cy="3416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7"/>
          <p:cNvSpPr txBox="1">
            <a:spLocks noGrp="1"/>
          </p:cNvSpPr>
          <p:nvPr>
            <p:ph type="body" idx="1"/>
          </p:nvPr>
        </p:nvSpPr>
        <p:spPr>
          <a:xfrm>
            <a:off x="269825" y="310700"/>
            <a:ext cx="8684100" cy="4137000"/>
          </a:xfrm>
          <a:prstGeom prst="rect">
            <a:avLst/>
          </a:prstGeom>
          <a:ln w="28575" cap="flat" cmpd="sng">
            <a:solidFill>
              <a:srgbClr val="B7B7B7"/>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r>
              <a:rPr lang="en" sz="2500" i="1" u="sng">
                <a:solidFill>
                  <a:schemeClr val="accent5"/>
                </a:solidFill>
                <a:latin typeface="Roboto"/>
                <a:ea typeface="Roboto"/>
                <a:cs typeface="Roboto"/>
                <a:sym typeface="Roboto"/>
                <a:hlinkClick r:id="rId3">
                  <a:extLst>
                    <a:ext uri="{A12FA001-AC4F-418D-AE19-62706E023703}">
                      <ahyp:hlinkClr xmlns:ahyp="http://schemas.microsoft.com/office/drawing/2018/hyperlinkcolor" val="tx"/>
                    </a:ext>
                  </a:extLst>
                </a:hlinkClick>
              </a:rPr>
              <a:t>balance</a:t>
            </a:r>
            <a:r>
              <a:rPr lang="en" sz="2500">
                <a:solidFill>
                  <a:srgbClr val="1C1E21"/>
                </a:solidFill>
                <a:latin typeface="Roboto"/>
                <a:ea typeface="Roboto"/>
                <a:cs typeface="Roboto"/>
                <a:sym typeface="Roboto"/>
              </a:rPr>
              <a:t> offers a simple workflow and methods for dealing with biased data samples when looking to infer from them to some population of interest.</a:t>
            </a:r>
            <a:endParaRPr sz="2500">
              <a:solidFill>
                <a:srgbClr val="1C1E21"/>
              </a:solidFill>
              <a:latin typeface="Roboto"/>
              <a:ea typeface="Roboto"/>
              <a:cs typeface="Roboto"/>
              <a:sym typeface="Roboto"/>
            </a:endParaRPr>
          </a:p>
          <a:p>
            <a:pPr marL="0" lvl="0" indent="0" algn="l" rtl="0">
              <a:spcBef>
                <a:spcPts val="1200"/>
              </a:spcBef>
              <a:spcAft>
                <a:spcPts val="0"/>
              </a:spcAft>
              <a:buClr>
                <a:schemeClr val="dk1"/>
              </a:buClr>
              <a:buSzPts val="1100"/>
              <a:buFont typeface="Arial"/>
              <a:buNone/>
            </a:pPr>
            <a:endParaRPr sz="2500">
              <a:solidFill>
                <a:srgbClr val="1C1E21"/>
              </a:solidFill>
              <a:latin typeface="Roboto"/>
              <a:ea typeface="Roboto"/>
              <a:cs typeface="Roboto"/>
              <a:sym typeface="Roboto"/>
            </a:endParaRPr>
          </a:p>
          <a:p>
            <a:pPr marL="0" lvl="0" indent="0" algn="l" rtl="0">
              <a:spcBef>
                <a:spcPts val="1200"/>
              </a:spcBef>
              <a:spcAft>
                <a:spcPts val="0"/>
              </a:spcAft>
              <a:buNone/>
            </a:pPr>
            <a:r>
              <a:rPr lang="en" sz="2500">
                <a:solidFill>
                  <a:srgbClr val="1C1E21"/>
                </a:solidFill>
                <a:latin typeface="Roboto"/>
                <a:ea typeface="Roboto"/>
                <a:cs typeface="Roboto"/>
                <a:sym typeface="Roboto"/>
              </a:rPr>
              <a:t>Biased samples often occur in </a:t>
            </a:r>
            <a:r>
              <a:rPr lang="en" sz="2500" u="sng">
                <a:solidFill>
                  <a:schemeClr val="accent5"/>
                </a:solidFill>
                <a:latin typeface="Roboto"/>
                <a:ea typeface="Roboto"/>
                <a:cs typeface="Roboto"/>
                <a:sym typeface="Roboto"/>
                <a:hlinkClick r:id="rId4">
                  <a:extLst>
                    <a:ext uri="{A12FA001-AC4F-418D-AE19-62706E023703}">
                      <ahyp:hlinkClr xmlns:ahyp="http://schemas.microsoft.com/office/drawing/2018/hyperlinkcolor" val="tx"/>
                    </a:ext>
                  </a:extLst>
                </a:hlinkClick>
              </a:rPr>
              <a:t>survey statistics</a:t>
            </a:r>
            <a:r>
              <a:rPr lang="en" sz="2500">
                <a:solidFill>
                  <a:srgbClr val="1C1E21"/>
                </a:solidFill>
                <a:latin typeface="Roboto"/>
                <a:ea typeface="Roboto"/>
                <a:cs typeface="Roboto"/>
                <a:sym typeface="Roboto"/>
              </a:rPr>
              <a:t> when respondents present </a:t>
            </a:r>
            <a:r>
              <a:rPr lang="en" sz="2500" u="sng">
                <a:solidFill>
                  <a:schemeClr val="accent5"/>
                </a:solidFill>
                <a:latin typeface="Roboto"/>
                <a:ea typeface="Roboto"/>
                <a:cs typeface="Roboto"/>
                <a:sym typeface="Roboto"/>
                <a:hlinkClick r:id="rId5">
                  <a:extLst>
                    <a:ext uri="{A12FA001-AC4F-418D-AE19-62706E023703}">
                      <ahyp:hlinkClr xmlns:ahyp="http://schemas.microsoft.com/office/drawing/2018/hyperlinkcolor" val="tx"/>
                    </a:ext>
                  </a:extLst>
                </a:hlinkClick>
              </a:rPr>
              <a:t>non-response bias</a:t>
            </a:r>
            <a:r>
              <a:rPr lang="en" sz="2500">
                <a:solidFill>
                  <a:srgbClr val="1C1E21"/>
                </a:solidFill>
                <a:latin typeface="Roboto"/>
                <a:ea typeface="Roboto"/>
                <a:cs typeface="Roboto"/>
                <a:sym typeface="Roboto"/>
              </a:rPr>
              <a:t> or survey suffers from </a:t>
            </a:r>
            <a:r>
              <a:rPr lang="en" sz="2500" u="sng">
                <a:solidFill>
                  <a:schemeClr val="accent5"/>
                </a:solidFill>
                <a:latin typeface="Roboto"/>
                <a:ea typeface="Roboto"/>
                <a:cs typeface="Roboto"/>
                <a:sym typeface="Roboto"/>
                <a:hlinkClick r:id="rId6">
                  <a:extLst>
                    <a:ext uri="{A12FA001-AC4F-418D-AE19-62706E023703}">
                      <ahyp:hlinkClr xmlns:ahyp="http://schemas.microsoft.com/office/drawing/2018/hyperlinkcolor" val="tx"/>
                    </a:ext>
                  </a:extLst>
                </a:hlinkClick>
              </a:rPr>
              <a:t>sampling bias</a:t>
            </a:r>
            <a:r>
              <a:rPr lang="en" sz="2500">
                <a:solidFill>
                  <a:srgbClr val="1C1E21"/>
                </a:solidFill>
                <a:latin typeface="Roboto"/>
                <a:ea typeface="Roboto"/>
                <a:cs typeface="Roboto"/>
                <a:sym typeface="Roboto"/>
              </a:rPr>
              <a:t> (that are not </a:t>
            </a:r>
            <a:r>
              <a:rPr lang="en" sz="2500" u="sng">
                <a:solidFill>
                  <a:schemeClr val="accent5"/>
                </a:solidFill>
                <a:latin typeface="Roboto"/>
                <a:ea typeface="Roboto"/>
                <a:cs typeface="Roboto"/>
                <a:sym typeface="Roboto"/>
                <a:hlinkClick r:id="rId7">
                  <a:extLst>
                    <a:ext uri="{A12FA001-AC4F-418D-AE19-62706E023703}">
                      <ahyp:hlinkClr xmlns:ahyp="http://schemas.microsoft.com/office/drawing/2018/hyperlinkcolor" val="tx"/>
                    </a:ext>
                  </a:extLst>
                </a:hlinkClick>
              </a:rPr>
              <a:t>missing completely at random</a:t>
            </a:r>
            <a:r>
              <a:rPr lang="en" sz="2500">
                <a:solidFill>
                  <a:srgbClr val="1C1E21"/>
                </a:solidFill>
                <a:latin typeface="Roboto"/>
                <a:ea typeface="Roboto"/>
                <a:cs typeface="Roboto"/>
                <a:sym typeface="Roboto"/>
              </a:rPr>
              <a:t>).</a:t>
            </a:r>
            <a:endParaRPr sz="3100" b="1" i="1"/>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6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416" name="Google Shape;416;p6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And we can get plots for all covariates</a:t>
            </a:r>
            <a:endParaRPr/>
          </a:p>
        </p:txBody>
      </p:sp>
      <p:pic>
        <p:nvPicPr>
          <p:cNvPr id="417" name="Google Shape;417;p62"/>
          <p:cNvPicPr preferRelativeResize="0"/>
          <p:nvPr/>
        </p:nvPicPr>
        <p:blipFill>
          <a:blip r:embed="rId3">
            <a:alphaModFix/>
          </a:blip>
          <a:stretch>
            <a:fillRect/>
          </a:stretch>
        </p:blipFill>
        <p:spPr>
          <a:xfrm>
            <a:off x="481013" y="2080525"/>
            <a:ext cx="4200525" cy="74295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6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pic>
        <p:nvPicPr>
          <p:cNvPr id="423" name="Google Shape;423;p63"/>
          <p:cNvPicPr preferRelativeResize="0"/>
          <p:nvPr/>
        </p:nvPicPr>
        <p:blipFill>
          <a:blip r:embed="rId3">
            <a:alphaModFix/>
          </a:blip>
          <a:stretch>
            <a:fillRect/>
          </a:stretch>
        </p:blipFill>
        <p:spPr>
          <a:xfrm>
            <a:off x="152400" y="1170125"/>
            <a:ext cx="8839197" cy="3778003"/>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6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pic>
        <p:nvPicPr>
          <p:cNvPr id="429" name="Google Shape;429;p64"/>
          <p:cNvPicPr preferRelativeResize="0"/>
          <p:nvPr/>
        </p:nvPicPr>
        <p:blipFill>
          <a:blip r:embed="rId3">
            <a:alphaModFix/>
          </a:blip>
          <a:stretch>
            <a:fillRect/>
          </a:stretch>
        </p:blipFill>
        <p:spPr>
          <a:xfrm>
            <a:off x="152400" y="1170125"/>
            <a:ext cx="8839200" cy="375666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6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pic>
        <p:nvPicPr>
          <p:cNvPr id="435" name="Google Shape;435;p65"/>
          <p:cNvPicPr preferRelativeResize="0"/>
          <p:nvPr/>
        </p:nvPicPr>
        <p:blipFill>
          <a:blip r:embed="rId3">
            <a:alphaModFix/>
          </a:blip>
          <a:stretch>
            <a:fillRect/>
          </a:stretch>
        </p:blipFill>
        <p:spPr>
          <a:xfrm>
            <a:off x="152400" y="1170125"/>
            <a:ext cx="6467065" cy="382097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6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441" name="Google Shape;441;p6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We use “.adjust()” to fit a model (e.g.: IPW, CBPS, raking, or post-stratification)</a:t>
            </a:r>
            <a:endParaRPr/>
          </a:p>
        </p:txBody>
      </p:sp>
      <p:pic>
        <p:nvPicPr>
          <p:cNvPr id="442" name="Google Shape;442;p66"/>
          <p:cNvPicPr preferRelativeResize="0"/>
          <p:nvPr/>
        </p:nvPicPr>
        <p:blipFill>
          <a:blip r:embed="rId3">
            <a:alphaModFix/>
          </a:blip>
          <a:stretch>
            <a:fillRect/>
          </a:stretch>
        </p:blipFill>
        <p:spPr>
          <a:xfrm>
            <a:off x="0" y="1692059"/>
            <a:ext cx="9143998" cy="2167581"/>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6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448" name="Google Shape;448;p6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The print-out tells us what we got in the object</a:t>
            </a:r>
            <a:endParaRPr/>
          </a:p>
        </p:txBody>
      </p:sp>
      <p:pic>
        <p:nvPicPr>
          <p:cNvPr id="449" name="Google Shape;449;p67"/>
          <p:cNvPicPr preferRelativeResize="0"/>
          <p:nvPr/>
        </p:nvPicPr>
        <p:blipFill>
          <a:blip r:embed="rId3">
            <a:alphaModFix/>
          </a:blip>
          <a:stretch>
            <a:fillRect/>
          </a:stretch>
        </p:blipFill>
        <p:spPr>
          <a:xfrm>
            <a:off x="1572125" y="1704223"/>
            <a:ext cx="6630949" cy="328485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6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455" name="Google Shape;455;p6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We can evaluate the results</a:t>
            </a:r>
            <a:endParaRPr/>
          </a:p>
        </p:txBody>
      </p:sp>
      <p:pic>
        <p:nvPicPr>
          <p:cNvPr id="456" name="Google Shape;456;p68"/>
          <p:cNvPicPr preferRelativeResize="0"/>
          <p:nvPr/>
        </p:nvPicPr>
        <p:blipFill>
          <a:blip r:embed="rId3">
            <a:alphaModFix/>
          </a:blip>
          <a:stretch>
            <a:fillRect/>
          </a:stretch>
        </p:blipFill>
        <p:spPr>
          <a:xfrm>
            <a:off x="1589097" y="1729175"/>
            <a:ext cx="5357351" cy="325035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6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462" name="Google Shape;462;p6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We can look at the effect of weighting on the ASMD:</a:t>
            </a:r>
            <a:endParaRPr/>
          </a:p>
        </p:txBody>
      </p:sp>
      <p:pic>
        <p:nvPicPr>
          <p:cNvPr id="463" name="Google Shape;463;p69"/>
          <p:cNvPicPr preferRelativeResize="0"/>
          <p:nvPr/>
        </p:nvPicPr>
        <p:blipFill>
          <a:blip r:embed="rId3">
            <a:alphaModFix/>
          </a:blip>
          <a:stretch>
            <a:fillRect/>
          </a:stretch>
        </p:blipFill>
        <p:spPr>
          <a:xfrm>
            <a:off x="877650" y="1826775"/>
            <a:ext cx="7048500" cy="295275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7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469" name="Google Shape;469;p7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And we can plot our data again (seeing the effect of weighting on the covariates)</a:t>
            </a:r>
            <a:endParaRPr/>
          </a:p>
        </p:txBody>
      </p:sp>
      <p:pic>
        <p:nvPicPr>
          <p:cNvPr id="470" name="Google Shape;470;p70"/>
          <p:cNvPicPr preferRelativeResize="0"/>
          <p:nvPr/>
        </p:nvPicPr>
        <p:blipFill>
          <a:blip r:embed="rId3">
            <a:alphaModFix/>
          </a:blip>
          <a:stretch>
            <a:fillRect/>
          </a:stretch>
        </p:blipFill>
        <p:spPr>
          <a:xfrm>
            <a:off x="3257550" y="2338388"/>
            <a:ext cx="2933700" cy="771525"/>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7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pic>
        <p:nvPicPr>
          <p:cNvPr id="476" name="Google Shape;476;p71"/>
          <p:cNvPicPr preferRelativeResize="0"/>
          <p:nvPr/>
        </p:nvPicPr>
        <p:blipFill>
          <a:blip r:embed="rId3">
            <a:alphaModFix/>
          </a:blip>
          <a:stretch>
            <a:fillRect/>
          </a:stretch>
        </p:blipFill>
        <p:spPr>
          <a:xfrm>
            <a:off x="152400" y="1170125"/>
            <a:ext cx="8839199" cy="362724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500"/>
              <a:t>Survey weighting alternatives - market ecosystem</a:t>
            </a:r>
            <a:endParaRPr sz="2500"/>
          </a:p>
        </p:txBody>
      </p:sp>
      <p:pic>
        <p:nvPicPr>
          <p:cNvPr id="87" name="Google Shape;87;p18"/>
          <p:cNvPicPr preferRelativeResize="0"/>
          <p:nvPr/>
        </p:nvPicPr>
        <p:blipFill>
          <a:blip r:embed="rId3">
            <a:alphaModFix/>
          </a:blip>
          <a:stretch>
            <a:fillRect/>
          </a:stretch>
        </p:blipFill>
        <p:spPr>
          <a:xfrm>
            <a:off x="409250" y="1178100"/>
            <a:ext cx="7987975" cy="3789025"/>
          </a:xfrm>
          <a:prstGeom prst="rect">
            <a:avLst/>
          </a:prstGeom>
          <a:noFill/>
          <a:ln>
            <a:noFill/>
          </a:ln>
        </p:spPr>
      </p:pic>
      <p:pic>
        <p:nvPicPr>
          <p:cNvPr id="88" name="Google Shape;88;p18"/>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4319664" y="4203275"/>
            <a:ext cx="1595061" cy="572700"/>
          </a:xfrm>
          <a:prstGeom prst="rect">
            <a:avLst/>
          </a:prstGeom>
          <a:noFill/>
          <a:ln>
            <a:noFill/>
          </a:ln>
        </p:spPr>
      </p:pic>
      <p:cxnSp>
        <p:nvCxnSpPr>
          <p:cNvPr id="89" name="Google Shape;89;p18"/>
          <p:cNvCxnSpPr>
            <a:stCxn id="88" idx="0"/>
          </p:cNvCxnSpPr>
          <p:nvPr/>
        </p:nvCxnSpPr>
        <p:spPr>
          <a:xfrm rot="10800000" flipH="1">
            <a:off x="5117194" y="3505775"/>
            <a:ext cx="526200" cy="6975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7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pic>
        <p:nvPicPr>
          <p:cNvPr id="482" name="Google Shape;482;p72"/>
          <p:cNvPicPr preferRelativeResize="0"/>
          <p:nvPr/>
        </p:nvPicPr>
        <p:blipFill>
          <a:blip r:embed="rId3">
            <a:alphaModFix/>
          </a:blip>
          <a:stretch>
            <a:fillRect/>
          </a:stretch>
        </p:blipFill>
        <p:spPr>
          <a:xfrm>
            <a:off x="152400" y="1170125"/>
            <a:ext cx="8839200" cy="3620692"/>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Google Shape;487;p7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pic>
        <p:nvPicPr>
          <p:cNvPr id="488" name="Google Shape;488;p73"/>
          <p:cNvPicPr preferRelativeResize="0"/>
          <p:nvPr/>
        </p:nvPicPr>
        <p:blipFill>
          <a:blip r:embed="rId3">
            <a:alphaModFix/>
          </a:blip>
          <a:stretch>
            <a:fillRect/>
          </a:stretch>
        </p:blipFill>
        <p:spPr>
          <a:xfrm>
            <a:off x="152400" y="1170125"/>
            <a:ext cx="6556096" cy="382097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7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494" name="Google Shape;494;p7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Weight diagnostics</a:t>
            </a:r>
            <a:endParaRPr/>
          </a:p>
        </p:txBody>
      </p:sp>
      <p:pic>
        <p:nvPicPr>
          <p:cNvPr id="495" name="Google Shape;495;p74"/>
          <p:cNvPicPr preferRelativeResize="0"/>
          <p:nvPr/>
        </p:nvPicPr>
        <p:blipFill>
          <a:blip r:embed="rId3">
            <a:alphaModFix/>
          </a:blip>
          <a:stretch>
            <a:fillRect/>
          </a:stretch>
        </p:blipFill>
        <p:spPr>
          <a:xfrm>
            <a:off x="4572002" y="359975"/>
            <a:ext cx="4269323" cy="4698475"/>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7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501" name="Google Shape;501;p7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Outcome - weighted means</a:t>
            </a:r>
            <a:endParaRPr/>
          </a:p>
        </p:txBody>
      </p:sp>
      <p:pic>
        <p:nvPicPr>
          <p:cNvPr id="502" name="Google Shape;502;p75"/>
          <p:cNvPicPr preferRelativeResize="0"/>
          <p:nvPr/>
        </p:nvPicPr>
        <p:blipFill>
          <a:blip r:embed="rId3">
            <a:alphaModFix/>
          </a:blip>
          <a:stretch>
            <a:fillRect/>
          </a:stretch>
        </p:blipFill>
        <p:spPr>
          <a:xfrm>
            <a:off x="0" y="1909797"/>
            <a:ext cx="9144001" cy="1323907"/>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7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508" name="Google Shape;508;p7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Outcome</a:t>
            </a:r>
            <a:endParaRPr/>
          </a:p>
        </p:txBody>
      </p:sp>
      <p:pic>
        <p:nvPicPr>
          <p:cNvPr id="509" name="Google Shape;509;p76"/>
          <p:cNvPicPr preferRelativeResize="0"/>
          <p:nvPr/>
        </p:nvPicPr>
        <p:blipFill>
          <a:blip r:embed="rId3">
            <a:alphaModFix/>
          </a:blip>
          <a:stretch>
            <a:fillRect/>
          </a:stretch>
        </p:blipFill>
        <p:spPr>
          <a:xfrm>
            <a:off x="2513777" y="1152475"/>
            <a:ext cx="5787723" cy="399102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7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Example: simulated data</a:t>
            </a:r>
            <a:endParaRPr/>
          </a:p>
        </p:txBody>
      </p:sp>
      <p:sp>
        <p:nvSpPr>
          <p:cNvPr id="515" name="Google Shape;515;p7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Downloading the results</a:t>
            </a:r>
            <a:endParaRPr/>
          </a:p>
        </p:txBody>
      </p:sp>
      <p:pic>
        <p:nvPicPr>
          <p:cNvPr id="516" name="Google Shape;516;p77"/>
          <p:cNvPicPr preferRelativeResize="0"/>
          <p:nvPr/>
        </p:nvPicPr>
        <p:blipFill>
          <a:blip r:embed="rId3">
            <a:alphaModFix/>
          </a:blip>
          <a:stretch>
            <a:fillRect/>
          </a:stretch>
        </p:blipFill>
        <p:spPr>
          <a:xfrm>
            <a:off x="0" y="2227975"/>
            <a:ext cx="9144001" cy="242245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pic>
        <p:nvPicPr>
          <p:cNvPr id="521" name="Google Shape;521;p78"/>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2099937" y="1983000"/>
            <a:ext cx="1733134" cy="2285399"/>
          </a:xfrm>
          <a:prstGeom prst="rect">
            <a:avLst/>
          </a:prstGeom>
          <a:noFill/>
          <a:ln>
            <a:noFill/>
          </a:ln>
        </p:spPr>
      </p:pic>
      <p:sp>
        <p:nvSpPr>
          <p:cNvPr id="522" name="Google Shape;522;p78"/>
          <p:cNvSpPr txBox="1"/>
          <p:nvPr/>
        </p:nvSpPr>
        <p:spPr>
          <a:xfrm>
            <a:off x="2074700" y="4363259"/>
            <a:ext cx="8845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Roboto"/>
                <a:ea typeface="Roboto"/>
                <a:cs typeface="Roboto"/>
                <a:sym typeface="Roboto"/>
              </a:rPr>
              <a:t>       </a:t>
            </a:r>
            <a:r>
              <a:rPr lang="en" b="1">
                <a:latin typeface="Roboto"/>
                <a:ea typeface="Roboto"/>
                <a:cs typeface="Roboto"/>
                <a:sym typeface="Roboto"/>
              </a:rPr>
              <a:t>Tal S</a:t>
            </a:r>
            <a:r>
              <a:rPr lang="en">
                <a:latin typeface="Roboto"/>
                <a:ea typeface="Roboto"/>
                <a:cs typeface="Roboto"/>
                <a:sym typeface="Roboto"/>
              </a:rPr>
              <a:t>arig                                          </a:t>
            </a:r>
            <a:r>
              <a:rPr lang="en" b="1">
                <a:latin typeface="Roboto"/>
                <a:ea typeface="Roboto"/>
                <a:cs typeface="Roboto"/>
                <a:sym typeface="Roboto"/>
              </a:rPr>
              <a:t>Tal G</a:t>
            </a:r>
            <a:r>
              <a:rPr lang="en">
                <a:latin typeface="Roboto"/>
                <a:ea typeface="Roboto"/>
                <a:cs typeface="Roboto"/>
                <a:sym typeface="Roboto"/>
              </a:rPr>
              <a:t>alili                                           </a:t>
            </a:r>
            <a:endParaRPr>
              <a:latin typeface="Roboto"/>
              <a:ea typeface="Roboto"/>
              <a:cs typeface="Roboto"/>
              <a:sym typeface="Roboto"/>
            </a:endParaRPr>
          </a:p>
        </p:txBody>
      </p:sp>
      <p:sp>
        <p:nvSpPr>
          <p:cNvPr id="523" name="Google Shape;523;p78"/>
          <p:cNvSpPr txBox="1"/>
          <p:nvPr/>
        </p:nvSpPr>
        <p:spPr>
          <a:xfrm>
            <a:off x="2723675" y="606800"/>
            <a:ext cx="3167400" cy="1128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500">
                <a:solidFill>
                  <a:schemeClr val="dk1"/>
                </a:solidFill>
              </a:rPr>
              <a:t>Thanks!</a:t>
            </a:r>
            <a:endParaRPr sz="2300"/>
          </a:p>
          <a:p>
            <a:pPr marL="0" lvl="0" indent="0" algn="ctr" rtl="0">
              <a:lnSpc>
                <a:spcPct val="115000"/>
              </a:lnSpc>
              <a:spcBef>
                <a:spcPts val="1600"/>
              </a:spcBef>
              <a:spcAft>
                <a:spcPts val="1600"/>
              </a:spcAft>
              <a:buNone/>
            </a:pPr>
            <a:r>
              <a:rPr lang="en" sz="2300"/>
              <a:t>Questions?</a:t>
            </a:r>
            <a:endParaRPr sz="2300"/>
          </a:p>
        </p:txBody>
      </p:sp>
      <p:pic>
        <p:nvPicPr>
          <p:cNvPr id="524" name="Google Shape;524;p78"/>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5095516" y="2050143"/>
            <a:ext cx="1848760" cy="2285399"/>
          </a:xfrm>
          <a:prstGeom prst="rect">
            <a:avLst/>
          </a:prstGeom>
          <a:noFill/>
          <a:ln>
            <a:noFill/>
          </a:ln>
        </p:spPr>
      </p:pic>
      <p:pic>
        <p:nvPicPr>
          <p:cNvPr id="525" name="Google Shape;525;p78"/>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0" y="0"/>
            <a:ext cx="1848750" cy="663788"/>
          </a:xfrm>
          <a:prstGeom prst="rect">
            <a:avLst/>
          </a:prstGeom>
          <a:noFill/>
          <a:ln>
            <a:noFill/>
          </a:ln>
        </p:spPr>
      </p:pic>
      <p:pic>
        <p:nvPicPr>
          <p:cNvPr id="526" name="Google Shape;526;p78"/>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8271500" y="4410150"/>
            <a:ext cx="734124" cy="620375"/>
          </a:xfrm>
          <a:prstGeom prst="rect">
            <a:avLst/>
          </a:prstGeom>
          <a:noFill/>
          <a:ln>
            <a:noFill/>
          </a:ln>
        </p:spPr>
      </p:pic>
      <p:pic>
        <p:nvPicPr>
          <p:cNvPr id="527" name="Google Shape;527;p78"/>
          <p:cNvPicPr preferRelativeResize="0"/>
          <p:nvPr/>
        </p:nvPicPr>
        <p:blipFill>
          <a:blip r:embed="rId7" cstate="print">
            <a:alphaModFix/>
            <a:extLst>
              <a:ext uri="{28A0092B-C50C-407E-A947-70E740481C1C}">
                <a14:useLocalDpi xmlns:a14="http://schemas.microsoft.com/office/drawing/2010/main"/>
              </a:ext>
            </a:extLst>
          </a:blip>
          <a:stretch>
            <a:fillRect/>
          </a:stretch>
        </p:blipFill>
        <p:spPr>
          <a:xfrm>
            <a:off x="6963739" y="4410151"/>
            <a:ext cx="1182162" cy="680975"/>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7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References</a:t>
            </a:r>
            <a:endParaRPr/>
          </a:p>
        </p:txBody>
      </p:sp>
      <p:sp>
        <p:nvSpPr>
          <p:cNvPr id="533" name="Google Shape;533;p7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292100" algn="l" rtl="0">
              <a:spcBef>
                <a:spcPts val="0"/>
              </a:spcBef>
              <a:spcAft>
                <a:spcPts val="0"/>
              </a:spcAft>
              <a:buSzPts val="1000"/>
              <a:buFont typeface="Roboto"/>
              <a:buChar char="-"/>
            </a:pPr>
            <a:r>
              <a:rPr lang="en" sz="1000">
                <a:solidFill>
                  <a:schemeClr val="dk1"/>
                </a:solidFill>
                <a:highlight>
                  <a:srgbClr val="FFFFFF"/>
                </a:highlight>
              </a:rPr>
              <a:t>Donald B Rubin. Inference and missing data. Biometrika, 63(3):581–592, 1976.</a:t>
            </a:r>
            <a:endParaRPr sz="1000">
              <a:solidFill>
                <a:schemeClr val="dk1"/>
              </a:solidFill>
              <a:highlight>
                <a:srgbClr val="FFFFFF"/>
              </a:highlight>
            </a:endParaRPr>
          </a:p>
          <a:p>
            <a:pPr marL="457200" lvl="0" indent="-292100" algn="l" rtl="0">
              <a:spcBef>
                <a:spcPts val="0"/>
              </a:spcBef>
              <a:spcAft>
                <a:spcPts val="0"/>
              </a:spcAft>
              <a:buSzPts val="1000"/>
              <a:buFont typeface="Roboto"/>
              <a:buChar char="-"/>
            </a:pPr>
            <a:r>
              <a:rPr lang="en" sz="1000">
                <a:solidFill>
                  <a:schemeClr val="dk1"/>
                </a:solidFill>
                <a:highlight>
                  <a:srgbClr val="FFFFFF"/>
                </a:highlight>
              </a:rPr>
              <a:t>Kosuke Imai and Marc Ratkovic. Covariate balancing propensity score. Journal of the Royal Statistical Society: Series B: Statistical Methodology, pages 243–263, 2014</a:t>
            </a:r>
            <a:endParaRPr sz="1000">
              <a:solidFill>
                <a:schemeClr val="dk1"/>
              </a:solidFill>
              <a:latin typeface="Roboto"/>
              <a:ea typeface="Roboto"/>
              <a:cs typeface="Roboto"/>
              <a:sym typeface="Roboto"/>
            </a:endParaRPr>
          </a:p>
          <a:p>
            <a:pPr marL="457200" lvl="0" indent="-292100" algn="l" rtl="0">
              <a:spcBef>
                <a:spcPts val="0"/>
              </a:spcBef>
              <a:spcAft>
                <a:spcPts val="0"/>
              </a:spcAft>
              <a:buSzPts val="1000"/>
              <a:buFont typeface="Roboto"/>
              <a:buChar char="-"/>
            </a:pPr>
            <a:r>
              <a:rPr lang="en" sz="1000">
                <a:solidFill>
                  <a:schemeClr val="dk1"/>
                </a:solidFill>
                <a:highlight>
                  <a:schemeClr val="lt1"/>
                </a:highlight>
              </a:rPr>
              <a:t>Leslie Kish. Survey Sampling. John Wiley Sons, Inc., New York, 1965.</a:t>
            </a:r>
            <a:endParaRPr sz="1000">
              <a:solidFill>
                <a:schemeClr val="dk1"/>
              </a:solidFill>
              <a:highlight>
                <a:srgbClr val="FFFFFF"/>
              </a:highlight>
            </a:endParaRPr>
          </a:p>
          <a:p>
            <a:pPr marL="457200" lvl="0" indent="-292100" algn="l" rtl="0">
              <a:spcBef>
                <a:spcPts val="0"/>
              </a:spcBef>
              <a:spcAft>
                <a:spcPts val="0"/>
              </a:spcAft>
              <a:buSzPts val="1000"/>
              <a:buFont typeface="Roboto"/>
              <a:buChar char="-"/>
            </a:pPr>
            <a:r>
              <a:rPr lang="en" sz="1000">
                <a:solidFill>
                  <a:schemeClr val="dk1"/>
                </a:solidFill>
                <a:highlight>
                  <a:srgbClr val="FFFFFF"/>
                </a:highlight>
              </a:rPr>
              <a:t>Leslie Kish and J. Official Stat. Weighting for unequal π. Journal of Official Statistics, 8:183–200, 1992.</a:t>
            </a:r>
            <a:endParaRPr sz="1000">
              <a:solidFill>
                <a:schemeClr val="dk1"/>
              </a:solidFill>
              <a:highlight>
                <a:srgbClr val="FFFFFF"/>
              </a:highlight>
            </a:endParaRPr>
          </a:p>
          <a:p>
            <a:pPr marL="457200" lvl="0" indent="-292100" algn="l" rtl="0">
              <a:spcBef>
                <a:spcPts val="0"/>
              </a:spcBef>
              <a:spcAft>
                <a:spcPts val="0"/>
              </a:spcAft>
              <a:buSzPts val="1000"/>
              <a:buFont typeface="Roboto"/>
              <a:buChar char="-"/>
            </a:pPr>
            <a:r>
              <a:rPr lang="en" sz="1000">
                <a:solidFill>
                  <a:schemeClr val="dk1"/>
                </a:solidFill>
                <a:highlight>
                  <a:srgbClr val="FFFFFF"/>
                </a:highlight>
              </a:rPr>
              <a:t>Paul R Rosenbaum and Donald B Rubin. The central role of the propensity score in observational studies for causal effects. Biometrika, 70(1):41–55, 1983.</a:t>
            </a:r>
            <a:endParaRPr sz="1000">
              <a:solidFill>
                <a:schemeClr val="dk1"/>
              </a:solidFill>
              <a:highlight>
                <a:srgbClr val="FFFFFF"/>
              </a:highlight>
            </a:endParaRPr>
          </a:p>
          <a:p>
            <a:pPr marL="457200" lvl="0" indent="-292100" algn="l" rtl="0">
              <a:spcBef>
                <a:spcPts val="0"/>
              </a:spcBef>
              <a:spcAft>
                <a:spcPts val="0"/>
              </a:spcAft>
              <a:buSzPts val="1000"/>
              <a:buFont typeface="Roboto"/>
              <a:buChar char="-"/>
            </a:pPr>
            <a:r>
              <a:rPr lang="en" sz="1000">
                <a:solidFill>
                  <a:schemeClr val="dk1"/>
                </a:solidFill>
                <a:highlight>
                  <a:srgbClr val="FFFFFF"/>
                </a:highlight>
              </a:rPr>
              <a:t>Robert M Groves and Lars Lyberg. Total survey error: Past, present, and future. Public opinion quarterly, 74(5):849–879, 2010.</a:t>
            </a:r>
            <a:endParaRPr sz="1000">
              <a:solidFill>
                <a:schemeClr val="dk1"/>
              </a:solidFill>
              <a:highlight>
                <a:srgbClr val="FFFFFF"/>
              </a:highlight>
            </a:endParaRPr>
          </a:p>
          <a:p>
            <a:pPr marL="457200" lvl="0" indent="-292100" algn="l" rtl="0">
              <a:spcBef>
                <a:spcPts val="0"/>
              </a:spcBef>
              <a:spcAft>
                <a:spcPts val="0"/>
              </a:spcAft>
              <a:buSzPts val="1000"/>
              <a:buChar char="-"/>
            </a:pPr>
            <a:r>
              <a:rPr lang="en" sz="1000">
                <a:solidFill>
                  <a:schemeClr val="dk1"/>
                </a:solidFill>
                <a:highlight>
                  <a:srgbClr val="FFFFFF"/>
                </a:highlight>
              </a:rPr>
              <a:t>Roderick JA Little. Post-stratification: a modeler’s perspective. Journal of the American Statistical Association, 88(423):1001–1012, 1993.</a:t>
            </a:r>
            <a:endParaRPr sz="1000">
              <a:solidFill>
                <a:schemeClr val="dk1"/>
              </a:solidFill>
              <a:highlight>
                <a:srgbClr val="FFFFFF"/>
              </a:highlight>
            </a:endParaRPr>
          </a:p>
          <a:p>
            <a:pPr marL="457200" lvl="0" indent="-292100" algn="l" rtl="0">
              <a:spcBef>
                <a:spcPts val="0"/>
              </a:spcBef>
              <a:spcAft>
                <a:spcPts val="0"/>
              </a:spcAft>
              <a:buClr>
                <a:schemeClr val="dk1"/>
              </a:buClr>
              <a:buSzPts val="1000"/>
              <a:buChar char="-"/>
            </a:pPr>
            <a:r>
              <a:rPr lang="en" sz="1000">
                <a:solidFill>
                  <a:schemeClr val="dk1"/>
                </a:solidFill>
                <a:highlight>
                  <a:srgbClr val="FFFFFF"/>
                </a:highlight>
              </a:rPr>
              <a:t>Siegfried Gabler, Sabine H ̈ader, and Partha Lahiri. A model based justification of kish’s formula for design effects for weighting and clustering. Survey Methodology, 25:105–106, 1999.</a:t>
            </a:r>
            <a:endParaRPr sz="1000">
              <a:solidFill>
                <a:schemeClr val="dk1"/>
              </a:solidFill>
              <a:highlight>
                <a:srgbClr val="FFFFFF"/>
              </a:highlight>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Shape 537"/>
        <p:cNvGrpSpPr/>
        <p:nvPr/>
      </p:nvGrpSpPr>
      <p:grpSpPr>
        <a:xfrm>
          <a:off x="0" y="0"/>
          <a:ext cx="0" cy="0"/>
          <a:chOff x="0" y="0"/>
          <a:chExt cx="0" cy="0"/>
        </a:xfrm>
      </p:grpSpPr>
      <p:sp>
        <p:nvSpPr>
          <p:cNvPr id="538" name="Google Shape;538;p8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500"/>
              <a:t>Proof for Kish’s design effect</a:t>
            </a:r>
            <a:endParaRPr sz="2500"/>
          </a:p>
        </p:txBody>
      </p:sp>
      <p:pic>
        <p:nvPicPr>
          <p:cNvPr id="539" name="Google Shape;539;p80"/>
          <p:cNvPicPr preferRelativeResize="0"/>
          <p:nvPr/>
        </p:nvPicPr>
        <p:blipFill>
          <a:blip r:embed="rId3">
            <a:alphaModFix/>
          </a:blip>
          <a:stretch>
            <a:fillRect/>
          </a:stretch>
        </p:blipFill>
        <p:spPr>
          <a:xfrm>
            <a:off x="152400" y="1170125"/>
            <a:ext cx="4831574" cy="3820974"/>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Shape 543"/>
        <p:cNvGrpSpPr/>
        <p:nvPr/>
      </p:nvGrpSpPr>
      <p:grpSpPr>
        <a:xfrm>
          <a:off x="0" y="0"/>
          <a:ext cx="0" cy="0"/>
          <a:chOff x="0" y="0"/>
          <a:chExt cx="0" cy="0"/>
        </a:xfrm>
      </p:grpSpPr>
      <p:sp>
        <p:nvSpPr>
          <p:cNvPr id="544" name="Google Shape;544;p81"/>
          <p:cNvSpPr txBox="1">
            <a:spLocks noGrp="1"/>
          </p:cNvSpPr>
          <p:nvPr>
            <p:ph type="title"/>
          </p:nvPr>
        </p:nvSpPr>
        <p:spPr>
          <a:xfrm>
            <a:off x="311700" y="29065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Why the relation between the response and the weighting variable is important?</a:t>
            </a:r>
            <a:endParaRPr/>
          </a:p>
        </p:txBody>
      </p:sp>
      <p:sp>
        <p:nvSpPr>
          <p:cNvPr id="545" name="Google Shape;545;p81"/>
          <p:cNvSpPr txBox="1">
            <a:spLocks noGrp="1"/>
          </p:cNvSpPr>
          <p:nvPr>
            <p:ph type="body" idx="1"/>
          </p:nvPr>
        </p:nvSpPr>
        <p:spPr>
          <a:xfrm>
            <a:off x="311700" y="1152475"/>
            <a:ext cx="8006400" cy="3416400"/>
          </a:xfrm>
          <a:prstGeom prst="rect">
            <a:avLst/>
          </a:prstGeom>
        </p:spPr>
        <p:txBody>
          <a:bodyPr spcFirstLastPara="1" wrap="square" lIns="91425" tIns="91425" rIns="91425" bIns="91425" anchor="t" anchorCtr="0">
            <a:normAutofit/>
          </a:bodyPr>
          <a:lstStyle/>
          <a:p>
            <a:pPr marL="0" marR="0" lvl="0" indent="0" algn="l" rtl="0">
              <a:lnSpc>
                <a:spcPct val="105000"/>
              </a:lnSpc>
              <a:spcBef>
                <a:spcPts val="0"/>
              </a:spcBef>
              <a:spcAft>
                <a:spcPts val="0"/>
              </a:spcAft>
              <a:buNone/>
            </a:pPr>
            <a:r>
              <a:rPr lang="en" sz="1100">
                <a:solidFill>
                  <a:srgbClr val="4B4F56"/>
                </a:solidFill>
              </a:rPr>
              <a:t>Given a fixed amount of imbalance between the sample of respondents and the population in the weighting variables, the potential effect of correcting the bias depends on the correlation between the variable and the response. The higher the correlation is the larger the effect is. </a:t>
            </a:r>
            <a:endParaRPr sz="1100">
              <a:solidFill>
                <a:srgbClr val="4B4F56"/>
              </a:solidFill>
            </a:endParaRPr>
          </a:p>
          <a:p>
            <a:pPr marL="0" marR="0" lvl="0" indent="0" algn="l" rtl="0">
              <a:lnSpc>
                <a:spcPct val="105000"/>
              </a:lnSpc>
              <a:spcBef>
                <a:spcPts val="1200"/>
              </a:spcBef>
              <a:spcAft>
                <a:spcPts val="0"/>
              </a:spcAft>
              <a:buNone/>
            </a:pPr>
            <a:r>
              <a:rPr lang="en" sz="1100">
                <a:solidFill>
                  <a:srgbClr val="4B4F56"/>
                </a:solidFill>
              </a:rPr>
              <a:t>This is demonstrated in a simple analytic case: Assume we have two groups A and B, where the probability for True in each group is pA and pB, respectively. In addition, assume that the two groups are balanced in the sample, but not in the population, where the percentage of group “A” in the population is p and for group “B” 1-p.</a:t>
            </a:r>
            <a:endParaRPr sz="1100">
              <a:solidFill>
                <a:srgbClr val="4B4F56"/>
              </a:solidFill>
            </a:endParaRPr>
          </a:p>
          <a:p>
            <a:pPr marL="0" marR="0" lvl="0" indent="0" algn="l" rtl="0">
              <a:lnSpc>
                <a:spcPct val="105000"/>
              </a:lnSpc>
              <a:spcBef>
                <a:spcPts val="1200"/>
              </a:spcBef>
              <a:spcAft>
                <a:spcPts val="0"/>
              </a:spcAft>
              <a:buNone/>
            </a:pPr>
            <a:r>
              <a:rPr lang="en" sz="1100">
                <a:solidFill>
                  <a:srgbClr val="4B4F56"/>
                </a:solidFill>
              </a:rPr>
              <a:t>The difference in the responses between the two groups can be measured with pB-pA and is plotted on the X-axis (assuming pA=0.1). The imbalance between the groups is measured by ASMD, and can be written as (0.5-p)/sqrt(p(1-p)). We consider the ratio of the prefect weighted average response pA*p+pB(1-p) and the unweighted average response 0.5pA+0.5pB</a:t>
            </a:r>
            <a:r>
              <a:rPr lang="en" sz="1100"/>
              <a:t>.</a:t>
            </a:r>
            <a:endParaRPr sz="1100"/>
          </a:p>
          <a:p>
            <a:pPr marL="0" marR="0" lvl="0" indent="0" algn="l" rtl="0">
              <a:lnSpc>
                <a:spcPct val="105000"/>
              </a:lnSpc>
              <a:spcBef>
                <a:spcPts val="1200"/>
              </a:spcBef>
              <a:spcAft>
                <a:spcPts val="0"/>
              </a:spcAft>
              <a:buNone/>
            </a:pPr>
            <a:endParaRPr sz="1100"/>
          </a:p>
          <a:p>
            <a:pPr marL="0" marR="0" lvl="0" indent="0" algn="l" rtl="0">
              <a:lnSpc>
                <a:spcPct val="105000"/>
              </a:lnSpc>
              <a:spcBef>
                <a:spcPts val="1200"/>
              </a:spcBef>
              <a:spcAft>
                <a:spcPts val="0"/>
              </a:spcAft>
              <a:buNone/>
            </a:pPr>
            <a:endParaRPr sz="1100"/>
          </a:p>
          <a:p>
            <a:pPr marL="0" marR="0" lvl="0" indent="0" algn="l" rtl="0">
              <a:lnSpc>
                <a:spcPct val="105000"/>
              </a:lnSpc>
              <a:spcBef>
                <a:spcPts val="1200"/>
              </a:spcBef>
              <a:spcAft>
                <a:spcPts val="1200"/>
              </a:spcAft>
              <a:buNone/>
            </a:pPr>
            <a:endParaRPr sz="1100"/>
          </a:p>
        </p:txBody>
      </p:sp>
      <p:pic>
        <p:nvPicPr>
          <p:cNvPr id="546" name="Google Shape;546;p81"/>
          <p:cNvPicPr preferRelativeResize="0"/>
          <p:nvPr/>
        </p:nvPicPr>
        <p:blipFill>
          <a:blip r:embed="rId3">
            <a:alphaModFix/>
          </a:blip>
          <a:stretch>
            <a:fillRect/>
          </a:stretch>
        </p:blipFill>
        <p:spPr>
          <a:xfrm>
            <a:off x="4456025" y="3224025"/>
            <a:ext cx="4652951" cy="1937800"/>
          </a:xfrm>
          <a:prstGeom prst="rect">
            <a:avLst/>
          </a:prstGeom>
          <a:noFill/>
          <a:ln>
            <a:noFill/>
          </a:ln>
        </p:spPr>
      </p:pic>
      <p:sp>
        <p:nvSpPr>
          <p:cNvPr id="547" name="Google Shape;547;p81"/>
          <p:cNvSpPr txBox="1"/>
          <p:nvPr/>
        </p:nvSpPr>
        <p:spPr>
          <a:xfrm>
            <a:off x="311700" y="3095038"/>
            <a:ext cx="3933900" cy="2108100"/>
          </a:xfrm>
          <a:prstGeom prst="rect">
            <a:avLst/>
          </a:prstGeom>
          <a:noFill/>
          <a:ln>
            <a:noFill/>
          </a:ln>
        </p:spPr>
        <p:txBody>
          <a:bodyPr spcFirstLastPara="1" wrap="square" lIns="91425" tIns="91425" rIns="91425" bIns="91425" anchor="ctr" anchorCtr="0">
            <a:spAutoFit/>
          </a:bodyPr>
          <a:lstStyle/>
          <a:p>
            <a:pPr marL="0" marR="0" lvl="0" indent="0" algn="l" rtl="0">
              <a:lnSpc>
                <a:spcPct val="105000"/>
              </a:lnSpc>
              <a:spcBef>
                <a:spcPts val="0"/>
              </a:spcBef>
              <a:spcAft>
                <a:spcPts val="0"/>
              </a:spcAft>
              <a:buNone/>
            </a:pPr>
            <a:r>
              <a:rPr lang="en" sz="1100">
                <a:solidFill>
                  <a:srgbClr val="4B4F56"/>
                </a:solidFill>
                <a:latin typeface="Helvetica Neue"/>
                <a:ea typeface="Helvetica Neue"/>
                <a:cs typeface="Helvetica Neue"/>
                <a:sym typeface="Helvetica Neue"/>
              </a:rPr>
              <a:t>As expected, when the asmd is zero, i.e. when there is no imbalance between the groups, the weighted and unweighted reponses are the same. Similarly, when pA and pB are the same and there is no difference in the response between the groups, the weighted and unweighted responses are also the same. When the asmd increases, or when the difference in response between the groups increases, the ratio becomes larger, meaning the importance of weighting increases. </a:t>
            </a:r>
            <a:endParaRPr sz="1100">
              <a:solidFill>
                <a:schemeClr val="dk2"/>
              </a:solidFill>
            </a:endParaRPr>
          </a:p>
          <a:p>
            <a:pPr marL="0" marR="0" lvl="0" indent="0" algn="l" rtl="0">
              <a:lnSpc>
                <a:spcPct val="105000"/>
              </a:lnSpc>
              <a:spcBef>
                <a:spcPts val="1200"/>
              </a:spcBef>
              <a:spcAft>
                <a:spcPts val="1200"/>
              </a:spcAft>
              <a:buNone/>
            </a:pPr>
            <a:endParaRPr sz="1100">
              <a:solidFill>
                <a:schemeClr val="dk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9"/>
          <p:cNvSpPr txBox="1"/>
          <p:nvPr/>
        </p:nvSpPr>
        <p:spPr>
          <a:xfrm>
            <a:off x="374700" y="62500"/>
            <a:ext cx="8394600" cy="13392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7500"/>
              <a:t>Survey Bias</a:t>
            </a:r>
            <a:endParaRPr sz="7500"/>
          </a:p>
        </p:txBody>
      </p:sp>
      <p:pic>
        <p:nvPicPr>
          <p:cNvPr id="95" name="Google Shape;95;p19"/>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2524312" y="1465549"/>
            <a:ext cx="4095375" cy="3471475"/>
          </a:xfrm>
          <a:prstGeom prst="rect">
            <a:avLst/>
          </a:prstGeom>
          <a:noFill/>
          <a:ln>
            <a:noFill/>
          </a:ln>
        </p:spPr>
      </p:pic>
      <p:sp>
        <p:nvSpPr>
          <p:cNvPr id="96" name="Google Shape;96;p19"/>
          <p:cNvSpPr txBox="1"/>
          <p:nvPr/>
        </p:nvSpPr>
        <p:spPr>
          <a:xfrm>
            <a:off x="0" y="4895700"/>
            <a:ext cx="60165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t>Source: </a:t>
            </a:r>
            <a:r>
              <a:rPr lang="en" sz="900" u="sng">
                <a:solidFill>
                  <a:schemeClr val="hlink"/>
                </a:solidFill>
                <a:hlinkClick r:id="rId4"/>
              </a:rPr>
              <a:t>https://sketchplanations.com/sampling-bias</a:t>
            </a:r>
            <a:r>
              <a:rPr lang="en" sz="900"/>
              <a:t>  (license: </a:t>
            </a:r>
            <a:r>
              <a:rPr lang="en" sz="900" u="sng">
                <a:solidFill>
                  <a:schemeClr val="hlink"/>
                </a:solidFill>
                <a:hlinkClick r:id="rId5"/>
              </a:rPr>
              <a:t>CC-BY-NC</a:t>
            </a:r>
            <a:r>
              <a:rPr lang="en" sz="900"/>
              <a:t>)</a:t>
            </a:r>
            <a:endParaRPr sz="9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p>
            <a:pPr marL="0" lvl="0" indent="0" algn="l" rtl="0">
              <a:lnSpc>
                <a:spcPct val="115000"/>
              </a:lnSpc>
              <a:spcBef>
                <a:spcPts val="0"/>
              </a:spcBef>
              <a:spcAft>
                <a:spcPts val="0"/>
              </a:spcAft>
              <a:buClr>
                <a:schemeClr val="dk1"/>
              </a:buClr>
              <a:buSzPct val="61111"/>
              <a:buFont typeface="Arial"/>
              <a:buNone/>
            </a:pPr>
            <a:r>
              <a:rPr lang="en" sz="1800" b="1">
                <a:latin typeface="Roboto"/>
                <a:ea typeface="Roboto"/>
                <a:cs typeface="Roboto"/>
                <a:sym typeface="Roboto"/>
              </a:rPr>
              <a:t>Total survey error framework - representation error</a:t>
            </a:r>
            <a:r>
              <a:rPr lang="en" sz="1800">
                <a:latin typeface="Roboto"/>
                <a:ea typeface="Roboto"/>
                <a:cs typeface="Roboto"/>
                <a:sym typeface="Roboto"/>
              </a:rPr>
              <a:t>: </a:t>
            </a:r>
            <a:r>
              <a:rPr lang="en" sz="1400">
                <a:latin typeface="Roboto"/>
                <a:ea typeface="Roboto"/>
                <a:cs typeface="Roboto"/>
                <a:sym typeface="Roboto"/>
              </a:rPr>
              <a:t>[</a:t>
            </a:r>
            <a:r>
              <a:rPr lang="en" sz="1400">
                <a:solidFill>
                  <a:schemeClr val="dk2"/>
                </a:solidFill>
              </a:rPr>
              <a:t>Groves et al. 2010</a:t>
            </a:r>
            <a:r>
              <a:rPr lang="en" sz="1400">
                <a:latin typeface="Roboto"/>
                <a:ea typeface="Roboto"/>
                <a:cs typeface="Roboto"/>
                <a:sym typeface="Roboto"/>
              </a:rPr>
              <a:t>] </a:t>
            </a:r>
            <a:endParaRPr sz="1400"/>
          </a:p>
          <a:p>
            <a:pPr marL="0" lvl="0" indent="0" algn="l" rtl="0">
              <a:lnSpc>
                <a:spcPct val="115000"/>
              </a:lnSpc>
              <a:spcBef>
                <a:spcPts val="1600"/>
              </a:spcBef>
              <a:spcAft>
                <a:spcPts val="1600"/>
              </a:spcAft>
              <a:buNone/>
            </a:pPr>
            <a:endParaRPr sz="1800" b="1">
              <a:latin typeface="Roboto"/>
              <a:ea typeface="Roboto"/>
              <a:cs typeface="Roboto"/>
              <a:sym typeface="Roboto"/>
            </a:endParaRPr>
          </a:p>
        </p:txBody>
      </p:sp>
      <p:pic>
        <p:nvPicPr>
          <p:cNvPr id="102" name="Google Shape;102;p20"/>
          <p:cNvPicPr preferRelativeResize="0"/>
          <p:nvPr/>
        </p:nvPicPr>
        <p:blipFill>
          <a:blip r:embed="rId3">
            <a:alphaModFix/>
          </a:blip>
          <a:stretch>
            <a:fillRect/>
          </a:stretch>
        </p:blipFill>
        <p:spPr>
          <a:xfrm>
            <a:off x="115450" y="902150"/>
            <a:ext cx="8839204" cy="2356546"/>
          </a:xfrm>
          <a:prstGeom prst="rect">
            <a:avLst/>
          </a:prstGeom>
          <a:noFill/>
          <a:ln>
            <a:noFill/>
          </a:ln>
        </p:spPr>
      </p:pic>
      <p:sp>
        <p:nvSpPr>
          <p:cNvPr id="103" name="Google Shape;103;p20"/>
          <p:cNvSpPr txBox="1"/>
          <p:nvPr/>
        </p:nvSpPr>
        <p:spPr>
          <a:xfrm>
            <a:off x="115450" y="3858150"/>
            <a:ext cx="88392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900" b="1">
                <a:solidFill>
                  <a:schemeClr val="dk2"/>
                </a:solidFill>
              </a:rPr>
              <a:t>Research goal: </a:t>
            </a:r>
            <a:r>
              <a:rPr lang="en" sz="1900">
                <a:solidFill>
                  <a:schemeClr val="dk2"/>
                </a:solidFill>
              </a:rPr>
              <a:t>Estimate descriptive statistics of interest for a population.</a:t>
            </a:r>
            <a:endParaRPr sz="1800">
              <a:solidFill>
                <a:schemeClr val="dk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1600"/>
              </a:spcAft>
              <a:buNone/>
            </a:pPr>
            <a:r>
              <a:rPr lang="en" sz="1800" b="1">
                <a:latin typeface="Roboto"/>
                <a:ea typeface="Roboto"/>
                <a:cs typeface="Roboto"/>
                <a:sym typeface="Roboto"/>
              </a:rPr>
              <a:t>Notations</a:t>
            </a:r>
            <a:endParaRPr/>
          </a:p>
        </p:txBody>
      </p:sp>
      <p:pic>
        <p:nvPicPr>
          <p:cNvPr id="109" name="Google Shape;109;p21"/>
          <p:cNvPicPr preferRelativeResize="0"/>
          <p:nvPr/>
        </p:nvPicPr>
        <p:blipFill>
          <a:blip r:embed="rId3">
            <a:alphaModFix/>
          </a:blip>
          <a:stretch>
            <a:fillRect/>
          </a:stretch>
        </p:blipFill>
        <p:spPr>
          <a:xfrm>
            <a:off x="115450" y="902150"/>
            <a:ext cx="8839204" cy="2356546"/>
          </a:xfrm>
          <a:prstGeom prst="rect">
            <a:avLst/>
          </a:prstGeom>
          <a:noFill/>
          <a:ln>
            <a:noFill/>
          </a:ln>
        </p:spPr>
      </p:pic>
      <p:sp>
        <p:nvSpPr>
          <p:cNvPr id="110" name="Google Shape;110;p21"/>
          <p:cNvSpPr txBox="1"/>
          <p:nvPr/>
        </p:nvSpPr>
        <p:spPr>
          <a:xfrm>
            <a:off x="115450" y="3341875"/>
            <a:ext cx="8839200" cy="15699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Clr>
                <a:schemeClr val="dk2"/>
              </a:buClr>
              <a:buSzPts val="1800"/>
              <a:buChar char="-"/>
            </a:pPr>
            <a:r>
              <a:rPr lang="en" sz="1800">
                <a:solidFill>
                  <a:schemeClr val="dk2"/>
                </a:solidFill>
              </a:rPr>
              <a:t>Let </a:t>
            </a:r>
            <a:r>
              <a:rPr lang="en" sz="1800" b="1">
                <a:solidFill>
                  <a:schemeClr val="dk2"/>
                </a:solidFill>
              </a:rPr>
              <a:t>Y</a:t>
            </a:r>
            <a:r>
              <a:rPr lang="en" sz="1800">
                <a:solidFill>
                  <a:schemeClr val="dk2"/>
                </a:solidFill>
              </a:rPr>
              <a:t> be the survey response (observed only for the sample of respondents).</a:t>
            </a:r>
            <a:endParaRPr sz="1800">
              <a:solidFill>
                <a:schemeClr val="dk2"/>
              </a:solidFill>
            </a:endParaRPr>
          </a:p>
          <a:p>
            <a:pPr marL="457200" lvl="0" indent="-342900" algn="l" rtl="0">
              <a:spcBef>
                <a:spcPts val="0"/>
              </a:spcBef>
              <a:spcAft>
                <a:spcPts val="0"/>
              </a:spcAft>
              <a:buClr>
                <a:schemeClr val="dk2"/>
              </a:buClr>
              <a:buSzPts val="1800"/>
              <a:buChar char="-"/>
            </a:pPr>
            <a:r>
              <a:rPr lang="en" sz="1800">
                <a:solidFill>
                  <a:schemeClr val="dk2"/>
                </a:solidFill>
              </a:rPr>
              <a:t>Let </a:t>
            </a:r>
            <a:r>
              <a:rPr lang="en" sz="1800" b="1">
                <a:solidFill>
                  <a:schemeClr val="dk2"/>
                </a:solidFill>
              </a:rPr>
              <a:t>R</a:t>
            </a:r>
            <a:r>
              <a:rPr lang="en" sz="1800">
                <a:solidFill>
                  <a:schemeClr val="dk2"/>
                </a:solidFill>
              </a:rPr>
              <a:t> be an indicator of whether unit i responded to the survey (inclusion in sample).</a:t>
            </a:r>
            <a:endParaRPr sz="1800">
              <a:solidFill>
                <a:schemeClr val="dk2"/>
              </a:solidFill>
            </a:endParaRPr>
          </a:p>
          <a:p>
            <a:pPr marL="457200" lvl="0" indent="-342900" algn="l" rtl="0">
              <a:spcBef>
                <a:spcPts val="0"/>
              </a:spcBef>
              <a:spcAft>
                <a:spcPts val="0"/>
              </a:spcAft>
              <a:buClr>
                <a:schemeClr val="dk2"/>
              </a:buClr>
              <a:buSzPts val="1800"/>
              <a:buChar char="-"/>
            </a:pPr>
            <a:r>
              <a:rPr lang="en" sz="1800">
                <a:solidFill>
                  <a:schemeClr val="dk2"/>
                </a:solidFill>
              </a:rPr>
              <a:t>Let </a:t>
            </a:r>
            <a:r>
              <a:rPr lang="en" sz="1800" b="1">
                <a:solidFill>
                  <a:schemeClr val="dk2"/>
                </a:solidFill>
              </a:rPr>
              <a:t>X</a:t>
            </a:r>
            <a:r>
              <a:rPr lang="en" sz="1800">
                <a:solidFill>
                  <a:schemeClr val="dk2"/>
                </a:solidFill>
              </a:rPr>
              <a:t> be an auxiliary data (observed for sample and target!)                </a:t>
            </a:r>
            <a:endParaRPr sz="1800">
              <a:solidFill>
                <a:schemeClr val="dk2"/>
              </a:solidFill>
            </a:endParaRPr>
          </a:p>
          <a:p>
            <a:pPr marL="0" lvl="0" indent="0" algn="l" rtl="0">
              <a:spcBef>
                <a:spcPts val="0"/>
              </a:spcBef>
              <a:spcAft>
                <a:spcPts val="0"/>
              </a:spcAft>
              <a:buNone/>
            </a:pPr>
            <a:r>
              <a:rPr lang="en" sz="1800">
                <a:solidFill>
                  <a:schemeClr val="dk2"/>
                </a:solidFill>
              </a:rPr>
              <a:t> </a:t>
            </a:r>
            <a:endParaRPr sz="1800">
              <a:solidFill>
                <a:schemeClr val="dk2"/>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3277</Words>
  <Application>Microsoft Macintosh PowerPoint</Application>
  <PresentationFormat>On-screen Show (16:9)</PresentationFormat>
  <Paragraphs>279</Paragraphs>
  <Slides>69</Slides>
  <Notes>69</Notes>
  <HiddenSlides>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69</vt:i4>
      </vt:variant>
    </vt:vector>
  </HeadingPairs>
  <TitlesOfParts>
    <vt:vector size="73" baseType="lpstr">
      <vt:lpstr>Arial</vt:lpstr>
      <vt:lpstr>Helvetica Neue</vt:lpstr>
      <vt:lpstr>Roboto</vt:lpstr>
      <vt:lpstr>Simple Light</vt:lpstr>
      <vt:lpstr>PowerPoint Presentation</vt:lpstr>
      <vt:lpstr>Outline of the talk</vt:lpstr>
      <vt:lpstr>PowerPoint Presentation</vt:lpstr>
      <vt:lpstr>PowerPoint Presentation</vt:lpstr>
      <vt:lpstr>PowerPoint Presentation</vt:lpstr>
      <vt:lpstr>Survey weighting alternatives - market ecosystem</vt:lpstr>
      <vt:lpstr>PowerPoint Presentation</vt:lpstr>
      <vt:lpstr>Total survey error framework - representation error: [Groves et al. 2010]  </vt:lpstr>
      <vt:lpstr>Notations</vt:lpstr>
      <vt:lpstr>How can we mitigate survey bias? weights</vt:lpstr>
      <vt:lpstr>How do we estimate weights? Assumptions</vt:lpstr>
      <vt:lpstr>Estimation: Post-Stratification [Little, 1993] </vt:lpstr>
      <vt:lpstr>Propensity Score [Rosenbaum &amp; Rubin, 1983]</vt:lpstr>
      <vt:lpstr>Estimation: Inverse Propensity Score Weighting (IPW or IPSW)</vt:lpstr>
      <vt:lpstr>When do survey weights help?</vt:lpstr>
      <vt:lpstr>When do survey weights help?</vt:lpstr>
      <vt:lpstr>Workflow in practice</vt:lpstr>
      <vt:lpstr>Workflow in practice</vt:lpstr>
      <vt:lpstr>Workflow in practice</vt:lpstr>
      <vt:lpstr>Visualizing Distributions with Distribution Plots</vt:lpstr>
      <vt:lpstr>Workflow in practice</vt:lpstr>
      <vt:lpstr>Adjustment</vt:lpstr>
      <vt:lpstr>Workflow in practice</vt:lpstr>
      <vt:lpstr>Visualizing Distributions with Distribution Plots</vt:lpstr>
      <vt:lpstr>Workflow in practice</vt:lpstr>
      <vt:lpstr>Absolute Standardized Mean Deviation (ASMD)</vt:lpstr>
      <vt:lpstr>Absolute Standardized Mean Deviation (ASMD)</vt:lpstr>
      <vt:lpstr>Absolute Standardized Mean Deviation (ASMD)</vt:lpstr>
      <vt:lpstr>Absolute Standardized Mean Deviation (ASMD)</vt:lpstr>
      <vt:lpstr>Workflow in practice</vt:lpstr>
      <vt:lpstr>Weights diagnostics: Kish’s design effect</vt:lpstr>
      <vt:lpstr>Weights diagnostics: Kish’s design effect </vt:lpstr>
      <vt:lpstr>Weights diagnostics: Kish’s design effect</vt:lpstr>
      <vt:lpstr>Weights diagnostics: quantiles of weights</vt:lpstr>
      <vt:lpstr>Weights diagnostics</vt:lpstr>
      <vt:lpstr>Workflow in practice</vt:lpstr>
      <vt:lpstr>Outcome diagnostics</vt:lpstr>
      <vt:lpstr>Outcome diagnostics</vt:lpstr>
      <vt:lpstr>Outcome diagnostics</vt:lpstr>
      <vt:lpstr>Outcome diagnostics</vt:lpstr>
      <vt:lpstr>Outcome diagnostics</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Example: simulated data</vt:lpstr>
      <vt:lpstr>PowerPoint Presentation</vt:lpstr>
      <vt:lpstr>References</vt:lpstr>
      <vt:lpstr>Proof for Kish’s design effect</vt:lpstr>
      <vt:lpstr>Why the relation between the response and the weighting variable is important?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Tal Galili</cp:lastModifiedBy>
  <cp:revision>3</cp:revision>
  <dcterms:modified xsi:type="dcterms:W3CDTF">2023-06-27T16:07:52Z</dcterms:modified>
</cp:coreProperties>
</file>