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12192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2286000"/>
            <a:ext cx="8229600" cy="8229600"/>
          </a:xfrm>
          <a:prstGeom prst="ellipse">
            <a:avLst/>
          </a:prstGeom>
          <a:solidFill>
            <a:srgbClr val="021D29"/>
          </a:solidFill>
          <a:ln>
            <a:solidFill>
              <a:srgbClr val="021D2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1828800" y="2743200"/>
            <a:ext cx="5486400" cy="5486400"/>
          </a:xfrm>
          <a:prstGeom prst="ellipse">
            <a:avLst/>
          </a:prstGeom>
          <a:solidFill>
            <a:srgbClr val="19102C"/>
          </a:solidFill>
          <a:ln>
            <a:solidFill>
              <a:srgbClr val="19102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9601200" y="5029200"/>
            <a:ext cx="3657600" cy="3657600"/>
          </a:xfrm>
          <a:prstGeom prst="ellipse">
            <a:avLst/>
          </a:prstGeom>
          <a:solidFill>
            <a:srgbClr val="021B13"/>
          </a:solidFill>
          <a:ln>
            <a:solidFill>
              <a:srgbClr val="021B1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88952" cy="50292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365760" y="1234440"/>
            <a:ext cx="114300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9000" b="1" i="0">
                <a:solidFill>
                  <a:srgbClr val="0EA5E9"/>
                </a:solidFill>
              </a:rPr>
              <a:t>depagon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65760" y="3063240"/>
            <a:ext cx="1143000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400" b="0" i="0">
                <a:solidFill>
                  <a:srgbClr val="F0F8FF"/>
                </a:solidFill>
              </a:rPr>
              <a:t>Python Import Dependency Analyzer</a:t>
            </a:r>
          </a:p>
        </p:txBody>
      </p:sp>
      <p:sp>
        <p:nvSpPr>
          <p:cNvPr id="8" name="Rectangle 7"/>
          <p:cNvSpPr/>
          <p:nvPr/>
        </p:nvSpPr>
        <p:spPr>
          <a:xfrm>
            <a:off x="4114800" y="3767328"/>
            <a:ext cx="3931920" cy="41148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1097280" y="3977639"/>
            <a:ext cx="1828800" cy="475488"/>
          </a:xfrm>
          <a:prstGeom prst="rect">
            <a:avLst/>
          </a:prstGeom>
          <a:solidFill>
            <a:srgbClr val="032E41"/>
          </a:solidFill>
          <a:ln>
            <a:solidFill>
              <a:srgbClr val="032E41"/>
            </a:solidFill>
          </a:ln>
          <a:effectLst>
            <a:glow rad="152400">
              <a:srgbClr val="0EA5E9">
                <a:alpha val="25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097280" y="3977639"/>
            <a:ext cx="64008" cy="475488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234439" y="4059936"/>
            <a:ext cx="16459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0EA5E9"/>
                </a:solidFill>
              </a:rPr>
              <a:t>Static Analysis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794760" y="3977639"/>
            <a:ext cx="1828800" cy="475488"/>
          </a:xfrm>
          <a:prstGeom prst="rect">
            <a:avLst/>
          </a:prstGeom>
          <a:solidFill>
            <a:srgbClr val="421313"/>
          </a:solidFill>
          <a:ln>
            <a:solidFill>
              <a:srgbClr val="421313"/>
            </a:solidFill>
          </a:ln>
          <a:effectLst>
            <a:glow rad="152400">
              <a:srgbClr val="EF4444">
                <a:alpha val="25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3794760" y="3977639"/>
            <a:ext cx="64008" cy="475488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3931920" y="4059936"/>
            <a:ext cx="16459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EF4444"/>
                </a:solidFill>
              </a:rPr>
              <a:t>Cycle Detection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492240" y="3977639"/>
            <a:ext cx="1828800" cy="475488"/>
          </a:xfrm>
          <a:prstGeom prst="rect">
            <a:avLst/>
          </a:prstGeom>
          <a:solidFill>
            <a:srgbClr val="043324"/>
          </a:solidFill>
          <a:ln>
            <a:solidFill>
              <a:srgbClr val="043324"/>
            </a:solidFill>
          </a:ln>
          <a:effectLst>
            <a:glow rad="152400">
              <a:srgbClr val="10B981">
                <a:alpha val="25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492240" y="3977639"/>
            <a:ext cx="64008" cy="475488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29400" y="4059936"/>
            <a:ext cx="16459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10B981"/>
                </a:solidFill>
              </a:rPr>
              <a:t>CI Ready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869680" y="3977639"/>
            <a:ext cx="1828800" cy="475488"/>
          </a:xfrm>
          <a:prstGeom prst="rect">
            <a:avLst/>
          </a:prstGeom>
          <a:solidFill>
            <a:srgbClr val="442C03"/>
          </a:solidFill>
          <a:ln>
            <a:solidFill>
              <a:srgbClr val="442C03"/>
            </a:solidFill>
          </a:ln>
          <a:effectLst>
            <a:glow rad="152400">
              <a:srgbClr val="F59E0B">
                <a:alpha val="25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8869680" y="3977639"/>
            <a:ext cx="64008" cy="475488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9006840" y="4059936"/>
            <a:ext cx="1645920" cy="329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59E0B"/>
                </a:solidFill>
              </a:rPr>
              <a:t>PyPI Package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65760" y="4800600"/>
            <a:ext cx="11430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Agon   ·   Python Final Project   ·   2026</a:t>
            </a:r>
          </a:p>
        </p:txBody>
      </p:sp>
      <p:sp>
        <p:nvSpPr>
          <p:cNvPr id="22" name="!!progress"/>
          <p:cNvSpPr/>
          <p:nvPr/>
        </p:nvSpPr>
        <p:spPr>
          <a:xfrm>
            <a:off x="0" y="6803136"/>
            <a:ext cx="761809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0B98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-731520" y="-1371600"/>
            <a:ext cx="10972800" cy="7315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0" b="1" i="0">
                <a:solidFill>
                  <a:srgbClr val="3DE6AE"/>
                </a:solidFill>
              </a:rPr>
              <a:t>03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640" y="2834640"/>
            <a:ext cx="91440" cy="1097280"/>
          </a:xfrm>
          <a:prstGeom prst="rect">
            <a:avLst/>
          </a:prstGeom>
          <a:solidFill>
            <a:srgbClr val="A9FFFF"/>
          </a:solidFill>
          <a:ln>
            <a:solidFill>
              <a:srgbClr val="A9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77240" y="288036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9CFFFF"/>
                </a:solidFill>
              </a:rPr>
              <a:t>SECTION 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329184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400" b="1" i="0">
                <a:solidFill>
                  <a:srgbClr val="F0F8FF"/>
                </a:solidFill>
              </a:rPr>
              <a:t>Real-World Demo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4160520"/>
            <a:ext cx="8229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0" i="0">
                <a:solidFill>
                  <a:srgbClr val="C2FFFF"/>
                </a:solidFill>
              </a:rPr>
              <a:t>193 files. 6 apps. 108 edges. 2 cycles.</a:t>
            </a:r>
          </a:p>
        </p:txBody>
      </p:sp>
      <p:sp>
        <p:nvSpPr>
          <p:cNvPr id="7" name="Oval 6"/>
          <p:cNvSpPr/>
          <p:nvPr/>
        </p:nvSpPr>
        <p:spPr>
          <a:xfrm>
            <a:off x="8686800" y="-1371600"/>
            <a:ext cx="5943600" cy="5943600"/>
          </a:xfrm>
          <a:prstGeom prst="ellipse">
            <a:avLst/>
          </a:prstGeom>
          <a:solidFill>
            <a:srgbClr val="0D9769"/>
          </a:solidFill>
          <a:ln>
            <a:solidFill>
              <a:srgbClr val="0D976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058400" y="4572000"/>
            <a:ext cx="3657600" cy="3657600"/>
          </a:xfrm>
          <a:prstGeom prst="ellipse">
            <a:avLst/>
          </a:prstGeom>
          <a:solidFill>
            <a:srgbClr val="0C9064"/>
          </a:solidFill>
          <a:ln>
            <a:solidFill>
              <a:srgbClr val="0C906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!!progress"/>
          <p:cNvSpPr/>
          <p:nvPr/>
        </p:nvSpPr>
        <p:spPr>
          <a:xfrm>
            <a:off x="0" y="6803136"/>
            <a:ext cx="7618095" cy="54864"/>
          </a:xfrm>
          <a:prstGeom prst="rect">
            <a:avLst/>
          </a:prstGeom>
          <a:solidFill>
            <a:srgbClr val="C2FFFF"/>
          </a:solidFill>
          <a:ln>
            <a:solidFill>
              <a:srgbClr val="C2FFFF"/>
            </a:solidFill>
          </a:ln>
          <a:effectLst>
            <a:glow rad="101600">
              <a:srgbClr val="C2FFFF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med">
    <p:cover dir="l"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109728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0F8FF"/>
                </a:solidFill>
              </a:rPr>
              <a:t>fleet_hr — A Real Django Project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2011680" cy="54864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515600" y="10972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5CFFCD"/>
                </a:solidFill>
              </a:rPr>
              <a:t>DEMO</a:t>
            </a:r>
          </a:p>
        </p:txBody>
      </p:sp>
      <p:sp>
        <p:nvSpPr>
          <p:cNvPr id="6" name="Oval 5"/>
          <p:cNvSpPr/>
          <p:nvPr/>
        </p:nvSpPr>
        <p:spPr>
          <a:xfrm>
            <a:off x="9601200" y="-1097280"/>
            <a:ext cx="6400800" cy="6400800"/>
          </a:xfrm>
          <a:prstGeom prst="ellipse">
            <a:avLst/>
          </a:prstGeom>
          <a:solidFill>
            <a:srgbClr val="01160F"/>
          </a:solidFill>
          <a:ln>
            <a:solidFill>
              <a:srgbClr val="01160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411480" y="1097280"/>
            <a:ext cx="2606040" cy="201168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228600">
              <a:srgbClr val="0EA5E9">
                <a:alpha val="2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411480" y="1097280"/>
            <a:ext cx="2606040" cy="91440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11480" y="1325880"/>
            <a:ext cx="260604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600" b="1" i="0">
                <a:solidFill>
                  <a:srgbClr val="0EA5E9"/>
                </a:solidFill>
              </a:rPr>
              <a:t>193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1480" y="2423160"/>
            <a:ext cx="26060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Files Scanned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64408" y="1097280"/>
            <a:ext cx="2606040" cy="201168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228600">
              <a:srgbClr val="10B981">
                <a:alpha val="2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3264408" y="1097280"/>
            <a:ext cx="2606040" cy="9144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264408" y="1325880"/>
            <a:ext cx="260604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600" b="1" i="0">
                <a:solidFill>
                  <a:srgbClr val="10B981"/>
                </a:solidFill>
              </a:rPr>
              <a:t>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264408" y="2423160"/>
            <a:ext cx="26060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Django Apps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117336" y="1097280"/>
            <a:ext cx="2606040" cy="201168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228600">
              <a:srgbClr val="F59E0B">
                <a:alpha val="2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6117336" y="1097280"/>
            <a:ext cx="2606040" cy="91440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117336" y="1325880"/>
            <a:ext cx="260604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600" b="1" i="0">
                <a:solidFill>
                  <a:srgbClr val="F59E0B"/>
                </a:solidFill>
              </a:rPr>
              <a:t>108+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17336" y="2423160"/>
            <a:ext cx="26060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Dependency Edges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970263" y="1097280"/>
            <a:ext cx="2606040" cy="201168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228600">
              <a:srgbClr val="EF4444">
                <a:alpha val="2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8970263" y="1097280"/>
            <a:ext cx="2606040" cy="91440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8970263" y="1325880"/>
            <a:ext cx="260604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5600" b="1" i="0">
                <a:solidFill>
                  <a:srgbClr val="EF4444"/>
                </a:solidFill>
              </a:rPr>
              <a:t>2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970263" y="2423160"/>
            <a:ext cx="26060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Cycles Found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57200" y="3337560"/>
            <a:ext cx="11247120" cy="658368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glow rad="50800">
              <a:srgbClr val="EF4444">
                <a:alpha val="12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457200" y="3337560"/>
            <a:ext cx="82296" cy="658368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58368" y="3447288"/>
            <a:ext cx="150876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EF4444"/>
                </a:solidFill>
              </a:rPr>
              <a:t>Cycle 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286000" y="3465576"/>
            <a:ext cx="923544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master_data.models ↔ finance.models — mutual cross-app ForeignKey import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7200" y="4087368"/>
            <a:ext cx="11247120" cy="658368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glow rad="50800">
              <a:srgbClr val="EF4444">
                <a:alpha val="12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457200" y="4087368"/>
            <a:ext cx="82296" cy="658368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58368" y="4197096"/>
            <a:ext cx="150876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EF4444"/>
                </a:solidFill>
              </a:rPr>
              <a:t>Cycle 2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286000" y="4215383"/>
            <a:ext cx="923544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fleet.models → fleet.models — self-import inside package __init__</a:t>
            </a:r>
          </a:p>
        </p:txBody>
      </p:sp>
      <p:sp>
        <p:nvSpPr>
          <p:cNvPr id="31" name="Rectangle 30"/>
          <p:cNvSpPr/>
          <p:nvPr/>
        </p:nvSpPr>
        <p:spPr>
          <a:xfrm>
            <a:off x="457200" y="4837176"/>
            <a:ext cx="11247120" cy="658368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glow rad="50800">
              <a:srgbClr val="F59E0B">
                <a:alpha val="12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457200" y="4837176"/>
            <a:ext cx="82296" cy="658368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58368" y="4946904"/>
            <a:ext cx="150876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F59E0B"/>
                </a:solidFill>
              </a:rPr>
              <a:t>Hub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286000" y="4965192"/>
            <a:ext cx="923544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master_data.models — fan-in 15, imported by every single app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57200" y="5586983"/>
            <a:ext cx="11247120" cy="658368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glow rad="50800">
              <a:srgbClr val="0EA5E9">
                <a:alpha val="12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457200" y="5586983"/>
            <a:ext cx="82296" cy="658368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658368" y="5696712"/>
            <a:ext cx="150876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0EA5E9"/>
                </a:solidFill>
              </a:rPr>
              <a:t>Cross-app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286000" y="5714999"/>
            <a:ext cx="9235440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hr_payroll imports fleet.models directly — tight coupling across domains</a:t>
            </a:r>
          </a:p>
        </p:txBody>
      </p:sp>
      <p:sp>
        <p:nvSpPr>
          <p:cNvPr id="39" name="!!progress"/>
          <p:cNvSpPr/>
          <p:nvPr/>
        </p:nvSpPr>
        <p:spPr>
          <a:xfrm>
            <a:off x="0" y="6803136"/>
            <a:ext cx="8379904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med">
    <ns0:morph xmlns:ns0="http://schemas.microsoft.com/office/powerpoint/2010/main" dur="600"/>
  </p:transition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109728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0F8FF"/>
                </a:solidFill>
              </a:rPr>
              <a:t>Three Output Formats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2011680" cy="54864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515600" y="10972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FFEA57"/>
                </a:solidFill>
              </a:rPr>
              <a:t>OUTPUT</a:t>
            </a:r>
          </a:p>
        </p:txBody>
      </p:sp>
      <p:sp>
        <p:nvSpPr>
          <p:cNvPr id="6" name="Rectangle 5"/>
          <p:cNvSpPr/>
          <p:nvPr/>
        </p:nvSpPr>
        <p:spPr>
          <a:xfrm>
            <a:off x="365760" y="1051560"/>
            <a:ext cx="3584448" cy="544068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27000">
              <a:srgbClr val="0EA5E9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365760" y="1051560"/>
            <a:ext cx="3584448" cy="91440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75488" y="1188720"/>
            <a:ext cx="3364991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0EA5E9"/>
                </a:solidFill>
              </a:rPr>
              <a:t>Terminal Tree</a:t>
            </a:r>
          </a:p>
        </p:txBody>
      </p:sp>
      <p:sp>
        <p:nvSpPr>
          <p:cNvPr id="9" name="Rectangle 8"/>
          <p:cNvSpPr/>
          <p:nvPr/>
        </p:nvSpPr>
        <p:spPr>
          <a:xfrm>
            <a:off x="475488" y="1691640"/>
            <a:ext cx="3364991" cy="438912"/>
          </a:xfrm>
          <a:prstGeom prst="rect">
            <a:avLst/>
          </a:prstGeom>
          <a:solidFill>
            <a:srgbClr val="080D1A"/>
          </a:solidFill>
          <a:ln>
            <a:solidFill>
              <a:srgbClr val="080D1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75488" y="1691640"/>
            <a:ext cx="3364991" cy="45720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85216" y="1737360"/>
            <a:ext cx="3182112" cy="33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1">
                <a:solidFill>
                  <a:srgbClr val="0EA5E9"/>
                </a:solidFill>
              </a:rPr>
              <a:t>--output tree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75488" y="2212848"/>
            <a:ext cx="3364991" cy="3913632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66928" y="2304288"/>
            <a:ext cx="3182112" cy="3749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0F8FF"/>
                </a:solidFill>
              </a:rPr>
              <a:t>Project Summary
Most Depended-On Modules
Cycles (numbered &amp; colored)
Cross-App Dependencies
What's Clean
Full Coupling Report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032504" y="1051560"/>
            <a:ext cx="3584448" cy="544068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27000">
              <a:srgbClr val="10B981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4032504" y="1051560"/>
            <a:ext cx="3584448" cy="9144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142232" y="1188720"/>
            <a:ext cx="3364991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10B981"/>
                </a:solidFill>
              </a:rPr>
              <a:t>Mermaid Diagram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142232" y="1691640"/>
            <a:ext cx="3364991" cy="438912"/>
          </a:xfrm>
          <a:prstGeom prst="rect">
            <a:avLst/>
          </a:prstGeom>
          <a:solidFill>
            <a:srgbClr val="080D1A"/>
          </a:solidFill>
          <a:ln>
            <a:solidFill>
              <a:srgbClr val="080D1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4142232" y="1691640"/>
            <a:ext cx="3364991" cy="4572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4251960" y="1737360"/>
            <a:ext cx="3182112" cy="33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1">
                <a:solidFill>
                  <a:srgbClr val="10B981"/>
                </a:solidFill>
              </a:rPr>
              <a:t>--output mermaid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142232" y="2212848"/>
            <a:ext cx="3364991" cy="3913632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233672" y="2304288"/>
            <a:ext cx="3182112" cy="3749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0F8FF"/>
                </a:solidFill>
              </a:rPr>
              <a:t>graph TD
  finance_models --&gt;
    master_data_models
  fleet_models --&gt;
    master_data_models
Paste into GitHub MD or
Mermaid Live Editor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699248" y="1051560"/>
            <a:ext cx="3584448" cy="544068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27000">
              <a:srgbClr val="F59E0B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7699248" y="1051560"/>
            <a:ext cx="3584448" cy="91440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808975" y="1188720"/>
            <a:ext cx="3364991" cy="4389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F59E0B"/>
                </a:solidFill>
              </a:rPr>
              <a:t>Graphviz DOT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808975" y="1691640"/>
            <a:ext cx="3364991" cy="438912"/>
          </a:xfrm>
          <a:prstGeom prst="rect">
            <a:avLst/>
          </a:prstGeom>
          <a:solidFill>
            <a:srgbClr val="080D1A"/>
          </a:solidFill>
          <a:ln>
            <a:solidFill>
              <a:srgbClr val="080D1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7808975" y="1691640"/>
            <a:ext cx="3364991" cy="45720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7918704" y="1737360"/>
            <a:ext cx="3182112" cy="338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1">
                <a:solidFill>
                  <a:srgbClr val="F59E0B"/>
                </a:solidFill>
              </a:rPr>
              <a:t>--output dot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808975" y="2212848"/>
            <a:ext cx="3364991" cy="3913632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900416" y="2304288"/>
            <a:ext cx="3182112" cy="37490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050" b="0" i="0">
                <a:solidFill>
                  <a:srgbClr val="F0F8FF"/>
                </a:solidFill>
              </a:rPr>
              <a:t>digraph depagon {
  rankdir=LR;
  "finance.models";
  "finance.models"
    -&gt; "master_data.models";
}
dot -Tpng g.dot -o g.png</a:t>
            </a:r>
          </a:p>
        </p:txBody>
      </p:sp>
      <p:sp>
        <p:nvSpPr>
          <p:cNvPr id="30" name="!!progress"/>
          <p:cNvSpPr/>
          <p:nvPr/>
        </p:nvSpPr>
        <p:spPr>
          <a:xfrm>
            <a:off x="0" y="6803136"/>
            <a:ext cx="9141714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fast">
    <p:push dir="l"/>
  </p:transition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109728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0F8FF"/>
                </a:solidFill>
              </a:rPr>
              <a:t>CLI — All Options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2011680" cy="54864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515600" y="10972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52FFFF"/>
                </a:solidFill>
              </a:rPr>
              <a:t>CLI</a:t>
            </a:r>
          </a:p>
        </p:txBody>
      </p:sp>
      <p:sp>
        <p:nvSpPr>
          <p:cNvPr id="6" name="Oval 5"/>
          <p:cNvSpPr/>
          <p:nvPr/>
        </p:nvSpPr>
        <p:spPr>
          <a:xfrm>
            <a:off x="9144000" y="4114800"/>
            <a:ext cx="4572000" cy="4572000"/>
          </a:xfrm>
          <a:prstGeom prst="ellipse">
            <a:avLst/>
          </a:prstGeom>
          <a:solidFill>
            <a:srgbClr val="001215"/>
          </a:solidFill>
          <a:ln>
            <a:solidFill>
              <a:srgbClr val="00121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457200" y="1115568"/>
            <a:ext cx="11247120" cy="749808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457200" y="1115568"/>
            <a:ext cx="64008" cy="749808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58368" y="1152144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64748B"/>
                </a:solidFill>
              </a:rPr>
              <a:t># Structured terminal report (default)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8368" y="1426464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0B981"/>
                </a:solidFill>
              </a:rPr>
              <a:t>depagon scan path/to/project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1938528"/>
            <a:ext cx="11247120" cy="749808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57200" y="1938528"/>
            <a:ext cx="64008" cy="749808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58368" y="1975104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64748B"/>
                </a:solidFill>
              </a:rPr>
              <a:t># Include unused-import findings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58368" y="2249424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0B981"/>
                </a:solidFill>
              </a:rPr>
              <a:t>depagon scan path/to/project --unused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7200" y="2761488"/>
            <a:ext cx="11247120" cy="749808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57200" y="2761488"/>
            <a:ext cx="64008" cy="749808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58368" y="2798064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64748B"/>
                </a:solidFill>
              </a:rPr>
              <a:t># Export Mermaid diagram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" y="3072384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0B981"/>
                </a:solidFill>
              </a:rPr>
              <a:t>depagon scan path/to/project --output mermaid &gt; graph.md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57200" y="3584448"/>
            <a:ext cx="11247120" cy="749808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457200" y="3584448"/>
            <a:ext cx="64008" cy="749808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58368" y="3621024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64748B"/>
                </a:solidFill>
              </a:rPr>
              <a:t># Render as PNG via Graphviz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58368" y="3895344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0B981"/>
                </a:solidFill>
              </a:rPr>
              <a:t>depagon scan path/to/project --output dot | dot -Tpng -o graph.png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57200" y="4407408"/>
            <a:ext cx="11247120" cy="749808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457200" y="4407408"/>
            <a:ext cx="64008" cy="749808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58368" y="4443984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64748B"/>
                </a:solidFill>
              </a:rPr>
              <a:t># CI gate: exit 1 if cycles found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8368" y="4718304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0B981"/>
                </a:solidFill>
              </a:rPr>
              <a:t>depagon scan path/to/project --detect-cycles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7200" y="5230368"/>
            <a:ext cx="11247120" cy="749808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457200" y="5230368"/>
            <a:ext cx="64008" cy="749808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58368" y="5266944"/>
            <a:ext cx="1097280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1">
                <a:solidFill>
                  <a:srgbClr val="64748B"/>
                </a:solidFill>
              </a:rPr>
              <a:t># Everything at once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58368" y="5541264"/>
            <a:ext cx="10972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0B981"/>
                </a:solidFill>
              </a:rPr>
              <a:t>depagon scan path/to/project --unused --detect-cycles</a:t>
            </a:r>
          </a:p>
        </p:txBody>
      </p:sp>
      <p:sp>
        <p:nvSpPr>
          <p:cNvPr id="31" name="!!progress"/>
          <p:cNvSpPr/>
          <p:nvPr/>
        </p:nvSpPr>
        <p:spPr>
          <a:xfrm>
            <a:off x="0" y="6803136"/>
            <a:ext cx="9903523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fast">
    <p:push dir="l"/>
  </p:transition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109728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0F8FF"/>
                </a:solidFill>
              </a:rPr>
              <a:t>Testing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2011680" cy="54864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515600" y="10972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FFEA57"/>
                </a:solidFill>
              </a:rPr>
              <a:t>TESTS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51560"/>
            <a:ext cx="2743200" cy="1115568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27000">
              <a:srgbClr val="0EA5E9">
                <a:alpha val="22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457200" y="1051560"/>
            <a:ext cx="2743200" cy="91440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57200" y="1207008"/>
            <a:ext cx="27432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200" b="1" i="0">
                <a:solidFill>
                  <a:srgbClr val="0EA5E9"/>
                </a:solidFill>
              </a:rPr>
              <a:t>19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1828800"/>
            <a:ext cx="2743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Total Tests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20440" y="1051560"/>
            <a:ext cx="2743200" cy="1115568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27000">
              <a:srgbClr val="10B981">
                <a:alpha val="22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3520440" y="1051560"/>
            <a:ext cx="2743200" cy="9144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520440" y="1207008"/>
            <a:ext cx="27432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200" b="1" i="0">
                <a:solidFill>
                  <a:srgbClr val="10B981"/>
                </a:solidFill>
              </a:rPr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520440" y="1828800"/>
            <a:ext cx="2743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Test Files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583680" y="1051560"/>
            <a:ext cx="2743200" cy="1115568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27000">
              <a:srgbClr val="F59E0B">
                <a:alpha val="22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583680" y="1051560"/>
            <a:ext cx="2743200" cy="91440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583680" y="1207008"/>
            <a:ext cx="27432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200" b="1" i="0">
                <a:solidFill>
                  <a:srgbClr val="F59E0B"/>
                </a:solidFill>
              </a:rPr>
              <a:t>100%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1828800"/>
            <a:ext cx="2743200" cy="292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Pass Rate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47472" y="2359152"/>
            <a:ext cx="3611880" cy="3767328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76200">
              <a:srgbClr val="0EA5E9">
                <a:alpha val="15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347472" y="2359152"/>
            <a:ext cx="3611880" cy="82296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57200" y="2487168"/>
            <a:ext cx="3392424" cy="420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0EA5E9"/>
                </a:solidFill>
              </a:rPr>
              <a:t>test_scanner.py  (5 tests)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7200" y="2962656"/>
            <a:ext cx="3392424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64748B"/>
                </a:solidFill>
              </a:rPr>
              <a:t>• Extracts imports from known .py files
• Skips SyntaxError files gracefully
• Computes correct dotted module names
• Resolves import aliases (as-imports)
• Skips venv / env / .venv dirs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069080" y="2359152"/>
            <a:ext cx="3611880" cy="3767328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76200">
              <a:srgbClr val="06B6D4">
                <a:alpha val="15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4069080" y="2359152"/>
            <a:ext cx="3611880" cy="82296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4178808" y="2487168"/>
            <a:ext cx="3392424" cy="420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06B6D4"/>
                </a:solidFill>
              </a:rPr>
              <a:t>test_graph.py  (7 tests)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178808" y="2962656"/>
            <a:ext cx="3392424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64748B"/>
                </a:solidFill>
              </a:rPr>
              <a:t>• Detects A→B→A two-node cycle
• Returns [] for a clean DAG
• Correct fan-in / fan-out counts
• Detects 3-node cycle A→B→C→A
• Coupling report correct
• Idempotent add_node
• Self-loop is a cycle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790688" y="2359152"/>
            <a:ext cx="3611880" cy="3767328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76200">
              <a:srgbClr val="10B981">
                <a:alpha val="15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7790688" y="2359152"/>
            <a:ext cx="3611880" cy="82296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900416" y="2487168"/>
            <a:ext cx="3392424" cy="420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0B981"/>
                </a:solidFill>
              </a:rPr>
              <a:t>test_analyzer.py  (7 tests)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900416" y="2962656"/>
            <a:ext cx="3392424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64748B"/>
                </a:solidFill>
              </a:rPr>
              <a:t>• Flags unused import
• Does not flag used import
• Detects internal cross-module cycle
• No false positives on external imports
• Mermaid output contains 'graph TD'
• DOT output contains 'digraph'
• Coupling report populated</a:t>
            </a:r>
          </a:p>
        </p:txBody>
      </p:sp>
      <p:sp>
        <p:nvSpPr>
          <p:cNvPr id="30" name="!!progress"/>
          <p:cNvSpPr/>
          <p:nvPr/>
        </p:nvSpPr>
        <p:spPr>
          <a:xfrm>
            <a:off x="0" y="6803136"/>
            <a:ext cx="10665333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fast">
    <p:push dir="l"/>
  </p:transition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109728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0F8FF"/>
                </a:solidFill>
              </a:rPr>
              <a:t>Installation &amp; Library API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2011680" cy="54864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515600" y="10972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5CFFCD"/>
                </a:solidFill>
              </a:rPr>
              <a:t>INSTALL</a:t>
            </a:r>
          </a:p>
        </p:txBody>
      </p:sp>
      <p:sp>
        <p:nvSpPr>
          <p:cNvPr id="6" name="Oval 5"/>
          <p:cNvSpPr/>
          <p:nvPr/>
        </p:nvSpPr>
        <p:spPr>
          <a:xfrm>
            <a:off x="-914400" y="4114800"/>
            <a:ext cx="4572000" cy="4572000"/>
          </a:xfrm>
          <a:prstGeom prst="ellipse">
            <a:avLst/>
          </a:prstGeom>
          <a:solidFill>
            <a:srgbClr val="01120C"/>
          </a:solidFill>
          <a:ln>
            <a:solidFill>
              <a:srgbClr val="01120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57200" y="1051560"/>
            <a:ext cx="530352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0F8FF"/>
                </a:solidFill>
              </a:rPr>
              <a:t>Install from PyPI</a:t>
            </a:r>
          </a:p>
        </p:txBody>
      </p:sp>
      <p:sp>
        <p:nvSpPr>
          <p:cNvPr id="8" name="Rectangle 7"/>
          <p:cNvSpPr/>
          <p:nvPr/>
        </p:nvSpPr>
        <p:spPr>
          <a:xfrm>
            <a:off x="457200" y="1435607"/>
            <a:ext cx="5394960" cy="457200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457200" y="1435607"/>
            <a:ext cx="64008" cy="45720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" y="1499616"/>
            <a:ext cx="51206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1" i="0">
                <a:solidFill>
                  <a:srgbClr val="10B981"/>
                </a:solidFill>
              </a:rPr>
              <a:t>pip install depagon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" y="1874519"/>
            <a:ext cx="530352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0F8FF"/>
                </a:solidFill>
              </a:rPr>
              <a:t>Run without install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7200" y="2258568"/>
            <a:ext cx="5394960" cy="457200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57200" y="2258568"/>
            <a:ext cx="64008" cy="45720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0080" y="2322576"/>
            <a:ext cx="51206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1" i="0">
                <a:solidFill>
                  <a:srgbClr val="10B981"/>
                </a:solidFill>
              </a:rPr>
              <a:t>PYTHONPATH=src python3 -m depagon.cli scan path/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7200" y="2697480"/>
            <a:ext cx="530352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0F8FF"/>
                </a:solidFill>
              </a:rPr>
              <a:t>Build distribution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3081528"/>
            <a:ext cx="5394960" cy="457200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57200" y="3081528"/>
            <a:ext cx="64008" cy="45720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40080" y="3145536"/>
            <a:ext cx="51206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1" i="0">
                <a:solidFill>
                  <a:srgbClr val="10B981"/>
                </a:solidFill>
              </a:rPr>
              <a:t>python -m build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7200" y="3456432"/>
            <a:ext cx="530352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0F8FF"/>
                </a:solidFill>
              </a:rPr>
              <a:t>Publish to PyPI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57200" y="3840480"/>
            <a:ext cx="5394960" cy="457200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457200" y="3840480"/>
            <a:ext cx="64008" cy="45720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640080" y="3904487"/>
            <a:ext cx="51206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1" i="0">
                <a:solidFill>
                  <a:srgbClr val="10B981"/>
                </a:solidFill>
              </a:rPr>
              <a:t>twine upload dist/*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217920" y="1051560"/>
            <a:ext cx="54864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0F8FF"/>
                </a:solidFill>
              </a:rPr>
              <a:t>Library API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217920" y="1435608"/>
            <a:ext cx="5577840" cy="5056632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217920" y="1435608"/>
            <a:ext cx="82296" cy="5056632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6419088" y="1527048"/>
            <a:ext cx="5303520" cy="4873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0F8FF"/>
                </a:solidFill>
              </a:rPr>
              <a:t>from depagon import Analyzer
from depagon.renderers import render_mermaid
result = Analyzer().analyze(Path('src/'))
# Findings
for f in result.findings:
    print(f.kind, f.location, f.detail)
# Coupling
for mod, (fi, fo) in result.coupling.items():
    print(mod, fi, fo)
# Render
print(render_mermaid(result))</a:t>
            </a:r>
          </a:p>
        </p:txBody>
      </p:sp>
      <p:sp>
        <p:nvSpPr>
          <p:cNvPr id="27" name="!!progress"/>
          <p:cNvSpPr/>
          <p:nvPr/>
        </p:nvSpPr>
        <p:spPr>
          <a:xfrm>
            <a:off x="0" y="6803136"/>
            <a:ext cx="11427142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fast">
    <p:push dir="l"/>
  </p:transition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6858000" y="-2743200"/>
            <a:ext cx="10058400" cy="10058400"/>
          </a:xfrm>
          <a:prstGeom prst="ellipse">
            <a:avLst/>
          </a:prstGeom>
          <a:solidFill>
            <a:srgbClr val="021822"/>
          </a:solidFill>
          <a:ln>
            <a:solidFill>
              <a:srgbClr val="02182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2286000" y="3657600"/>
            <a:ext cx="6400800" cy="6400800"/>
          </a:xfrm>
          <a:prstGeom prst="ellipse">
            <a:avLst/>
          </a:prstGeom>
          <a:solidFill>
            <a:srgbClr val="120B1F"/>
          </a:solidFill>
          <a:ln>
            <a:solidFill>
              <a:srgbClr val="120B1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9601200" y="4572000"/>
            <a:ext cx="4572000" cy="4572000"/>
          </a:xfrm>
          <a:prstGeom prst="ellipse">
            <a:avLst/>
          </a:prstGeom>
          <a:solidFill>
            <a:srgbClr val="021810"/>
          </a:solidFill>
          <a:ln>
            <a:solidFill>
              <a:srgbClr val="02181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0" y="6793992"/>
            <a:ext cx="12188952" cy="64008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57200" y="1417320"/>
            <a:ext cx="112471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7200" b="1" i="0">
                <a:solidFill>
                  <a:srgbClr val="F0F8FF"/>
                </a:solidFill>
              </a:rPr>
              <a:t>Thank You</a:t>
            </a:r>
          </a:p>
        </p:txBody>
      </p:sp>
      <p:sp>
        <p:nvSpPr>
          <p:cNvPr id="8" name="Rectangle 7"/>
          <p:cNvSpPr/>
          <p:nvPr/>
        </p:nvSpPr>
        <p:spPr>
          <a:xfrm>
            <a:off x="3840480" y="2926080"/>
            <a:ext cx="4480560" cy="50292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52400">
              <a:srgbClr val="0EA5E9">
                <a:alpha val="4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7200" y="3108960"/>
            <a:ext cx="112471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400" b="0" i="0">
                <a:solidFill>
                  <a:srgbClr val="64748B"/>
                </a:solidFill>
              </a:rPr>
              <a:t>Questions  &amp;  Discussion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43200" y="4023360"/>
            <a:ext cx="14630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0EA5E9"/>
                </a:solidFill>
              </a:rPr>
              <a:t>Scan: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97680" y="402336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64748B"/>
                </a:solidFill>
              </a:rPr>
              <a:t>depagon scan path/ [--output tree|mermaid|dot]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43200" y="4709160"/>
            <a:ext cx="14630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10B981"/>
                </a:solidFill>
              </a:rPr>
              <a:t>Tests: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97680" y="470916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64748B"/>
                </a:solidFill>
              </a:rPr>
              <a:t>pytest tests/ -v   →   19 passed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43200" y="5394960"/>
            <a:ext cx="14630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1" i="0">
                <a:solidFill>
                  <a:srgbClr val="F59E0B"/>
                </a:solidFill>
              </a:rPr>
              <a:t>Install: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297680" y="539496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0">
                <a:solidFill>
                  <a:srgbClr val="64748B"/>
                </a:solidFill>
              </a:rPr>
              <a:t>pip install depagon   (PyPI)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7200" y="6446520"/>
            <a:ext cx="112471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300" b="0" i="0">
                <a:solidFill>
                  <a:srgbClr val="64748B"/>
                </a:solidFill>
              </a:rPr>
              <a:t>Agon   ·   Python Final Project   ·   2026</a:t>
            </a:r>
          </a:p>
        </p:txBody>
      </p:sp>
      <p:sp>
        <p:nvSpPr>
          <p:cNvPr id="17" name="!!progress"/>
          <p:cNvSpPr/>
          <p:nvPr/>
        </p:nvSpPr>
        <p:spPr>
          <a:xfrm>
            <a:off x="0" y="6803136"/>
            <a:ext cx="12188952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109728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0F8FF"/>
                </a:solidFill>
              </a:rPr>
              <a:t>The Problem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2011680" cy="54864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914400"/>
            <a:ext cx="9144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1">
                <a:solidFill>
                  <a:srgbClr val="64748B"/>
                </a:solidFill>
              </a:rPr>
              <a:t>Why does every large Python project eventually break?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0" y="10972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FF9090"/>
                </a:solidFill>
              </a:rPr>
              <a:t>PROBLEM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1188720"/>
            <a:ext cx="11247120" cy="1170432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76200">
              <a:srgbClr val="EF4444">
                <a:alpha val="15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457200" y="1188720"/>
            <a:ext cx="109728" cy="1170432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713232" y="1298448"/>
            <a:ext cx="36576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1" i="0">
                <a:solidFill>
                  <a:srgbClr val="EF4444"/>
                </a:solidFill>
              </a:rPr>
              <a:t>Circular imports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3232" y="1682496"/>
            <a:ext cx="10789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Python raises ImportError at startup. The traceback is cryptic. Tracing the cycle manually across dozens of files takes hours.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2487168"/>
            <a:ext cx="11247120" cy="1170432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76200">
              <a:srgbClr val="F59E0B">
                <a:alpha val="15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457200" y="2487168"/>
            <a:ext cx="109728" cy="1170432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13232" y="2596896"/>
            <a:ext cx="36576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1" i="0">
                <a:solidFill>
                  <a:srgbClr val="F59E0B"/>
                </a:solidFill>
              </a:rPr>
              <a:t>No visibility into structure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3232" y="2980944"/>
            <a:ext cx="10789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Nobody knows what imports what. Refactoring becomes guesswork. Every change might break something no-one expected.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7200" y="3785615"/>
            <a:ext cx="11247120" cy="1170432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76200">
              <a:srgbClr val="64748B">
                <a:alpha val="15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57200" y="3785615"/>
            <a:ext cx="109728" cy="1170432"/>
          </a:xfrm>
          <a:prstGeom prst="rect">
            <a:avLst/>
          </a:prstGeom>
          <a:solidFill>
            <a:srgbClr val="64748B"/>
          </a:solidFill>
          <a:ln>
            <a:solidFill>
              <a:srgbClr val="64748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713232" y="3895344"/>
            <a:ext cx="36576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1" i="0">
                <a:solidFill>
                  <a:srgbClr val="64748B"/>
                </a:solidFill>
              </a:rPr>
              <a:t>Unused import accumulation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3232" y="4279392"/>
            <a:ext cx="10789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Dead imports pile up silently, slowing load times and misleading developers about what the module actually depends on.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57200" y="5084064"/>
            <a:ext cx="11247120" cy="1170432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76200">
              <a:srgbClr val="0EA5E9">
                <a:alpha val="15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ectangle 19"/>
          <p:cNvSpPr/>
          <p:nvPr/>
        </p:nvSpPr>
        <p:spPr>
          <a:xfrm>
            <a:off x="457200" y="5084064"/>
            <a:ext cx="109728" cy="1170432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13232" y="5193792"/>
            <a:ext cx="365760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500" b="1" i="0">
                <a:solidFill>
                  <a:srgbClr val="0EA5E9"/>
                </a:solidFill>
              </a:rPr>
              <a:t>Coupling blindspots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3232" y="5577840"/>
            <a:ext cx="107899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Fan-in and fan-out are invisible without tooling. You can't safely extract a module you can't see the dependencies of.</a:t>
            </a:r>
          </a:p>
        </p:txBody>
      </p:sp>
      <p:sp>
        <p:nvSpPr>
          <p:cNvPr id="23" name="!!progress"/>
          <p:cNvSpPr/>
          <p:nvPr/>
        </p:nvSpPr>
        <p:spPr>
          <a:xfrm>
            <a:off x="0" y="6803136"/>
            <a:ext cx="1523619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fast">
    <p:push dir="l"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EA5E9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-731520" y="-1371600"/>
            <a:ext cx="10972800" cy="7315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0" b="1" i="0">
                <a:solidFill>
                  <a:srgbClr val="3BD2FF"/>
                </a:solidFill>
              </a:rPr>
              <a:t>01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640" y="2834640"/>
            <a:ext cx="91440" cy="1097280"/>
          </a:xfrm>
          <a:prstGeom prst="rect">
            <a:avLst/>
          </a:prstGeom>
          <a:solidFill>
            <a:srgbClr val="A7FFFF"/>
          </a:solidFill>
          <a:ln>
            <a:solidFill>
              <a:srgbClr val="A7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77240" y="288036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9AFFFF"/>
                </a:solidFill>
              </a:rPr>
              <a:t>SECTION 01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329184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400" b="1" i="0">
                <a:solidFill>
                  <a:srgbClr val="F0F8FF"/>
                </a:solidFill>
              </a:rPr>
              <a:t>The Solution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4160520"/>
            <a:ext cx="8229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0" i="0">
                <a:solidFill>
                  <a:srgbClr val="C0FFFF"/>
                </a:solidFill>
              </a:rPr>
              <a:t>What depagon gives you in a single command.</a:t>
            </a:r>
          </a:p>
        </p:txBody>
      </p:sp>
      <p:sp>
        <p:nvSpPr>
          <p:cNvPr id="7" name="Oval 6"/>
          <p:cNvSpPr/>
          <p:nvPr/>
        </p:nvSpPr>
        <p:spPr>
          <a:xfrm>
            <a:off x="8686800" y="-1371600"/>
            <a:ext cx="5943600" cy="5943600"/>
          </a:xfrm>
          <a:prstGeom prst="ellipse">
            <a:avLst/>
          </a:prstGeom>
          <a:solidFill>
            <a:srgbClr val="0B87BF"/>
          </a:solidFill>
          <a:ln>
            <a:solidFill>
              <a:srgbClr val="0B87B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058400" y="4572000"/>
            <a:ext cx="3657600" cy="3657600"/>
          </a:xfrm>
          <a:prstGeom prst="ellipse">
            <a:avLst/>
          </a:prstGeom>
          <a:solidFill>
            <a:srgbClr val="0A80B5"/>
          </a:solidFill>
          <a:ln>
            <a:solidFill>
              <a:srgbClr val="0A80B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!!progress"/>
          <p:cNvSpPr/>
          <p:nvPr/>
        </p:nvSpPr>
        <p:spPr>
          <a:xfrm>
            <a:off x="0" y="6803136"/>
            <a:ext cx="2285428" cy="54864"/>
          </a:xfrm>
          <a:prstGeom prst="rect">
            <a:avLst/>
          </a:prstGeom>
          <a:solidFill>
            <a:srgbClr val="C0FFFF"/>
          </a:solidFill>
          <a:ln>
            <a:solidFill>
              <a:srgbClr val="C0FFFF"/>
            </a:solidFill>
          </a:ln>
          <a:effectLst>
            <a:glow rad="101600">
              <a:srgbClr val="C0FFFF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med">
    <p:cover dir="l"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109728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0F8FF"/>
                </a:solidFill>
              </a:rPr>
              <a:t>Meet depagon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2011680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914400"/>
            <a:ext cx="9144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1">
                <a:solidFill>
                  <a:srgbClr val="64748B"/>
                </a:solidFill>
              </a:rPr>
              <a:t>One tool. Five capabilities. Zero code execution.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0" y="10972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5AF1FF"/>
                </a:solidFill>
              </a:rPr>
              <a:t>SOLUTION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347472" y="1143000"/>
            <a:ext cx="2084831" cy="329184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27000">
              <a:srgbClr val="0EA5E9">
                <a:alpha val="2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347472" y="1143000"/>
            <a:ext cx="2084831" cy="91440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042416" y="1325880"/>
            <a:ext cx="694944" cy="694944"/>
          </a:xfrm>
          <a:prstGeom prst="ellipse">
            <a:avLst/>
          </a:prstGeom>
          <a:solidFill>
            <a:srgbClr val="043951"/>
          </a:solidFill>
          <a:ln>
            <a:solidFill>
              <a:srgbClr val="043951"/>
            </a:solidFill>
          </a:ln>
          <a:effectLst>
            <a:glow rad="1778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38912" y="2148840"/>
            <a:ext cx="1901951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F0F8FF"/>
                </a:solidFill>
              </a:rPr>
              <a:t>Dependency
Graph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8912" y="3017520"/>
            <a:ext cx="1901951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64748B"/>
                </a:solidFill>
              </a:rPr>
              <a:t>Directed graph of all
internal module imports
built from AST — fast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514599" y="1143000"/>
            <a:ext cx="2084831" cy="329184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27000">
              <a:srgbClr val="EF4444">
                <a:alpha val="2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2514599" y="1143000"/>
            <a:ext cx="2084831" cy="91440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3209544" y="1325880"/>
            <a:ext cx="694944" cy="694944"/>
          </a:xfrm>
          <a:prstGeom prst="ellipse">
            <a:avLst/>
          </a:prstGeom>
          <a:solidFill>
            <a:srgbClr val="531717"/>
          </a:solidFill>
          <a:ln>
            <a:solidFill>
              <a:srgbClr val="531717"/>
            </a:solidFill>
          </a:ln>
          <a:effectLst>
            <a:glow rad="177800">
              <a:srgbClr val="EF4444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2606039" y="2148840"/>
            <a:ext cx="1901951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F0F8FF"/>
                </a:solidFill>
              </a:rPr>
              <a:t>Cycle
Detection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06039" y="3017520"/>
            <a:ext cx="1901951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64748B"/>
                </a:solidFill>
              </a:rPr>
              <a:t>Colored DFS finds every
circular import chain
with exact paths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681727" y="1143000"/>
            <a:ext cx="2084831" cy="329184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27000">
              <a:srgbClr val="10B981">
                <a:alpha val="2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4681727" y="1143000"/>
            <a:ext cx="2084831" cy="9144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Oval 18"/>
          <p:cNvSpPr/>
          <p:nvPr/>
        </p:nvSpPr>
        <p:spPr>
          <a:xfrm>
            <a:off x="5376671" y="1325880"/>
            <a:ext cx="694944" cy="694944"/>
          </a:xfrm>
          <a:prstGeom prst="ellipse">
            <a:avLst/>
          </a:prstGeom>
          <a:solidFill>
            <a:srgbClr val="05402D"/>
          </a:solidFill>
          <a:ln>
            <a:solidFill>
              <a:srgbClr val="05402D"/>
            </a:solidFill>
          </a:ln>
          <a:effectLst>
            <a:glow rad="177800">
              <a:srgbClr val="10B981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773167" y="2148840"/>
            <a:ext cx="1901951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F0F8FF"/>
                </a:solidFill>
              </a:rPr>
              <a:t>Coupling
Metrics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73167" y="3017520"/>
            <a:ext cx="1901951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64748B"/>
                </a:solidFill>
              </a:rPr>
              <a:t>Fan-in / fan-out ranked
by impact. Spot your
hubs instantly</a:t>
            </a:r>
          </a:p>
        </p:txBody>
      </p:sp>
      <p:sp>
        <p:nvSpPr>
          <p:cNvPr id="22" name="Rectangle 21"/>
          <p:cNvSpPr/>
          <p:nvPr/>
        </p:nvSpPr>
        <p:spPr>
          <a:xfrm>
            <a:off x="6848855" y="1143000"/>
            <a:ext cx="2084831" cy="329184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27000">
              <a:srgbClr val="F59E0B">
                <a:alpha val="2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6848855" y="1143000"/>
            <a:ext cx="2084831" cy="91440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Oval 23"/>
          <p:cNvSpPr/>
          <p:nvPr/>
        </p:nvSpPr>
        <p:spPr>
          <a:xfrm>
            <a:off x="7543799" y="1325880"/>
            <a:ext cx="694944" cy="694944"/>
          </a:xfrm>
          <a:prstGeom prst="ellipse">
            <a:avLst/>
          </a:prstGeom>
          <a:solidFill>
            <a:srgbClr val="553703"/>
          </a:solidFill>
          <a:ln>
            <a:solidFill>
              <a:srgbClr val="553703"/>
            </a:solidFill>
          </a:ln>
          <a:effectLst>
            <a:glow rad="177800">
              <a:srgbClr val="F59E0B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940295" y="2148840"/>
            <a:ext cx="1901951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F0F8FF"/>
                </a:solidFill>
              </a:rPr>
              <a:t>3 Output
Formats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40295" y="3017520"/>
            <a:ext cx="1901951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64748B"/>
                </a:solidFill>
              </a:rPr>
              <a:t>Rich terminal · Mermaid
diagram · Graphviz DOT
for any workflow</a:t>
            </a:r>
          </a:p>
        </p:txBody>
      </p:sp>
      <p:sp>
        <p:nvSpPr>
          <p:cNvPr id="27" name="Rectangle 26"/>
          <p:cNvSpPr/>
          <p:nvPr/>
        </p:nvSpPr>
        <p:spPr>
          <a:xfrm>
            <a:off x="9015984" y="1143000"/>
            <a:ext cx="2084831" cy="329184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27000">
              <a:srgbClr val="8B5CF6">
                <a:alpha val="2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9015984" y="1143000"/>
            <a:ext cx="2084831" cy="91440"/>
          </a:xfrm>
          <a:prstGeom prst="rect">
            <a:avLst/>
          </a:prstGeom>
          <a:solidFill>
            <a:srgbClr val="8B5CF6"/>
          </a:solidFill>
          <a:ln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Oval 28"/>
          <p:cNvSpPr/>
          <p:nvPr/>
        </p:nvSpPr>
        <p:spPr>
          <a:xfrm>
            <a:off x="9710928" y="1325880"/>
            <a:ext cx="694944" cy="694944"/>
          </a:xfrm>
          <a:prstGeom prst="ellipse">
            <a:avLst/>
          </a:prstGeom>
          <a:solidFill>
            <a:srgbClr val="302056"/>
          </a:solidFill>
          <a:ln>
            <a:solidFill>
              <a:srgbClr val="302056"/>
            </a:solidFill>
          </a:ln>
          <a:effectLst>
            <a:glow rad="177800">
              <a:srgbClr val="8B5CF6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9107424" y="2148840"/>
            <a:ext cx="1901951" cy="868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1" i="0">
                <a:solidFill>
                  <a:srgbClr val="F0F8FF"/>
                </a:solidFill>
              </a:rPr>
              <a:t>CI
Integration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107424" y="3017520"/>
            <a:ext cx="1901951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64748B"/>
                </a:solidFill>
              </a:rPr>
              <a:t>Exit code 1 on cycles.
Drop a single line into
your pipeline</a:t>
            </a:r>
          </a:p>
        </p:txBody>
      </p:sp>
      <p:sp>
        <p:nvSpPr>
          <p:cNvPr id="32" name="Rectangle 31"/>
          <p:cNvSpPr/>
          <p:nvPr/>
        </p:nvSpPr>
        <p:spPr>
          <a:xfrm>
            <a:off x="0" y="4709160"/>
            <a:ext cx="12188952" cy="86868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57200" y="4773168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 b="1" i="0">
                <a:solidFill>
                  <a:srgbClr val="0EA5E9"/>
                </a:solidFill>
              </a:rPr>
              <a:t>~350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57200" y="5212080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0" i="0">
                <a:solidFill>
                  <a:srgbClr val="64748B"/>
                </a:solidFill>
              </a:rPr>
              <a:t>Lines of code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798064" y="4773168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 b="1" i="0">
                <a:solidFill>
                  <a:srgbClr val="10B981"/>
                </a:solidFill>
              </a:rPr>
              <a:t>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798064" y="5212080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0" i="0">
                <a:solidFill>
                  <a:srgbClr val="64748B"/>
                </a:solidFill>
              </a:rPr>
              <a:t>Runtime dependency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138928" y="4773168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 b="1" i="0">
                <a:solidFill>
                  <a:srgbClr val="F59E0B"/>
                </a:solidFill>
              </a:rPr>
              <a:t>19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138928" y="5212080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0" i="0">
                <a:solidFill>
                  <a:srgbClr val="64748B"/>
                </a:solidFill>
              </a:rPr>
              <a:t>Tests passing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479792" y="4773168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 b="1" i="0">
                <a:solidFill>
                  <a:srgbClr val="8B5CF6"/>
                </a:solidFill>
              </a:rPr>
              <a:t>3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479792" y="5212080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0" i="0">
                <a:solidFill>
                  <a:srgbClr val="64748B"/>
                </a:solidFill>
              </a:rPr>
              <a:t>Output formats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820656" y="4773168"/>
            <a:ext cx="2194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600" b="1" i="0">
                <a:solidFill>
                  <a:srgbClr val="06B6D4"/>
                </a:solidFill>
              </a:rPr>
              <a:t>193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820656" y="5212080"/>
            <a:ext cx="2194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000" b="0" i="0">
                <a:solidFill>
                  <a:srgbClr val="64748B"/>
                </a:solidFill>
              </a:rPr>
              <a:t>Files scanned in fleet_hr demo</a:t>
            </a:r>
          </a:p>
        </p:txBody>
      </p:sp>
      <p:sp>
        <p:nvSpPr>
          <p:cNvPr id="43" name="!!progress"/>
          <p:cNvSpPr/>
          <p:nvPr/>
        </p:nvSpPr>
        <p:spPr>
          <a:xfrm>
            <a:off x="0" y="6803136"/>
            <a:ext cx="3047238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med">
    <ns0:morph xmlns:ns0="http://schemas.microsoft.com/office/powerpoint/2010/main" dur="600"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8B5CF6"/>
          </a:solidFill>
          <a:ln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109728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0F8FF"/>
                </a:solidFill>
              </a:rPr>
              <a:t>Architecture Pipeline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2011680" cy="54864"/>
          </a:xfrm>
          <a:prstGeom prst="rect">
            <a:avLst/>
          </a:prstGeom>
          <a:solidFill>
            <a:srgbClr val="8B5CF6"/>
          </a:solidFill>
          <a:ln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57200" y="914400"/>
            <a:ext cx="91440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 i="1">
                <a:solidFill>
                  <a:srgbClr val="64748B"/>
                </a:solidFill>
              </a:rPr>
              <a:t>Clean separation — each layer is independently testable.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0" y="10972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D7A8FF"/>
                </a:solidFill>
              </a:rPr>
              <a:t>ARCHITECTURE</a:t>
            </a:r>
          </a:p>
        </p:txBody>
      </p:sp>
      <p:sp>
        <p:nvSpPr>
          <p:cNvPr id="7" name="Oval 6"/>
          <p:cNvSpPr/>
          <p:nvPr/>
        </p:nvSpPr>
        <p:spPr>
          <a:xfrm>
            <a:off x="8686800" y="-914400"/>
            <a:ext cx="6858000" cy="6858000"/>
          </a:xfrm>
          <a:prstGeom prst="ellipse">
            <a:avLst/>
          </a:prstGeom>
          <a:solidFill>
            <a:srgbClr val="100B1D"/>
          </a:solidFill>
          <a:ln>
            <a:solidFill>
              <a:srgbClr val="100B1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274320" y="1371600"/>
            <a:ext cx="1920240" cy="347472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01600">
              <a:srgbClr val="0EA5E9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274320" y="1371600"/>
            <a:ext cx="1920240" cy="91440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274320" y="1481328"/>
            <a:ext cx="1920240" cy="475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1" i="0">
                <a:solidFill>
                  <a:srgbClr val="0973A3"/>
                </a:solidFill>
              </a:rPr>
              <a:t>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1480" y="1920240"/>
            <a:ext cx="1645920" cy="41148"/>
          </a:xfrm>
          <a:prstGeom prst="rect">
            <a:avLst/>
          </a:prstGeom>
          <a:solidFill>
            <a:srgbClr val="08638B"/>
          </a:solidFill>
          <a:ln>
            <a:solidFill>
              <a:srgbClr val="08638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365760" y="2011680"/>
            <a:ext cx="173736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0EA5E9"/>
                </a:solidFill>
              </a:rPr>
              <a:t>Scanner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5760" y="2606040"/>
            <a:ext cx="173736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64748B"/>
                </a:solidFill>
              </a:rPr>
              <a:t>Walks .py files
Skips envs &amp; cache
AST.parse each file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31136" y="2880360"/>
            <a:ext cx="182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0B84BA"/>
                </a:solidFill>
              </a:rPr>
              <a:t>→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395728" y="1371600"/>
            <a:ext cx="1920240" cy="347472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01600">
              <a:srgbClr val="06B6D4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2395728" y="1371600"/>
            <a:ext cx="1920240" cy="91440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2395728" y="1481328"/>
            <a:ext cx="1920240" cy="475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1" i="0">
                <a:solidFill>
                  <a:srgbClr val="047F94"/>
                </a:solidFill>
              </a:rPr>
              <a:t>2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532888" y="1920240"/>
            <a:ext cx="1645920" cy="41148"/>
          </a:xfrm>
          <a:prstGeom prst="rect">
            <a:avLst/>
          </a:prstGeom>
          <a:solidFill>
            <a:srgbClr val="036D7F"/>
          </a:solidFill>
          <a:ln>
            <a:solidFill>
              <a:srgbClr val="036D7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2487168" y="2011680"/>
            <a:ext cx="173736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06B6D4"/>
                </a:solidFill>
              </a:rPr>
              <a:t>Graph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487168" y="2606040"/>
            <a:ext cx="173736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64748B"/>
                </a:solidFill>
              </a:rPr>
              <a:t>Directed adjacency
map of internal
module imports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352544" y="2880360"/>
            <a:ext cx="182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0491A9"/>
                </a:solidFill>
              </a:rPr>
              <a:t>→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517136" y="1371600"/>
            <a:ext cx="1920240" cy="347472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01600">
              <a:srgbClr val="10B981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4517136" y="1371600"/>
            <a:ext cx="1920240" cy="9144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4517136" y="1481328"/>
            <a:ext cx="1920240" cy="475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1" i="0">
                <a:solidFill>
                  <a:srgbClr val="0B815A"/>
                </a:solidFill>
              </a:rPr>
              <a:t>3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654296" y="1920240"/>
            <a:ext cx="1645920" cy="41148"/>
          </a:xfrm>
          <a:prstGeom prst="rect">
            <a:avLst/>
          </a:prstGeom>
          <a:solidFill>
            <a:srgbClr val="096F4D"/>
          </a:solidFill>
          <a:ln>
            <a:solidFill>
              <a:srgbClr val="096F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608576" y="2011680"/>
            <a:ext cx="173736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10B981"/>
                </a:solidFill>
              </a:rPr>
              <a:t>Analyzer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08576" y="2606040"/>
            <a:ext cx="173736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64748B"/>
                </a:solidFill>
              </a:rPr>
              <a:t>Resolves edges
Detects cycles &amp;
unused imports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73952" y="2880360"/>
            <a:ext cx="182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0C9467"/>
                </a:solidFill>
              </a:rPr>
              <a:t>→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638544" y="1371600"/>
            <a:ext cx="1920240" cy="347472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01600">
              <a:srgbClr val="F59E0B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6638544" y="1371600"/>
            <a:ext cx="1920240" cy="91440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638544" y="1481328"/>
            <a:ext cx="1920240" cy="475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1" i="0">
                <a:solidFill>
                  <a:srgbClr val="AB6E07"/>
                </a:solidFill>
              </a:rPr>
              <a:t>4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775704" y="1920240"/>
            <a:ext cx="1645920" cy="41148"/>
          </a:xfrm>
          <a:prstGeom prst="rect">
            <a:avLst/>
          </a:prstGeom>
          <a:solidFill>
            <a:srgbClr val="935E06"/>
          </a:solidFill>
          <a:ln>
            <a:solidFill>
              <a:srgbClr val="935E0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729984" y="2011680"/>
            <a:ext cx="173736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F59E0B"/>
                </a:solidFill>
              </a:rPr>
              <a:t>Renderers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729984" y="2606040"/>
            <a:ext cx="173736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64748B"/>
                </a:solidFill>
              </a:rPr>
              <a:t>tree / mermaid
/ dot — same
AnalysisResult in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595360" y="2880360"/>
            <a:ext cx="1828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1" i="0">
                <a:solidFill>
                  <a:srgbClr val="C47E08"/>
                </a:solidFill>
              </a:rPr>
              <a:t>→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759952" y="1371600"/>
            <a:ext cx="1920240" cy="347472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101600">
              <a:srgbClr val="8B5CF6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8759952" y="1371600"/>
            <a:ext cx="1920240" cy="91440"/>
          </a:xfrm>
          <a:prstGeom prst="rect">
            <a:avLst/>
          </a:prstGeom>
          <a:solidFill>
            <a:srgbClr val="8B5CF6"/>
          </a:solidFill>
          <a:ln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8759952" y="1481328"/>
            <a:ext cx="1920240" cy="4754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1" i="0">
                <a:solidFill>
                  <a:srgbClr val="6140AC"/>
                </a:solidFill>
              </a:rPr>
              <a:t>5</a:t>
            </a:r>
          </a:p>
        </p:txBody>
      </p:sp>
      <p:sp>
        <p:nvSpPr>
          <p:cNvPr id="39" name="Rectangle 38"/>
          <p:cNvSpPr/>
          <p:nvPr/>
        </p:nvSpPr>
        <p:spPr>
          <a:xfrm>
            <a:off x="8897112" y="1920240"/>
            <a:ext cx="1645920" cy="41148"/>
          </a:xfrm>
          <a:prstGeom prst="rect">
            <a:avLst/>
          </a:prstGeom>
          <a:solidFill>
            <a:srgbClr val="533793"/>
          </a:solidFill>
          <a:ln>
            <a:solidFill>
              <a:srgbClr val="53379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8851392" y="2011680"/>
            <a:ext cx="173736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500" b="1" i="0">
                <a:solidFill>
                  <a:srgbClr val="8B5CF6"/>
                </a:solidFill>
              </a:rPr>
              <a:t>CLI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851392" y="2606040"/>
            <a:ext cx="173736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0">
                <a:solidFill>
                  <a:srgbClr val="64748B"/>
                </a:solidFill>
              </a:rPr>
              <a:t>argparse entry
--output
--detect-cycles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57200" y="5074920"/>
            <a:ext cx="1124712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200" b="0" i="1">
                <a:solidFill>
                  <a:srgbClr val="64748B"/>
                </a:solidFill>
              </a:rPr>
              <a:t>Scanner has no knowledge of the graph. Graph has no knowledge of renderers. Each module is testable in isolation.</a:t>
            </a:r>
          </a:p>
        </p:txBody>
      </p:sp>
      <p:sp>
        <p:nvSpPr>
          <p:cNvPr id="43" name="!!progress"/>
          <p:cNvSpPr/>
          <p:nvPr/>
        </p:nvSpPr>
        <p:spPr>
          <a:xfrm>
            <a:off x="0" y="6803136"/>
            <a:ext cx="3809047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med">
    <ns0:morph xmlns:ns0="http://schemas.microsoft.com/office/powerpoint/2010/main" dur="600"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8B5CF6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-731520" y="-1371600"/>
            <a:ext cx="10972800" cy="7315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sz="26000" b="1" i="0">
                <a:solidFill>
                  <a:srgbClr val="B889FF"/>
                </a:solidFill>
              </a:rPr>
              <a:t>02</a:t>
            </a:r>
          </a:p>
        </p:txBody>
      </p:sp>
      <p:sp>
        <p:nvSpPr>
          <p:cNvPr id="3" name="Rectangle 2"/>
          <p:cNvSpPr/>
          <p:nvPr/>
        </p:nvSpPr>
        <p:spPr>
          <a:xfrm>
            <a:off x="548640" y="2834640"/>
            <a:ext cx="91440" cy="1097280"/>
          </a:xfrm>
          <a:prstGeom prst="rect">
            <a:avLst/>
          </a:prstGeom>
          <a:solidFill>
            <a:srgbClr val="FFF5FF"/>
          </a:solidFill>
          <a:ln>
            <a:solidFill>
              <a:srgbClr val="FFF5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77240" y="288036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FE8FF"/>
                </a:solidFill>
              </a:rPr>
              <a:t>SECTION 02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240" y="3291840"/>
            <a:ext cx="100584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400" b="1" i="0">
                <a:solidFill>
                  <a:srgbClr val="F0F8FF"/>
                </a:solidFill>
              </a:rPr>
              <a:t>Technical Deep Dive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77240" y="4160520"/>
            <a:ext cx="8229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700" b="0" i="0">
                <a:solidFill>
                  <a:srgbClr val="FFFFFF"/>
                </a:solidFill>
              </a:rPr>
              <a:t>Project structure, classes, and the DFS algorithm.</a:t>
            </a:r>
          </a:p>
        </p:txBody>
      </p:sp>
      <p:sp>
        <p:nvSpPr>
          <p:cNvPr id="7" name="Oval 6"/>
          <p:cNvSpPr/>
          <p:nvPr/>
        </p:nvSpPr>
        <p:spPr>
          <a:xfrm>
            <a:off x="8686800" y="-1371600"/>
            <a:ext cx="5943600" cy="5943600"/>
          </a:xfrm>
          <a:prstGeom prst="ellipse">
            <a:avLst/>
          </a:prstGeom>
          <a:solidFill>
            <a:srgbClr val="714BC9"/>
          </a:solidFill>
          <a:ln>
            <a:solidFill>
              <a:srgbClr val="714BC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058400" y="4572000"/>
            <a:ext cx="3657600" cy="3657600"/>
          </a:xfrm>
          <a:prstGeom prst="ellipse">
            <a:avLst/>
          </a:prstGeom>
          <a:solidFill>
            <a:srgbClr val="6C47BF"/>
          </a:solidFill>
          <a:ln>
            <a:solidFill>
              <a:srgbClr val="6C47B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!!progress"/>
          <p:cNvSpPr/>
          <p:nvPr/>
        </p:nvSpPr>
        <p:spPr>
          <a:xfrm>
            <a:off x="0" y="6803136"/>
            <a:ext cx="4570857" cy="5486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>
            <a:glow rad="101600">
              <a:srgbClr val="FFFFFF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med">
    <p:cover dir="l"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109728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0F8FF"/>
                </a:solidFill>
              </a:rPr>
              <a:t>Project Structure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2011680" cy="54864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515600" y="10972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52FFFF"/>
                </a:solidFill>
              </a:rPr>
              <a:t>STRUCTURE</a:t>
            </a:r>
          </a:p>
        </p:txBody>
      </p:sp>
      <p:sp>
        <p:nvSpPr>
          <p:cNvPr id="6" name="Oval 5"/>
          <p:cNvSpPr/>
          <p:nvPr/>
        </p:nvSpPr>
        <p:spPr>
          <a:xfrm>
            <a:off x="-1371600" y="3657600"/>
            <a:ext cx="5029200" cy="5029200"/>
          </a:xfrm>
          <a:prstGeom prst="ellipse">
            <a:avLst/>
          </a:prstGeom>
          <a:solidFill>
            <a:srgbClr val="001215"/>
          </a:solidFill>
          <a:ln>
            <a:solidFill>
              <a:srgbClr val="00121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457200" y="1051560"/>
            <a:ext cx="6858000" cy="5440680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457200" y="1051560"/>
            <a:ext cx="91440" cy="5440680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85800" y="1143000"/>
            <a:ext cx="6492240" cy="5257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0" i="0">
                <a:solidFill>
                  <a:srgbClr val="F0F8FF"/>
                </a:solidFill>
              </a:rPr>
              <a:t>depagon/
├── src/
│   └── depagon/
│       ├── __init__.py      ← public API
│       ├── scanner.py       ← AST walker
│       ├── graph.py         ← DFS + metrics
│       ├── analyzer.py      ← orchestration
│       ├── renderers.py     ← all 3 formats
│       └── cli.py           ← argparse
├── tests/
│   ├── test_scanner.py  (5)
│   ├── test_graph.py    (7)
│   └── test_analyzer.py (7)
├── pyproject.toml
└── LICENSE  (MIT)</a:t>
            </a:r>
          </a:p>
        </p:txBody>
      </p:sp>
      <p:sp>
        <p:nvSpPr>
          <p:cNvPr id="10" name="Rectangle 9"/>
          <p:cNvSpPr/>
          <p:nvPr/>
        </p:nvSpPr>
        <p:spPr>
          <a:xfrm>
            <a:off x="7589520" y="1051560"/>
            <a:ext cx="4206240" cy="1216152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76200">
              <a:srgbClr val="0EA5E9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7589520" y="1051560"/>
            <a:ext cx="91440" cy="1216152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818120" y="1124712"/>
            <a:ext cx="1554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800" b="1" i="0">
                <a:solidFill>
                  <a:srgbClr val="0EA5E9"/>
                </a:solidFill>
              </a:rPr>
              <a:t>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418320" y="1371600"/>
            <a:ext cx="2286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Source modules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589520" y="2395728"/>
            <a:ext cx="4206240" cy="1216152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76200">
              <a:srgbClr val="10B981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7589520" y="2395728"/>
            <a:ext cx="91440" cy="1216152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818120" y="2468880"/>
            <a:ext cx="1554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800" b="1" i="0">
                <a:solidFill>
                  <a:srgbClr val="10B981"/>
                </a:solidFill>
              </a:rPr>
              <a:t>~350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418320" y="2715768"/>
            <a:ext cx="2286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Lines of code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589520" y="3739896"/>
            <a:ext cx="4206240" cy="1216152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76200">
              <a:srgbClr val="F59E0B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7589520" y="3739896"/>
            <a:ext cx="91440" cy="1216152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818120" y="3813048"/>
            <a:ext cx="1554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800" b="1" i="0">
                <a:solidFill>
                  <a:srgbClr val="F59E0B"/>
                </a:solidFill>
              </a:rPr>
              <a:t>19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418320" y="4059935"/>
            <a:ext cx="2286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Passing tests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589520" y="5084064"/>
            <a:ext cx="4206240" cy="1216152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  <a:glow rad="76200">
              <a:srgbClr val="8B5CF6">
                <a:alpha val="18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7589520" y="5084064"/>
            <a:ext cx="91440" cy="1216152"/>
          </a:xfrm>
          <a:prstGeom prst="rect">
            <a:avLst/>
          </a:prstGeom>
          <a:solidFill>
            <a:srgbClr val="8B5CF6"/>
          </a:solidFill>
          <a:ln>
            <a:solidFill>
              <a:srgbClr val="8B5CF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818120" y="5157216"/>
            <a:ext cx="1554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800" b="1" i="0">
                <a:solidFill>
                  <a:srgbClr val="8B5CF6"/>
                </a:solidFill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418320" y="5404103"/>
            <a:ext cx="2286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0" i="0">
                <a:solidFill>
                  <a:srgbClr val="64748B"/>
                </a:solidFill>
              </a:rPr>
              <a:t>Runtime dep</a:t>
            </a:r>
          </a:p>
        </p:txBody>
      </p:sp>
      <p:sp>
        <p:nvSpPr>
          <p:cNvPr id="26" name="!!progress"/>
          <p:cNvSpPr/>
          <p:nvPr/>
        </p:nvSpPr>
        <p:spPr>
          <a:xfrm>
            <a:off x="0" y="6803136"/>
            <a:ext cx="5332666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fast">
    <p:push dir="l"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109728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0F8FF"/>
                </a:solidFill>
              </a:rPr>
              <a:t>Core Classes &amp; Data Structures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2011680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515600" y="10972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5AF1FF"/>
                </a:solidFill>
              </a:rPr>
              <a:t>CLASSES</a:t>
            </a:r>
          </a:p>
        </p:txBody>
      </p:sp>
      <p:sp>
        <p:nvSpPr>
          <p:cNvPr id="6" name="Rectangle 5"/>
          <p:cNvSpPr/>
          <p:nvPr/>
        </p:nvSpPr>
        <p:spPr>
          <a:xfrm>
            <a:off x="457200" y="1024128"/>
            <a:ext cx="2423160" cy="384048"/>
          </a:xfrm>
          <a:prstGeom prst="rect">
            <a:avLst/>
          </a:prstGeom>
          <a:solidFill>
            <a:srgbClr val="08638B"/>
          </a:solidFill>
          <a:ln>
            <a:solidFill>
              <a:srgbClr val="08638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66928" y="1078992"/>
            <a:ext cx="228600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0F8FF"/>
                </a:solidFill>
              </a:rPr>
              <a:t>Symbol</a:t>
            </a:r>
          </a:p>
        </p:txBody>
      </p:sp>
      <p:sp>
        <p:nvSpPr>
          <p:cNvPr id="8" name="Rectangle 7"/>
          <p:cNvSpPr/>
          <p:nvPr/>
        </p:nvSpPr>
        <p:spPr>
          <a:xfrm>
            <a:off x="2926080" y="1024128"/>
            <a:ext cx="1325880" cy="384048"/>
          </a:xfrm>
          <a:prstGeom prst="rect">
            <a:avLst/>
          </a:prstGeom>
          <a:solidFill>
            <a:srgbClr val="08638B"/>
          </a:solidFill>
          <a:ln>
            <a:solidFill>
              <a:srgbClr val="08638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035808" y="1078992"/>
            <a:ext cx="1188720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0F8FF"/>
                </a:solidFill>
              </a:rPr>
              <a:t>Type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97680" y="1024128"/>
            <a:ext cx="7635240" cy="384048"/>
          </a:xfrm>
          <a:prstGeom prst="rect">
            <a:avLst/>
          </a:prstGeom>
          <a:solidFill>
            <a:srgbClr val="08638B"/>
          </a:solidFill>
          <a:ln>
            <a:solidFill>
              <a:srgbClr val="08638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407408" y="1078992"/>
            <a:ext cx="7498079" cy="3108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00" b="1" i="0">
                <a:solidFill>
                  <a:srgbClr val="F0F8FF"/>
                </a:solidFill>
              </a:rPr>
              <a:t>Key Members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7200" y="1408176"/>
            <a:ext cx="11402568" cy="54864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57200" y="1408176"/>
            <a:ext cx="64008" cy="548640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21792" y="1499616"/>
            <a:ext cx="22402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0EA5E9"/>
                </a:solidFill>
              </a:rPr>
              <a:t>ImportInfo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26080" y="1499616"/>
            <a:ext cx="13258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Dataclass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297680" y="1499616"/>
            <a:ext cx="740664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0F8FF"/>
                </a:solidFill>
              </a:rPr>
              <a:t>module · names · lineno · is_relative · level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7200" y="1975104"/>
            <a:ext cx="11402568" cy="548640"/>
          </a:xfrm>
          <a:prstGeom prst="rect">
            <a:avLst/>
          </a:prstGeom>
          <a:solidFill>
            <a:srgbClr val="142231"/>
          </a:solidFill>
          <a:ln>
            <a:solidFill>
              <a:srgbClr val="1422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457200" y="1975104"/>
            <a:ext cx="64008" cy="548640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621792" y="2066544"/>
            <a:ext cx="22402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0EA5E9"/>
                </a:solidFill>
              </a:rPr>
              <a:t>ModuleFile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926080" y="2066544"/>
            <a:ext cx="13258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Dataclass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297680" y="2066544"/>
            <a:ext cx="740664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0F8FF"/>
                </a:solidFill>
              </a:rPr>
              <a:t>path · module_name · imports · source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57200" y="2542032"/>
            <a:ext cx="11402568" cy="54864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457200" y="2542032"/>
            <a:ext cx="64008" cy="548640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21792" y="2633472"/>
            <a:ext cx="22402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0EA5E9"/>
                </a:solidFill>
              </a:rPr>
              <a:t>Scanner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26080" y="2633472"/>
            <a:ext cx="13258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Class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297680" y="2633472"/>
            <a:ext cx="740664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0F8FF"/>
                </a:solidFill>
              </a:rPr>
              <a:t>scan()  _iter_python_files()  _extract_imports()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7200" y="3108960"/>
            <a:ext cx="11402568" cy="548640"/>
          </a:xfrm>
          <a:prstGeom prst="rect">
            <a:avLst/>
          </a:prstGeom>
          <a:solidFill>
            <a:srgbClr val="142231"/>
          </a:solidFill>
          <a:ln>
            <a:solidFill>
              <a:srgbClr val="1422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457200" y="3108960"/>
            <a:ext cx="64008" cy="548640"/>
          </a:xfrm>
          <a:prstGeom prst="rect">
            <a:avLst/>
          </a:prstGeom>
          <a:solidFill>
            <a:srgbClr val="06B6D4"/>
          </a:solidFill>
          <a:ln>
            <a:solidFill>
              <a:srgbClr val="06B6D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621792" y="3200400"/>
            <a:ext cx="22402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06B6D4"/>
                </a:solidFill>
              </a:rPr>
              <a:t>DependencyGraph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926080" y="3200400"/>
            <a:ext cx="13258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Class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297680" y="3200400"/>
            <a:ext cx="740664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0F8FF"/>
                </a:solidFill>
              </a:rPr>
              <a:t>add_node/edge · find_cycles() · fan_in/out · coupling_report()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57200" y="3675887"/>
            <a:ext cx="11402568" cy="54864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457200" y="3675887"/>
            <a:ext cx="64008" cy="54864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621792" y="3767327"/>
            <a:ext cx="22402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0B981"/>
                </a:solidFill>
              </a:rPr>
              <a:t>Finding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926080" y="3767327"/>
            <a:ext cx="13258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Dataclass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297680" y="3767327"/>
            <a:ext cx="740664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0F8FF"/>
                </a:solidFill>
              </a:rPr>
              <a:t>kind (cycle | unused_import) · detail · location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57200" y="4242816"/>
            <a:ext cx="11402568" cy="548640"/>
          </a:xfrm>
          <a:prstGeom prst="rect">
            <a:avLst/>
          </a:prstGeom>
          <a:solidFill>
            <a:srgbClr val="142231"/>
          </a:solidFill>
          <a:ln>
            <a:solidFill>
              <a:srgbClr val="1422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457200" y="4242816"/>
            <a:ext cx="64008" cy="54864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621792" y="4334256"/>
            <a:ext cx="22402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0B981"/>
                </a:solidFill>
              </a:rPr>
              <a:t>AnalysisResult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926080" y="4334256"/>
            <a:ext cx="13258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Dataclass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297680" y="4334256"/>
            <a:ext cx="740664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0F8FF"/>
                </a:solidFill>
              </a:rPr>
              <a:t>graph · findings · coupling · module_files</a:t>
            </a:r>
          </a:p>
        </p:txBody>
      </p:sp>
      <p:sp>
        <p:nvSpPr>
          <p:cNvPr id="42" name="Rectangle 41"/>
          <p:cNvSpPr/>
          <p:nvPr/>
        </p:nvSpPr>
        <p:spPr>
          <a:xfrm>
            <a:off x="457200" y="4809744"/>
            <a:ext cx="11402568" cy="54864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457200" y="4809744"/>
            <a:ext cx="64008" cy="548640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621792" y="4901183"/>
            <a:ext cx="22402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10B981"/>
                </a:solidFill>
              </a:rPr>
              <a:t>Analyzer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926080" y="4901183"/>
            <a:ext cx="13258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Class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297680" y="4901183"/>
            <a:ext cx="740664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0F8FF"/>
                </a:solidFill>
              </a:rPr>
              <a:t>analyze()  _build_edges()  _find_unused()</a:t>
            </a:r>
          </a:p>
        </p:txBody>
      </p:sp>
      <p:sp>
        <p:nvSpPr>
          <p:cNvPr id="47" name="Rectangle 46"/>
          <p:cNvSpPr/>
          <p:nvPr/>
        </p:nvSpPr>
        <p:spPr>
          <a:xfrm>
            <a:off x="457200" y="5376672"/>
            <a:ext cx="11402568" cy="548640"/>
          </a:xfrm>
          <a:prstGeom prst="rect">
            <a:avLst/>
          </a:prstGeom>
          <a:solidFill>
            <a:srgbClr val="142231"/>
          </a:solidFill>
          <a:ln>
            <a:solidFill>
              <a:srgbClr val="14223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457200" y="5376672"/>
            <a:ext cx="64008" cy="548640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621792" y="5468112"/>
            <a:ext cx="22402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250" b="1" i="0">
                <a:solidFill>
                  <a:srgbClr val="F59E0B"/>
                </a:solidFill>
              </a:rPr>
              <a:t>Renderers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926080" y="5468112"/>
            <a:ext cx="132588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1">
                <a:solidFill>
                  <a:srgbClr val="64748B"/>
                </a:solidFill>
              </a:rPr>
              <a:t>Functions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297680" y="5468112"/>
            <a:ext cx="7406640" cy="4023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50" b="0" i="0">
                <a:solidFill>
                  <a:srgbClr val="F0F8FF"/>
                </a:solidFill>
              </a:rPr>
              <a:t>render_tree()  render_mermaid()  render_dot()</a:t>
            </a:r>
          </a:p>
        </p:txBody>
      </p:sp>
      <p:sp>
        <p:nvSpPr>
          <p:cNvPr id="52" name="!!progress"/>
          <p:cNvSpPr/>
          <p:nvPr/>
        </p:nvSpPr>
        <p:spPr>
          <a:xfrm>
            <a:off x="0" y="6803136"/>
            <a:ext cx="6094476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fast">
    <p:push dir="l"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60B1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88952" cy="64008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201168"/>
            <a:ext cx="10972800" cy="65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400" b="1" i="0">
                <a:solidFill>
                  <a:srgbClr val="F0F8FF"/>
                </a:solidFill>
              </a:rPr>
              <a:t>Cycle Detection — Colored DFS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822960"/>
            <a:ext cx="2011680" cy="54864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515600" y="10972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1000" b="1" i="0">
                <a:solidFill>
                  <a:srgbClr val="FF9090"/>
                </a:solidFill>
              </a:rPr>
              <a:t>ALGORITHM</a:t>
            </a:r>
          </a:p>
        </p:txBody>
      </p:sp>
      <p:sp>
        <p:nvSpPr>
          <p:cNvPr id="6" name="Oval 5"/>
          <p:cNvSpPr/>
          <p:nvPr/>
        </p:nvSpPr>
        <p:spPr>
          <a:xfrm>
            <a:off x="8961120" y="-457200"/>
            <a:ext cx="5486400" cy="5486400"/>
          </a:xfrm>
          <a:prstGeom prst="ellipse">
            <a:avLst/>
          </a:prstGeom>
          <a:solidFill>
            <a:srgbClr val="1C0808"/>
          </a:solidFill>
          <a:ln>
            <a:solidFill>
              <a:srgbClr val="1C080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457200" y="1051560"/>
            <a:ext cx="3520440" cy="594360"/>
          </a:xfrm>
          <a:prstGeom prst="rect">
            <a:avLst/>
          </a:prstGeom>
          <a:solidFill>
            <a:srgbClr val="242526"/>
          </a:solidFill>
          <a:ln>
            <a:solidFill>
              <a:srgbClr val="242526"/>
            </a:solidFill>
          </a:ln>
          <a:effectLst>
            <a:glow rad="76200">
              <a:srgbClr val="F0F8FF">
                <a:alpha val="2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457200" y="1051560"/>
            <a:ext cx="3520440" cy="59436"/>
          </a:xfrm>
          <a:prstGeom prst="rect">
            <a:avLst/>
          </a:prstGeom>
          <a:solidFill>
            <a:srgbClr val="F0F8FF"/>
          </a:solidFill>
          <a:ln>
            <a:solidFill>
              <a:srgbClr val="F0F8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1188720"/>
            <a:ext cx="329184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1E293B"/>
                </a:solidFill>
              </a:rPr>
              <a:t>WHITE  —  Not yet visited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06240" y="1051560"/>
            <a:ext cx="3520440" cy="59436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glow rad="76200">
              <a:srgbClr val="F59E0B">
                <a:alpha val="2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206240" y="1051560"/>
            <a:ext cx="3520440" cy="59436"/>
          </a:xfrm>
          <a:prstGeom prst="rect">
            <a:avLst/>
          </a:prstGeom>
          <a:solidFill>
            <a:srgbClr val="F59E0B"/>
          </a:solidFill>
          <a:ln>
            <a:solidFill>
              <a:srgbClr val="F59E0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343400" y="1188720"/>
            <a:ext cx="329184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F59E0B"/>
                </a:solidFill>
              </a:rPr>
              <a:t>GRAY  —  Currently in call stack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955279" y="1051560"/>
            <a:ext cx="3520440" cy="594360"/>
          </a:xfrm>
          <a:prstGeom prst="rect">
            <a:avLst/>
          </a:prstGeom>
          <a:solidFill>
            <a:srgbClr val="0D1B2A"/>
          </a:solidFill>
          <a:ln>
            <a:solidFill>
              <a:srgbClr val="0D1B2A"/>
            </a:solidFill>
          </a:ln>
          <a:effectLst>
            <a:glow rad="76200">
              <a:srgbClr val="10B981">
                <a:alpha val="2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955279" y="1051560"/>
            <a:ext cx="3520440" cy="59436"/>
          </a:xfrm>
          <a:prstGeom prst="rect">
            <a:avLst/>
          </a:prstGeom>
          <a:solidFill>
            <a:srgbClr val="10B981"/>
          </a:solidFill>
          <a:ln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092440" y="1188720"/>
            <a:ext cx="3291840" cy="384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10B981"/>
                </a:solidFill>
              </a:rPr>
              <a:t>BLACK  —  Fully explored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" y="1828800"/>
            <a:ext cx="7040880" cy="4663440"/>
          </a:xfrm>
          <a:prstGeom prst="rect">
            <a:avLst/>
          </a:prstGeom>
          <a:solidFill>
            <a:srgbClr val="040810"/>
          </a:solidFill>
          <a:ln>
            <a:solidFill>
              <a:srgbClr val="040810"/>
            </a:solidFill>
          </a:ln>
          <a:effectLst>
            <a:outerShdw blurRad="101600" dist="38100" dir="54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57200" y="1828800"/>
            <a:ext cx="91440" cy="4663440"/>
          </a:xfrm>
          <a:prstGeom prst="rect">
            <a:avLst/>
          </a:prstGeom>
          <a:solidFill>
            <a:srgbClr val="EF4444"/>
          </a:solidFill>
          <a:ln>
            <a:solidFill>
              <a:srgbClr val="EF4444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58368" y="1920240"/>
            <a:ext cx="6675120" cy="44805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 i="0">
                <a:solidFill>
                  <a:srgbClr val="F0F8FF"/>
                </a:solidFill>
              </a:rPr>
              <a:t>def find_cycles(self) -&gt; list[list[str]]:
    WHITE, GRAY, BLACK = 0, 1, 2
    color = {n: WHITE for n in self._adj}
    path, cycles, seen = [], [], set()
    def dfs(node: str) -&gt; None:
        color[node] = GRAY
        path.append(node)
        for nb in sorted(self._adj.get(node, set())):
            if color[nb] == GRAY:      # back edge!
                key = frozenset(path[path.index(nb):])
                if key not in seen:
                    seen.add(key)
                    cycles.append(path[path.index(nb):] + [nb])
            elif color[nb] == WHITE:
                dfs(nb)
        path.pop()
        color[node] = BLACK
    for n in sorted(self._adj):
        if color[n] == WHITE: dfs(n)
    return cycles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772400" y="1874519"/>
            <a:ext cx="41148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300" b="1" i="0">
                <a:solidFill>
                  <a:srgbClr val="EF4444"/>
                </a:solidFill>
              </a:rPr>
              <a:t>Design decisions</a:t>
            </a:r>
          </a:p>
          <a:p>
            <a:pPr algn="l">
              <a:spcBef>
                <a:spcPts val="1000"/>
              </a:spcBef>
            </a:pPr>
            <a:r>
              <a:rPr sz="1300" b="1" i="0">
                <a:solidFill>
                  <a:srgbClr val="F0F8FF"/>
                </a:solidFill>
              </a:rPr>
              <a:t>• Back edge to GRAY</a:t>
            </a:r>
          </a:p>
          <a:p>
            <a:pPr algn="l">
              <a:spcBef>
                <a:spcPts val="200"/>
              </a:spcBef>
            </a:pPr>
            <a:r>
              <a:rPr sz="1200" b="0" i="0">
                <a:solidFill>
                  <a:srgbClr val="64748B"/>
                </a:solidFill>
              </a:rPr>
              <a:t>  = cycle found</a:t>
            </a:r>
          </a:p>
          <a:p>
            <a:pPr algn="l">
              <a:spcBef>
                <a:spcPts val="1000"/>
              </a:spcBef>
            </a:pPr>
            <a:r>
              <a:rPr sz="1300" b="1" i="0">
                <a:solidFill>
                  <a:srgbClr val="F0F8FF"/>
                </a:solidFill>
              </a:rPr>
              <a:t>• frozenset key</a:t>
            </a:r>
          </a:p>
          <a:p>
            <a:pPr algn="l">
              <a:spcBef>
                <a:spcPts val="200"/>
              </a:spcBef>
            </a:pPr>
            <a:r>
              <a:rPr sz="1200" b="0" i="0">
                <a:solidFill>
                  <a:srgbClr val="64748B"/>
                </a:solidFill>
              </a:rPr>
              <a:t>  deduplicates rotated cycles</a:t>
            </a:r>
          </a:p>
          <a:p>
            <a:pPr algn="l">
              <a:spcBef>
                <a:spcPts val="1000"/>
              </a:spcBef>
            </a:pPr>
            <a:r>
              <a:rPr sz="1300" b="1" i="0">
                <a:solidFill>
                  <a:srgbClr val="F0F8FF"/>
                </a:solidFill>
              </a:rPr>
              <a:t>• Returns full path</a:t>
            </a:r>
          </a:p>
          <a:p>
            <a:pPr algn="l">
              <a:spcBef>
                <a:spcPts val="200"/>
              </a:spcBef>
            </a:pPr>
            <a:r>
              <a:rPr sz="1200" b="0" i="0">
                <a:solidFill>
                  <a:srgbClr val="64748B"/>
                </a:solidFill>
              </a:rPr>
              <a:t>  not just a boolean</a:t>
            </a:r>
          </a:p>
          <a:p>
            <a:pPr algn="l">
              <a:spcBef>
                <a:spcPts val="1000"/>
              </a:spcBef>
            </a:pPr>
            <a:r>
              <a:rPr sz="1300" b="1" i="0">
                <a:solidFill>
                  <a:srgbClr val="F0F8FF"/>
                </a:solidFill>
              </a:rPr>
              <a:t>• Sorted iteration</a:t>
            </a:r>
          </a:p>
          <a:p>
            <a:pPr algn="l">
              <a:spcBef>
                <a:spcPts val="200"/>
              </a:spcBef>
            </a:pPr>
            <a:r>
              <a:rPr sz="1200" b="0" i="0">
                <a:solidFill>
                  <a:srgbClr val="64748B"/>
                </a:solidFill>
              </a:rPr>
              <a:t>  deterministic output</a:t>
            </a:r>
          </a:p>
        </p:txBody>
      </p:sp>
      <p:sp>
        <p:nvSpPr>
          <p:cNvPr id="20" name="!!progress"/>
          <p:cNvSpPr/>
          <p:nvPr/>
        </p:nvSpPr>
        <p:spPr>
          <a:xfrm>
            <a:off x="0" y="6803136"/>
            <a:ext cx="6856285" cy="54864"/>
          </a:xfrm>
          <a:prstGeom prst="rect">
            <a:avLst/>
          </a:prstGeom>
          <a:solidFill>
            <a:srgbClr val="0EA5E9"/>
          </a:solidFill>
          <a:ln>
            <a:solidFill>
              <a:srgbClr val="0EA5E9"/>
            </a:solidFill>
          </a:ln>
          <a:effectLst>
            <a:glow rad="101600">
              <a:srgbClr val="0EA5E9">
                <a:alpha val="30000"/>
              </a:srgb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  <p:transition spd="fast">
    <p:push dir="l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