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</p:sldIdLst>
  <p:sldSz cx="9144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22860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27432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32004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36576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 b="def" i="def"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 b="def" i="def"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 b="def" i="def"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92" name="Shape 92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defRPr sz="1200">
        <a:latin typeface="+mn-lt"/>
        <a:ea typeface="+mn-ea"/>
        <a:cs typeface="+mn-cs"/>
        <a:sym typeface="Calibri"/>
      </a:defRPr>
    </a:lvl1pPr>
    <a:lvl2pPr indent="228600" defTabSz="457200" latinLnBrk="0">
      <a:defRPr sz="1200">
        <a:latin typeface="+mn-lt"/>
        <a:ea typeface="+mn-ea"/>
        <a:cs typeface="+mn-cs"/>
        <a:sym typeface="Calibri"/>
      </a:defRPr>
    </a:lvl2pPr>
    <a:lvl3pPr indent="457200" defTabSz="457200" latinLnBrk="0">
      <a:defRPr sz="1200">
        <a:latin typeface="+mn-lt"/>
        <a:ea typeface="+mn-ea"/>
        <a:cs typeface="+mn-cs"/>
        <a:sym typeface="Calibri"/>
      </a:defRPr>
    </a:lvl3pPr>
    <a:lvl4pPr indent="685800" defTabSz="457200" latinLnBrk="0">
      <a:defRPr sz="1200">
        <a:latin typeface="+mn-lt"/>
        <a:ea typeface="+mn-ea"/>
        <a:cs typeface="+mn-cs"/>
        <a:sym typeface="Calibri"/>
      </a:defRPr>
    </a:lvl4pPr>
    <a:lvl5pPr indent="914400" defTabSz="457200" latinLnBrk="0">
      <a:defRPr sz="1200">
        <a:latin typeface="+mn-lt"/>
        <a:ea typeface="+mn-ea"/>
        <a:cs typeface="+mn-cs"/>
        <a:sym typeface="Calibri"/>
      </a:defRPr>
    </a:lvl5pPr>
    <a:lvl6pPr indent="1143000" defTabSz="457200" latinLnBrk="0">
      <a:defRPr sz="1200">
        <a:latin typeface="+mn-lt"/>
        <a:ea typeface="+mn-ea"/>
        <a:cs typeface="+mn-cs"/>
        <a:sym typeface="Calibri"/>
      </a:defRPr>
    </a:lvl6pPr>
    <a:lvl7pPr indent="1371600" defTabSz="457200" latinLnBrk="0">
      <a:defRPr sz="1200">
        <a:latin typeface="+mn-lt"/>
        <a:ea typeface="+mn-ea"/>
        <a:cs typeface="+mn-cs"/>
        <a:sym typeface="Calibri"/>
      </a:defRPr>
    </a:lvl7pPr>
    <a:lvl8pPr indent="1600200" defTabSz="457200" latinLnBrk="0">
      <a:defRPr sz="1200">
        <a:latin typeface="+mn-lt"/>
        <a:ea typeface="+mn-ea"/>
        <a:cs typeface="+mn-cs"/>
        <a:sym typeface="Calibri"/>
      </a:defRPr>
    </a:lvl8pPr>
    <a:lvl9pPr indent="1828800" defTabSz="4572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/>
          <p:nvPr>
            <p:ph type="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12" name="Body Level One…"/>
          <p:cNvSpPr txBox="1"/>
          <p:nvPr>
            <p:ph type="body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>
                <a:solidFill>
                  <a:srgbClr val="888888"/>
                </a:solidFill>
              </a:defRPr>
            </a:lvl1pPr>
            <a:lvl2pPr marL="0" indent="457200" algn="ctr">
              <a:buSzTx/>
              <a:buFontTx/>
              <a:buNone/>
              <a:defRPr>
                <a:solidFill>
                  <a:srgbClr val="888888"/>
                </a:solidFill>
              </a:defRPr>
            </a:lvl2pPr>
            <a:lvl3pPr marL="0" indent="914400" algn="ctr">
              <a:buSzTx/>
              <a:buFontTx/>
              <a:buNone/>
              <a:defRPr>
                <a:solidFill>
                  <a:srgbClr val="888888"/>
                </a:solidFill>
              </a:defRPr>
            </a:lvl3pPr>
            <a:lvl4pPr marL="0" indent="1371600" algn="ctr">
              <a:buSzTx/>
              <a:buFontTx/>
              <a:buNone/>
              <a:defRPr>
                <a:solidFill>
                  <a:srgbClr val="888888"/>
                </a:solidFill>
              </a:defRPr>
            </a:lvl4pPr>
            <a:lvl5pPr marL="0" indent="1828800" algn="ctr">
              <a:buSzTx/>
              <a:buFontTx/>
              <a:buNone/>
              <a:defRPr>
                <a:solidFill>
                  <a:srgbClr val="888888"/>
                </a:solidFill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21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Text"/>
          <p:cNvSpPr txBox="1"/>
          <p:nvPr>
            <p:ph type="title"/>
          </p:nvPr>
        </p:nvSpPr>
        <p:spPr>
          <a:xfrm>
            <a:off x="722312" y="4406900"/>
            <a:ext cx="7772401" cy="1362075"/>
          </a:xfrm>
          <a:prstGeom prst="rect">
            <a:avLst/>
          </a:prstGeom>
        </p:spPr>
        <p:txBody>
          <a:bodyPr anchor="t"/>
          <a:lstStyle>
            <a:lvl1pPr algn="l">
              <a:defRPr b="1" cap="all" sz="4000"/>
            </a:lvl1pPr>
          </a:lstStyle>
          <a:p>
            <a:pPr/>
            <a:r>
              <a:t>Title Text</a:t>
            </a:r>
          </a:p>
        </p:txBody>
      </p:sp>
      <p:sp>
        <p:nvSpPr>
          <p:cNvPr id="30" name="Body Level One…"/>
          <p:cNvSpPr txBox="1"/>
          <p:nvPr>
            <p:ph type="body" sz="quarter" idx="1"/>
          </p:nvPr>
        </p:nvSpPr>
        <p:spPr>
          <a:xfrm>
            <a:off x="722312" y="2906713"/>
            <a:ext cx="7772401" cy="150018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1pPr>
            <a:lvl2pPr marL="0" indent="45720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2pPr>
            <a:lvl3pPr marL="0" indent="91440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3pPr>
            <a:lvl4pPr marL="0" indent="137160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4pPr>
            <a:lvl5pPr marL="0" indent="182880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9" name="Body Level One…"/>
          <p:cNvSpPr txBox="1"/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defRPr sz="2800"/>
            </a:lvl1pPr>
            <a:lvl2pPr marL="790575" indent="-333375">
              <a:spcBef>
                <a:spcPts val="600"/>
              </a:spcBef>
              <a:defRPr sz="2800"/>
            </a:lvl2pPr>
            <a:lvl3pPr marL="1234439" indent="-320039">
              <a:spcBef>
                <a:spcPts val="600"/>
              </a:spcBef>
              <a:defRPr sz="2800"/>
            </a:lvl3pPr>
            <a:lvl4pPr marL="1727200" indent="-355600">
              <a:spcBef>
                <a:spcPts val="600"/>
              </a:spcBef>
              <a:defRPr sz="2800"/>
            </a:lvl4pPr>
            <a:lvl5pPr marL="2184400" indent="-355600">
              <a:spcBef>
                <a:spcPts val="600"/>
              </a:spcBef>
              <a:defRPr sz="28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48" name="Body Level One…"/>
          <p:cNvSpPr txBox="1"/>
          <p:nvPr>
            <p:ph type="body" sz="quarter" idx="1"/>
          </p:nvPr>
        </p:nvSpPr>
        <p:spPr>
          <a:xfrm>
            <a:off x="457200" y="1535112"/>
            <a:ext cx="4040188" cy="639763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FontTx/>
              <a:buNone/>
              <a:defRPr b="1" sz="2400"/>
            </a:lvl1pPr>
            <a:lvl2pPr marL="0" indent="457200">
              <a:spcBef>
                <a:spcPts val="500"/>
              </a:spcBef>
              <a:buSzTx/>
              <a:buFontTx/>
              <a:buNone/>
              <a:defRPr b="1" sz="2400"/>
            </a:lvl2pPr>
            <a:lvl3pPr marL="0" indent="914400">
              <a:spcBef>
                <a:spcPts val="500"/>
              </a:spcBef>
              <a:buSzTx/>
              <a:buFontTx/>
              <a:buNone/>
              <a:defRPr b="1" sz="2400"/>
            </a:lvl3pPr>
            <a:lvl4pPr marL="0" indent="1371600">
              <a:spcBef>
                <a:spcPts val="500"/>
              </a:spcBef>
              <a:buSzTx/>
              <a:buFontTx/>
              <a:buNone/>
              <a:defRPr b="1" sz="2400"/>
            </a:lvl4pPr>
            <a:lvl5pPr marL="0" indent="1828800">
              <a:spcBef>
                <a:spcPts val="500"/>
              </a:spcBef>
              <a:buSzTx/>
              <a:buFontTx/>
              <a:buNone/>
              <a:defRPr b="1" sz="2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9" name="Text Placeholder 4"/>
          <p:cNvSpPr/>
          <p:nvPr>
            <p:ph type="body" sz="quarter" idx="21"/>
          </p:nvPr>
        </p:nvSpPr>
        <p:spPr>
          <a:xfrm>
            <a:off x="4645025" y="1535112"/>
            <a:ext cx="4041775" cy="639763"/>
          </a:xfrm>
          <a:prstGeom prst="rect">
            <a:avLst/>
          </a:prstGeom>
        </p:spPr>
        <p:txBody>
          <a:bodyPr anchor="b"/>
          <a:lstStyle/>
          <a:p>
            <a:pPr marL="0" indent="0">
              <a:spcBef>
                <a:spcPts val="500"/>
              </a:spcBef>
              <a:buSzTx/>
              <a:buFontTx/>
              <a:buNone/>
              <a:defRPr b="1" sz="2400"/>
            </a:pPr>
          </a:p>
        </p:txBody>
      </p:sp>
      <p:sp>
        <p:nvSpPr>
          <p:cNvPr id="5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le Text"/>
          <p:cNvSpPr txBox="1"/>
          <p:nvPr>
            <p:ph type="title"/>
          </p:nvPr>
        </p:nvSpPr>
        <p:spPr>
          <a:xfrm>
            <a:off x="457200" y="273050"/>
            <a:ext cx="3008314" cy="1162050"/>
          </a:xfrm>
          <a:prstGeom prst="rect">
            <a:avLst/>
          </a:prstGeom>
        </p:spPr>
        <p:txBody>
          <a:bodyPr anchor="b"/>
          <a:lstStyle>
            <a:lvl1pPr algn="l">
              <a:defRPr b="1" sz="2000"/>
            </a:lvl1pPr>
          </a:lstStyle>
          <a:p>
            <a:pPr/>
            <a:r>
              <a:t>Title Text</a:t>
            </a:r>
          </a:p>
        </p:txBody>
      </p:sp>
      <p:sp>
        <p:nvSpPr>
          <p:cNvPr id="73" name="Body Level One…"/>
          <p:cNvSpPr txBox="1"/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4" name="Text Placeholder 3"/>
          <p:cNvSpPr/>
          <p:nvPr>
            <p:ph type="body" sz="half" idx="21"/>
          </p:nvPr>
        </p:nvSpPr>
        <p:spPr>
          <a:xfrm>
            <a:off x="457199" y="1435100"/>
            <a:ext cx="3008315" cy="4691063"/>
          </a:xfrm>
          <a:prstGeom prst="rect">
            <a:avLst/>
          </a:prstGeom>
        </p:spPr>
        <p:txBody>
          <a:bodyPr/>
          <a:lstStyle/>
          <a:p>
            <a:pPr marL="0" indent="0">
              <a:spcBef>
                <a:spcPts val="300"/>
              </a:spcBef>
              <a:buSzTx/>
              <a:buFontTx/>
              <a:buNone/>
              <a:defRPr sz="1400"/>
            </a:pPr>
          </a:p>
        </p:txBody>
      </p:sp>
      <p:sp>
        <p:nvSpPr>
          <p:cNvPr id="7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itle Text"/>
          <p:cNvSpPr txBox="1"/>
          <p:nvPr>
            <p:ph type="title"/>
          </p:nvPr>
        </p:nvSpPr>
        <p:spPr>
          <a:xfrm>
            <a:off x="1792288" y="4800600"/>
            <a:ext cx="5486401" cy="566738"/>
          </a:xfrm>
          <a:prstGeom prst="rect">
            <a:avLst/>
          </a:prstGeom>
        </p:spPr>
        <p:txBody>
          <a:bodyPr anchor="b"/>
          <a:lstStyle>
            <a:lvl1pPr algn="l">
              <a:defRPr b="1" sz="2000"/>
            </a:lvl1pPr>
          </a:lstStyle>
          <a:p>
            <a:pPr/>
            <a:r>
              <a:t>Title Text</a:t>
            </a:r>
          </a:p>
        </p:txBody>
      </p:sp>
      <p:sp>
        <p:nvSpPr>
          <p:cNvPr id="83" name="Picture Placeholder 2"/>
          <p:cNvSpPr/>
          <p:nvPr>
            <p:ph type="pic" sz="half" idx="21"/>
          </p:nvPr>
        </p:nvSpPr>
        <p:spPr>
          <a:xfrm>
            <a:off x="1792288" y="612775"/>
            <a:ext cx="5486401" cy="4114800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pPr/>
          </a:p>
        </p:txBody>
      </p:sp>
      <p:sp>
        <p:nvSpPr>
          <p:cNvPr id="84" name="Body Level One…"/>
          <p:cNvSpPr txBox="1"/>
          <p:nvPr>
            <p:ph type="body" sz="quarter" idx="1"/>
          </p:nvPr>
        </p:nvSpPr>
        <p:spPr>
          <a:xfrm>
            <a:off x="1792288" y="5367337"/>
            <a:ext cx="5486401" cy="804863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FontTx/>
              <a:buNone/>
              <a:defRPr sz="1400"/>
            </a:lvl1pPr>
            <a:lvl2pPr marL="0" indent="457200">
              <a:spcBef>
                <a:spcPts val="300"/>
              </a:spcBef>
              <a:buSzTx/>
              <a:buFontTx/>
              <a:buNone/>
              <a:defRPr sz="1400"/>
            </a:lvl2pPr>
            <a:lvl3pPr marL="0" indent="914400">
              <a:spcBef>
                <a:spcPts val="300"/>
              </a:spcBef>
              <a:buSzTx/>
              <a:buFontTx/>
              <a:buNone/>
              <a:defRPr sz="1400"/>
            </a:lvl3pPr>
            <a:lvl4pPr marL="0" indent="1371600">
              <a:spcBef>
                <a:spcPts val="300"/>
              </a:spcBef>
              <a:buSzTx/>
              <a:buFontTx/>
              <a:buNone/>
              <a:defRPr sz="1400"/>
            </a:lvl4pPr>
            <a:lvl5pPr marL="0" indent="1828800">
              <a:spcBef>
                <a:spcPts val="300"/>
              </a:spcBef>
              <a:buSzTx/>
              <a:buFontTx/>
              <a:buNone/>
              <a:defRPr sz="1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/>
          <p:nvPr>
            <p:ph type="title"/>
          </p:nvPr>
        </p:nvSpPr>
        <p:spPr>
          <a:xfrm>
            <a:off x="457200" y="274638"/>
            <a:ext cx="8229600" cy="1143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3" name="Body Level One…"/>
          <p:cNvSpPr txBox="1"/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8428176" y="6414760"/>
            <a:ext cx="258624" cy="248305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</p:sldLayoutIdLst>
  <p:transition xmlns:p14="http://schemas.microsoft.com/office/powerpoint/2010/main" spd="med" advClick="1"/>
  <p:txStyles>
    <p:titleStyle>
      <a:lvl1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titleStyle>
    <p:bodyStyle>
      <a:lvl1pPr marL="342900" marR="0" indent="-342900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783771" marR="0" indent="-326571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b="0" baseline="0" cap="none" i="0" spc="0" strike="noStrike" sz="32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1219200" marR="0" indent="-304800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1737360" marR="0" indent="-365760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b="0" baseline="0" cap="none" i="0" spc="0" strike="noStrike" sz="32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2194560" marR="0" indent="-365760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b="0" baseline="0" cap="none" i="0" spc="0" strike="noStrike" sz="32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2651760" marR="0" indent="-365760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3108960" marR="0" indent="-365760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3566159" marR="0" indent="-365759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4023359" marR="0" indent="-365759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Title 1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Rune</a:t>
            </a:r>
          </a:p>
        </p:txBody>
      </p:sp>
      <p:sp>
        <p:nvSpPr>
          <p:cNvPr id="95" name="Subtitle 2"/>
          <p:cNvSpPr txBox="1"/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Dynamic Content Preprocessor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Title 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What is Rune?</a:t>
            </a:r>
          </a:p>
        </p:txBody>
      </p:sp>
      <p:sp>
        <p:nvSpPr>
          <p:cNvPr id="98" name="Content Placeholder 2"/>
          <p:cNvSpPr txBox="1"/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marL="318897" indent="-318897" defTabSz="425195">
              <a:defRPr sz="2976"/>
            </a:pPr>
            <a:r>
              <a:t>Rune is a dynamic content preprocessor that unifies content from multiple sources (YAML, HTML, Markdown, SVG, PNG, ZIP, JPG, and JSON files) into a single JSON structure.</a:t>
            </a:r>
          </a:p>
          <a:p>
            <a:pPr marL="318897" indent="-318897" defTabSz="425195">
              <a:defRPr sz="2976"/>
            </a:pPr>
          </a:p>
          <a:p>
            <a:pPr marL="318897" indent="-318897" defTabSz="425195">
              <a:defRPr sz="2976"/>
            </a:pPr>
            <a:r>
              <a:t>Built for the entire team—developers, designers, and content creators—Rune simplifies collaboration by providing input formats that are familiar and easy to use.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Title 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Key Features</a:t>
            </a:r>
          </a:p>
        </p:txBody>
      </p:sp>
      <p:sp>
        <p:nvSpPr>
          <p:cNvPr id="101" name="Content Placeholder 2"/>
          <p:cNvSpPr txBox="1"/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marL="397844" indent="-397844" defTabSz="425195">
              <a:buFontTx/>
              <a:buAutoNum type="arabicPeriod" startAt="1"/>
              <a:defRPr sz="2976"/>
            </a:pPr>
            <a:r>
              <a:t>Dynamic Content Processing: Merges YAML and HTML files, embeds assets as Base64.</a:t>
            </a:r>
          </a:p>
          <a:p>
            <a:pPr marL="397844" indent="-397844" defTabSz="425195">
              <a:buFontTx/>
              <a:buAutoNum type="arabicPeriod" startAt="1"/>
              <a:defRPr sz="2976"/>
            </a:pPr>
            <a:r>
              <a:t>Multilingual Support: Integrates translations in a flat, i18n-compatible structure.</a:t>
            </a:r>
          </a:p>
          <a:p>
            <a:pPr marL="397844" indent="-397844" defTabSz="425195">
              <a:buFontTx/>
              <a:buAutoNum type="arabicPeriod" startAt="1"/>
              <a:defRPr sz="2976"/>
            </a:pPr>
            <a:r>
              <a:t>Embedded Assets: Supports images (SVG, PNG, JPG) and downloadable files (ZIP, etc).</a:t>
            </a:r>
          </a:p>
          <a:p>
            <a:pPr marL="397844" indent="-397844" defTabSz="425195">
              <a:buFontTx/>
              <a:buAutoNum type="arabicPeriod" startAt="1"/>
              <a:defRPr sz="2976"/>
            </a:pPr>
            <a:r>
              <a:t>Portability: Produces a self-contained JSON</a:t>
            </a:r>
          </a:p>
          <a:p>
            <a:pPr marL="397844" indent="-397844" defTabSz="425195">
              <a:buFontTx/>
              <a:buAutoNum type="arabicPeriod" startAt="1"/>
              <a:defRPr sz="2976"/>
            </a:pPr>
            <a:r>
              <a:t>Extensibility: Supports reusable components and custom structures.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Title 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Rune and the Basket of Fruits</a:t>
            </a:r>
          </a:p>
        </p:txBody>
      </p:sp>
      <p:sp>
        <p:nvSpPr>
          <p:cNvPr id="104" name="Content Placeholder 2"/>
          <p:cNvSpPr txBox="1"/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marL="277749" indent="-277749" defTabSz="370331">
              <a:spcBef>
                <a:spcPts val="600"/>
              </a:spcBef>
              <a:defRPr sz="2592"/>
            </a:pPr>
            <a:r>
              <a:t>Rune is like a master basket weaver:</a:t>
            </a:r>
          </a:p>
          <a:p>
            <a:pPr lvl="1" marL="648080" indent="-277749" defTabSz="370331">
              <a:spcBef>
                <a:spcPts val="600"/>
              </a:spcBef>
              <a:buChar char="•"/>
              <a:defRPr sz="2592"/>
            </a:pPr>
            <a:r>
              <a:t>HTML files are apples: structured and familiar to frontend developers.</a:t>
            </a:r>
          </a:p>
          <a:p>
            <a:pPr lvl="1" marL="648080" indent="-277749" defTabSz="370331">
              <a:spcBef>
                <a:spcPts val="600"/>
              </a:spcBef>
              <a:buChar char="•"/>
              <a:defRPr sz="2592"/>
            </a:pPr>
            <a:r>
              <a:t>YAML files are oranges: layered and segmented for backend developers.</a:t>
            </a:r>
          </a:p>
          <a:p>
            <a:pPr lvl="1" marL="648080" indent="-277749" defTabSz="370331">
              <a:spcBef>
                <a:spcPts val="600"/>
              </a:spcBef>
              <a:buChar char="•"/>
              <a:defRPr sz="2592"/>
            </a:pPr>
            <a:r>
              <a:t>JSON translations are bananas: easy to peel and ideal for localization.</a:t>
            </a:r>
          </a:p>
          <a:p>
            <a:pPr lvl="1" marL="648080" indent="-277749" defTabSz="370331">
              <a:spcBef>
                <a:spcPts val="600"/>
              </a:spcBef>
              <a:buChar char="•"/>
              <a:defRPr sz="2592"/>
            </a:pPr>
            <a:r>
              <a:t>Markdown files are grapes: simple and versatile for documentation.</a:t>
            </a:r>
          </a:p>
          <a:p>
            <a:pPr lvl="1" marL="648080" indent="-277749" defTabSz="370331">
              <a:spcBef>
                <a:spcPts val="600"/>
              </a:spcBef>
              <a:buChar char="•"/>
              <a:defRPr sz="2592"/>
            </a:pPr>
            <a:r>
              <a:t>Assets are cherries: vibrant and ready for inclusion.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Title 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How It Works</a:t>
            </a:r>
          </a:p>
        </p:txBody>
      </p:sp>
      <p:sp>
        <p:nvSpPr>
          <p:cNvPr id="107" name="Content Placeholder 2"/>
          <p:cNvSpPr txBox="1"/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marL="427789" indent="-427789">
              <a:buFontTx/>
              <a:buAutoNum type="arabicPeriod" startAt="1"/>
            </a:pPr>
            <a:r>
              <a:t>Prepare a directory with YAML, HTML, and assets.</a:t>
            </a:r>
          </a:p>
          <a:p>
            <a:pPr marL="427789" indent="-427789">
              <a:buFontTx/>
              <a:buAutoNum type="arabicPeriod" startAt="1"/>
            </a:pPr>
            <a:r>
              <a:t>Add translations for multilingual support.</a:t>
            </a:r>
          </a:p>
          <a:p>
            <a:pPr marL="427789" indent="-427789">
              <a:buFontTx/>
              <a:buAutoNum type="arabicPeriod" startAt="1"/>
            </a:pPr>
            <a:r>
              <a:t>Run Rune to consolidate all content into a single JSON file.</a:t>
            </a:r>
          </a:p>
          <a:p>
            <a:pPr marL="427789" indent="-427789">
              <a:buFontTx/>
              <a:buAutoNum type="arabicPeriod" startAt="1"/>
            </a:pPr>
            <a:r>
              <a:t>Use the output JSON in your application or provide it through an API.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Title 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Example Workflow</a:t>
            </a:r>
          </a:p>
        </p:txBody>
      </p:sp>
      <p:sp>
        <p:nvSpPr>
          <p:cNvPr id="110" name="Content Placeholder 2"/>
          <p:cNvSpPr txBox="1"/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marL="346509" indent="-346509" defTabSz="370331">
              <a:spcBef>
                <a:spcPts val="600"/>
              </a:spcBef>
              <a:buFontTx/>
              <a:buAutoNum type="arabicPeriod" startAt="1"/>
              <a:defRPr sz="2592"/>
            </a:pPr>
            <a:r>
              <a:t>Add a HTML view:</a:t>
            </a:r>
          </a:p>
          <a:p>
            <a:pPr lvl="1" marL="648080" indent="-277749" defTabSz="370331">
              <a:spcBef>
                <a:spcPts val="600"/>
              </a:spcBef>
              <a:buChar char="•"/>
              <a:defRPr sz="2592"/>
            </a:pPr>
            <a:r>
              <a:t>docs/HelloWorld.html</a:t>
            </a:r>
          </a:p>
          <a:p>
            <a:pPr marL="346509" indent="-346509" defTabSz="370331">
              <a:spcBef>
                <a:spcPts val="600"/>
              </a:spcBef>
              <a:buFontTx/>
              <a:buAutoNum type="arabicPeriod" startAt="1"/>
              <a:defRPr sz="2592"/>
            </a:pPr>
            <a:r>
              <a:t>Add a translation file:</a:t>
            </a:r>
          </a:p>
          <a:p>
            <a:pPr lvl="1" marL="648080" indent="-277749" defTabSz="370331">
              <a:spcBef>
                <a:spcPts val="600"/>
              </a:spcBef>
              <a:buChar char="•"/>
              <a:defRPr sz="2592"/>
            </a:pPr>
            <a:r>
              <a:t>docs/translations/HelloWorld.en.json</a:t>
            </a:r>
          </a:p>
          <a:p>
            <a:pPr marL="346509" indent="-346509" defTabSz="370331">
              <a:spcBef>
                <a:spcPts val="600"/>
              </a:spcBef>
              <a:buFontTx/>
              <a:buAutoNum type="arabicPeriod" startAt="1"/>
              <a:defRPr sz="2592"/>
            </a:pPr>
            <a:r>
              <a:t>Run Rune:</a:t>
            </a:r>
          </a:p>
          <a:p>
            <a:pPr lvl="1" marL="568492" indent="-259882" defTabSz="370331">
              <a:spcBef>
                <a:spcPts val="600"/>
              </a:spcBef>
              <a:buFontTx/>
              <a:buChar char="•"/>
              <a:defRPr sz="2592">
                <a:latin typeface="Courier New"/>
                <a:ea typeface="Courier New"/>
                <a:cs typeface="Courier New"/>
                <a:sym typeface="Courier New"/>
              </a:defRPr>
            </a:pPr>
            <a:r>
              <a:t>rune docs json</a:t>
            </a:r>
          </a:p>
          <a:p>
            <a:pPr marL="346509" indent="-346509" defTabSz="370331">
              <a:spcBef>
                <a:spcPts val="600"/>
              </a:spcBef>
              <a:buFontTx/>
              <a:buAutoNum type="arabicPeriod" startAt="1"/>
              <a:defRPr sz="2592"/>
            </a:pPr>
            <a:r>
              <a:t>The output is an array in JSON which contains all views, translations, and embedded assets.</a:t>
            </a:r>
          </a:p>
          <a:p>
            <a:pPr marL="346509" indent="-346509" defTabSz="370331">
              <a:spcBef>
                <a:spcPts val="600"/>
              </a:spcBef>
              <a:buFontTx/>
              <a:buAutoNum type="arabicPeriod" startAt="1"/>
              <a:defRPr sz="2592"/>
            </a:pPr>
            <a:r>
              <a:t>Output can be extended easily by adding more items later (e.g. downloadable attachments in the API backend)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Title 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Advanced Features</a:t>
            </a:r>
          </a:p>
        </p:txBody>
      </p:sp>
      <p:sp>
        <p:nvSpPr>
          <p:cNvPr id="113" name="Content Placeholder 2"/>
          <p:cNvSpPr txBox="1"/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/>
            <a:r>
              <a:t>Reusable components with parameters and nested children.</a:t>
            </a:r>
          </a:p>
          <a:p>
            <a:pPr/>
            <a:r>
              <a:t>Automatic embedding of images and assets as Base64 data urls.</a:t>
            </a:r>
          </a:p>
          <a:p>
            <a:pPr/>
            <a:r>
              <a:t>Extensibility for new file types and custom configurations.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Title 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License and Contact</a:t>
            </a:r>
          </a:p>
        </p:txBody>
      </p:sp>
      <p:sp>
        <p:nvSpPr>
          <p:cNvPr id="116" name="Content Placeholder 2"/>
          <p:cNvSpPr txBox="1"/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/>
            <a:r>
              <a:t>License: Functional Source License, Version 1.1, MIT Future License</a:t>
            </a:r>
          </a:p>
          <a:p>
            <a:pPr/>
            <a:r>
              <a:t>Two years after release it’s standard MIT, but probably we’ll republish it as MIT before that.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Office Them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3000" dir="540000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0000" dir="540000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Office Them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3000" dir="540000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0000" dir="540000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