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9144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 b="def" i="def"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 b="def" i="def"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 b="def" i="def"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n-lt"/>
        <a:ea typeface="+mn-ea"/>
        <a:cs typeface="+mn-cs"/>
        <a:sym typeface="Calibri"/>
      </a:defRPr>
    </a:lvl1pPr>
    <a:lvl2pPr indent="228600" defTabSz="457200" latinLnBrk="0">
      <a:defRPr sz="1200">
        <a:latin typeface="+mn-lt"/>
        <a:ea typeface="+mn-ea"/>
        <a:cs typeface="+mn-cs"/>
        <a:sym typeface="Calibri"/>
      </a:defRPr>
    </a:lvl2pPr>
    <a:lvl3pPr indent="457200" defTabSz="457200" latinLnBrk="0">
      <a:defRPr sz="1200">
        <a:latin typeface="+mn-lt"/>
        <a:ea typeface="+mn-ea"/>
        <a:cs typeface="+mn-cs"/>
        <a:sym typeface="Calibri"/>
      </a:defRPr>
    </a:lvl3pPr>
    <a:lvl4pPr indent="685800" defTabSz="457200" latinLnBrk="0">
      <a:defRPr sz="1200">
        <a:latin typeface="+mn-lt"/>
        <a:ea typeface="+mn-ea"/>
        <a:cs typeface="+mn-cs"/>
        <a:sym typeface="Calibri"/>
      </a:defRPr>
    </a:lvl4pPr>
    <a:lvl5pPr indent="914400" defTabSz="457200" latinLnBrk="0">
      <a:defRPr sz="1200">
        <a:latin typeface="+mn-lt"/>
        <a:ea typeface="+mn-ea"/>
        <a:cs typeface="+mn-cs"/>
        <a:sym typeface="Calibri"/>
      </a:defRPr>
    </a:lvl5pPr>
    <a:lvl6pPr indent="1143000" defTabSz="457200" latinLnBrk="0">
      <a:defRPr sz="1200">
        <a:latin typeface="+mn-lt"/>
        <a:ea typeface="+mn-ea"/>
        <a:cs typeface="+mn-cs"/>
        <a:sym typeface="Calibri"/>
      </a:defRPr>
    </a:lvl6pPr>
    <a:lvl7pPr indent="1371600" defTabSz="457200" latinLnBrk="0">
      <a:defRPr sz="1200">
        <a:latin typeface="+mn-lt"/>
        <a:ea typeface="+mn-ea"/>
        <a:cs typeface="+mn-cs"/>
        <a:sym typeface="Calibri"/>
      </a:defRPr>
    </a:lvl7pPr>
    <a:lvl8pPr indent="1600200" defTabSz="457200" latinLnBrk="0">
      <a:defRPr sz="1200">
        <a:latin typeface="+mn-lt"/>
        <a:ea typeface="+mn-ea"/>
        <a:cs typeface="+mn-cs"/>
        <a:sym typeface="Calibri"/>
      </a:defRPr>
    </a:lvl8pPr>
    <a:lvl9pPr indent="1828800" defTabSz="4572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b="1" cap="all" sz="40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722312" y="2906713"/>
            <a:ext cx="7772401" cy="1500189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8" indent="-320038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b="1" sz="2400"/>
            </a:lvl1pPr>
            <a:lvl2pPr marL="0" indent="0">
              <a:spcBef>
                <a:spcPts val="500"/>
              </a:spcBef>
              <a:buSzTx/>
              <a:buFontTx/>
              <a:buNone/>
              <a:defRPr b="1" sz="2400"/>
            </a:lvl2pPr>
            <a:lvl3pPr marL="0" indent="0">
              <a:spcBef>
                <a:spcPts val="500"/>
              </a:spcBef>
              <a:buSzTx/>
              <a:buFontTx/>
              <a:buNone/>
              <a:defRPr b="1" sz="2400"/>
            </a:lvl3pPr>
            <a:lvl4pPr marL="0" indent="0">
              <a:spcBef>
                <a:spcPts val="500"/>
              </a:spcBef>
              <a:buSzTx/>
              <a:buFontTx/>
              <a:buNone/>
              <a:defRPr b="1" sz="2400"/>
            </a:lvl4pPr>
            <a:lvl5pPr marL="0" indent="0">
              <a:spcBef>
                <a:spcPts val="500"/>
              </a:spcBef>
              <a:buSzTx/>
              <a:buFontTx/>
              <a:buNone/>
              <a:defRPr b="1"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/>
          <p:nvPr>
            <p:ph type="body" sz="quarter" idx="21"/>
          </p:nvPr>
        </p:nvSpPr>
        <p:spPr>
          <a:xfrm>
            <a:off x="4645025" y="1535112"/>
            <a:ext cx="4041775" cy="639764"/>
          </a:xfrm>
          <a:prstGeom prst="rect">
            <a:avLst/>
          </a:prstGeom>
        </p:spPr>
        <p:txBody>
          <a:bodyPr anchor="b"/>
          <a:lstStyle/>
          <a:p>
            <a:pPr/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457200" y="273050"/>
            <a:ext cx="3008315" cy="1162050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/>
          <p:nvPr>
            <p:ph type="body" sz="half" idx="21"/>
          </p:nvPr>
        </p:nvSpPr>
        <p:spPr>
          <a:xfrm>
            <a:off x="457198" y="1435100"/>
            <a:ext cx="3008317" cy="4691063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1792288" y="4800600"/>
            <a:ext cx="5486402" cy="566738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Picture Placeholder 2"/>
          <p:cNvSpPr/>
          <p:nvPr>
            <p:ph type="pic" sz="half" idx="21"/>
          </p:nvPr>
        </p:nvSpPr>
        <p:spPr>
          <a:xfrm>
            <a:off x="1792288" y="612775"/>
            <a:ext cx="5486402" cy="4114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1792288" y="5367337"/>
            <a:ext cx="5486402" cy="80486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0">
              <a:spcBef>
                <a:spcPts val="300"/>
              </a:spcBef>
              <a:buSzTx/>
              <a:buFontTx/>
              <a:buNone/>
              <a:defRPr sz="1400"/>
            </a:lvl2pPr>
            <a:lvl3pPr marL="0" indent="0">
              <a:spcBef>
                <a:spcPts val="300"/>
              </a:spcBef>
              <a:buSzTx/>
              <a:buFontTx/>
              <a:buNone/>
              <a:defRPr sz="1400"/>
            </a:lvl3pPr>
            <a:lvl4pPr marL="0" indent="0">
              <a:spcBef>
                <a:spcPts val="300"/>
              </a:spcBef>
              <a:buSzTx/>
              <a:buFontTx/>
              <a:buNone/>
              <a:defRPr sz="1400"/>
            </a:lvl4pPr>
            <a:lvl5pPr marL="0" indent="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84281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945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517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1089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66159" marR="0" indent="-365759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23359" marR="0" indent="-365759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itle 1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Rune</a:t>
            </a:r>
          </a:p>
        </p:txBody>
      </p:sp>
      <p:sp>
        <p:nvSpPr>
          <p:cNvPr id="95" name="Subtitle 2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Dynamic Content Preprocessor</a:t>
            </a:r>
          </a:p>
        </p:txBody>
      </p:sp>
      <p:pic>
        <p:nvPicPr>
          <p:cNvPr id="96" name="Picture 95" descr="Picture 9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9144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gradFill flip="none" rotWithShape="1">
          <a:gsLst>
            <a:gs pos="0">
              <a:srgbClr val="D4D5C5"/>
            </a:gs>
            <a:gs pos="100000">
              <a:srgbClr val="BED1CA"/>
            </a:gs>
          </a:gsLst>
          <a:lin ang="16200000" scaled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itle 1"/>
          <p:cNvSpPr txBox="1"/>
          <p:nvPr>
            <p:ph type="title"/>
          </p:nvPr>
        </p:nvSpPr>
        <p:spPr>
          <a:xfrm>
            <a:off x="457200" y="274638"/>
            <a:ext cx="8229600" cy="1143002"/>
          </a:xfrm>
          <a:prstGeom prst="rect">
            <a:avLst/>
          </a:prstGeom>
        </p:spPr>
        <p:txBody>
          <a:bodyPr/>
          <a:lstStyle/>
          <a:p>
            <a:pPr/>
            <a:r>
              <a:t>What is Rune?</a:t>
            </a:r>
          </a:p>
        </p:txBody>
      </p:sp>
      <p:pic>
        <p:nvPicPr>
          <p:cNvPr id="99" name="Picture 98" descr="Picture 9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53449" y="1724840"/>
            <a:ext cx="2739151" cy="273915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254000" dist="127000" dir="16200000">
              <a:srgbClr val="000000">
                <a:alpha val="70000"/>
              </a:srgbClr>
            </a:outerShdw>
          </a:effectLst>
        </p:spPr>
      </p:pic>
      <p:sp>
        <p:nvSpPr>
          <p:cNvPr id="100" name="Content Placeholder 2"/>
          <p:cNvSpPr txBox="1"/>
          <p:nvPr>
            <p:ph type="body" idx="1"/>
          </p:nvPr>
        </p:nvSpPr>
        <p:spPr>
          <a:xfrm>
            <a:off x="457200" y="1600200"/>
            <a:ext cx="5636378" cy="4525963"/>
          </a:xfrm>
          <a:prstGeom prst="rect">
            <a:avLst/>
          </a:prstGeom>
        </p:spPr>
        <p:txBody>
          <a:bodyPr/>
          <a:lstStyle/>
          <a:p>
            <a:pPr marL="283818" indent="-283818" defTabSz="378423">
              <a:spcBef>
                <a:spcPts val="600"/>
              </a:spcBef>
              <a:defRPr sz="2581"/>
            </a:pPr>
            <a:r>
              <a:t>Rune is a dynamic content preprocessor that unifies content from multiple sources (YAML, HTML, Markdown, SVG, PNG, ZIP, JPG, and JSON files) into a single JSON structure.</a:t>
            </a:r>
          </a:p>
          <a:p>
            <a:pPr marL="283818" indent="-283818" defTabSz="378423">
              <a:spcBef>
                <a:spcPts val="600"/>
              </a:spcBef>
              <a:defRPr sz="2581"/>
            </a:pPr>
          </a:p>
          <a:p>
            <a:pPr marL="283818" indent="-283818" defTabSz="378423">
              <a:spcBef>
                <a:spcPts val="600"/>
              </a:spcBef>
              <a:defRPr sz="2581"/>
            </a:pPr>
            <a:r>
              <a:t>Built for the entire team — developers, designers, and content creators —Rune simplifies collaboration by providing input formats that are familiar and easy to use.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ECDAB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itle 1"/>
          <p:cNvSpPr txBox="1"/>
          <p:nvPr>
            <p:ph type="title"/>
          </p:nvPr>
        </p:nvSpPr>
        <p:spPr>
          <a:xfrm>
            <a:off x="457200" y="274638"/>
            <a:ext cx="8229600" cy="1143002"/>
          </a:xfrm>
          <a:prstGeom prst="rect">
            <a:avLst/>
          </a:prstGeom>
        </p:spPr>
        <p:txBody>
          <a:bodyPr/>
          <a:lstStyle/>
          <a:p>
            <a:pPr/>
            <a:r>
              <a:t>Key Features</a:t>
            </a:r>
          </a:p>
        </p:txBody>
      </p:sp>
      <p:sp>
        <p:nvSpPr>
          <p:cNvPr id="103" name="Content Placeholder 2"/>
          <p:cNvSpPr txBox="1"/>
          <p:nvPr>
            <p:ph type="body" sz="half" idx="1"/>
          </p:nvPr>
        </p:nvSpPr>
        <p:spPr>
          <a:xfrm>
            <a:off x="457200" y="1600200"/>
            <a:ext cx="4880935" cy="4525963"/>
          </a:xfrm>
          <a:prstGeom prst="rect">
            <a:avLst/>
          </a:prstGeom>
        </p:spPr>
        <p:txBody>
          <a:bodyPr/>
          <a:lstStyle/>
          <a:p>
            <a:pPr marL="282469" indent="-282469" defTabSz="301888">
              <a:spcBef>
                <a:spcPts val="400"/>
              </a:spcBef>
              <a:buFontTx/>
              <a:buAutoNum type="arabicPeriod" startAt="1"/>
              <a:defRPr sz="2059"/>
            </a:pPr>
            <a:r>
              <a:t>Dynamic Content Processing: Merges YAML and HTML files, embeds assets as Base64.</a:t>
            </a:r>
          </a:p>
          <a:p>
            <a:pPr marL="282469" indent="-282469" defTabSz="301888">
              <a:spcBef>
                <a:spcPts val="400"/>
              </a:spcBef>
              <a:buFontTx/>
              <a:buAutoNum type="arabicPeriod" startAt="1"/>
              <a:defRPr sz="2059"/>
            </a:pPr>
            <a:r>
              <a:t>Multilingual Support: Integrates translations in a flat, i18n-compatible structure.</a:t>
            </a:r>
          </a:p>
          <a:p>
            <a:pPr marL="282469" indent="-282469" defTabSz="301888">
              <a:spcBef>
                <a:spcPts val="400"/>
              </a:spcBef>
              <a:buFontTx/>
              <a:buAutoNum type="arabicPeriod" startAt="1"/>
              <a:defRPr sz="2059"/>
            </a:pPr>
            <a:r>
              <a:t>Embedded Assets: Supports images (SVG, PNG, JPG) and downloadable files (ZIP, etc).</a:t>
            </a:r>
          </a:p>
          <a:p>
            <a:pPr marL="282469" indent="-282469" defTabSz="301888">
              <a:spcBef>
                <a:spcPts val="400"/>
              </a:spcBef>
              <a:buFontTx/>
              <a:buAutoNum type="arabicPeriod" startAt="1"/>
              <a:defRPr sz="2059"/>
            </a:pPr>
            <a:r>
              <a:t>Portability: Produces a self-contained JSON</a:t>
            </a:r>
          </a:p>
          <a:p>
            <a:pPr marL="282469" indent="-282469" defTabSz="301888">
              <a:spcBef>
                <a:spcPts val="400"/>
              </a:spcBef>
              <a:buFontTx/>
              <a:buAutoNum type="arabicPeriod" startAt="1"/>
              <a:defRPr sz="2059"/>
            </a:pPr>
            <a:r>
              <a:t>Extensibility: Supports reusable components and custom structures.</a:t>
            </a:r>
          </a:p>
        </p:txBody>
      </p:sp>
      <p:pic>
        <p:nvPicPr>
          <p:cNvPr id="104" name="Picture 101" descr="Picture 10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59948" y="1988340"/>
            <a:ext cx="2743201" cy="27432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2EE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itle 1"/>
          <p:cNvSpPr txBox="1"/>
          <p:nvPr>
            <p:ph type="title"/>
          </p:nvPr>
        </p:nvSpPr>
        <p:spPr>
          <a:xfrm>
            <a:off x="457200" y="274638"/>
            <a:ext cx="8229600" cy="1143002"/>
          </a:xfrm>
          <a:prstGeom prst="rect">
            <a:avLst/>
          </a:prstGeom>
        </p:spPr>
        <p:txBody>
          <a:bodyPr/>
          <a:lstStyle/>
          <a:p>
            <a:pPr/>
            <a:r>
              <a:t>Rune and the Basket of Fruits</a:t>
            </a:r>
          </a:p>
        </p:txBody>
      </p:sp>
      <p:sp>
        <p:nvSpPr>
          <p:cNvPr id="107" name="Content Placeholder 2"/>
          <p:cNvSpPr txBox="1"/>
          <p:nvPr>
            <p:ph type="body" idx="1"/>
          </p:nvPr>
        </p:nvSpPr>
        <p:spPr>
          <a:xfrm>
            <a:off x="457200" y="1600200"/>
            <a:ext cx="5867638" cy="4525963"/>
          </a:xfrm>
          <a:prstGeom prst="rect">
            <a:avLst/>
          </a:prstGeom>
        </p:spPr>
        <p:txBody>
          <a:bodyPr/>
          <a:lstStyle/>
          <a:p>
            <a:pPr marL="272194" indent="-272194" defTabSz="362924">
              <a:spcBef>
                <a:spcPts val="500"/>
              </a:spcBef>
              <a:defRPr sz="2450"/>
            </a:pPr>
            <a:r>
              <a:t>Rune is like a master basket weaver:</a:t>
            </a:r>
          </a:p>
          <a:p>
            <a:pPr lvl="1" marL="635118" indent="-272194" defTabSz="362924">
              <a:spcBef>
                <a:spcPts val="500"/>
              </a:spcBef>
              <a:buChar char="•"/>
              <a:defRPr sz="2450"/>
            </a:pPr>
            <a:r>
              <a:t>HTML files are apples: structured and familiar to frontend developers.</a:t>
            </a:r>
          </a:p>
          <a:p>
            <a:pPr lvl="1" marL="635118" indent="-272194" defTabSz="362924">
              <a:spcBef>
                <a:spcPts val="500"/>
              </a:spcBef>
              <a:buChar char="•"/>
              <a:defRPr sz="2450"/>
            </a:pPr>
            <a:r>
              <a:t>YAML files are oranges: layered and segmented for backend developers.</a:t>
            </a:r>
          </a:p>
          <a:p>
            <a:pPr lvl="1" marL="635118" indent="-272194" defTabSz="362924">
              <a:spcBef>
                <a:spcPts val="500"/>
              </a:spcBef>
              <a:buChar char="•"/>
              <a:defRPr sz="2450"/>
            </a:pPr>
            <a:r>
              <a:t>JSON translations are bananas: easy to peel and ideal for localization.</a:t>
            </a:r>
          </a:p>
          <a:p>
            <a:pPr lvl="1" marL="635118" indent="-272194" defTabSz="362924">
              <a:spcBef>
                <a:spcPts val="500"/>
              </a:spcBef>
              <a:buChar char="•"/>
              <a:defRPr sz="2450"/>
            </a:pPr>
            <a:r>
              <a:t>Markdown files are grapes: simple and versatile for documentation.</a:t>
            </a:r>
          </a:p>
          <a:p>
            <a:pPr lvl="1" marL="635118" indent="-272194" defTabSz="362924">
              <a:spcBef>
                <a:spcPts val="500"/>
              </a:spcBef>
              <a:buChar char="•"/>
              <a:defRPr sz="2450"/>
            </a:pPr>
            <a:r>
              <a:t>Assets are cherries: vibrant and ready for inclusion.</a:t>
            </a:r>
          </a:p>
        </p:txBody>
      </p:sp>
      <p:pic>
        <p:nvPicPr>
          <p:cNvPr id="108" name="Picture 104" descr="Picture 10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13071" y="1634306"/>
            <a:ext cx="2743201" cy="27432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A0AEB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itle 1"/>
          <p:cNvSpPr txBox="1"/>
          <p:nvPr>
            <p:ph type="title"/>
          </p:nvPr>
        </p:nvSpPr>
        <p:spPr>
          <a:xfrm>
            <a:off x="457200" y="274638"/>
            <a:ext cx="8229600" cy="1143002"/>
          </a:xfrm>
          <a:prstGeom prst="rect">
            <a:avLst/>
          </a:prstGeom>
        </p:spPr>
        <p:txBody>
          <a:bodyPr/>
          <a:lstStyle/>
          <a:p>
            <a:pPr/>
            <a:r>
              <a:t>How It Works</a:t>
            </a:r>
          </a:p>
        </p:txBody>
      </p:sp>
      <p:sp>
        <p:nvSpPr>
          <p:cNvPr id="111" name="Content Placeholder 2"/>
          <p:cNvSpPr txBox="1"/>
          <p:nvPr>
            <p:ph type="body" sz="half" idx="1"/>
          </p:nvPr>
        </p:nvSpPr>
        <p:spPr>
          <a:xfrm>
            <a:off x="457200" y="1600200"/>
            <a:ext cx="5381427" cy="4525963"/>
          </a:xfrm>
          <a:prstGeom prst="rect">
            <a:avLst/>
          </a:prstGeom>
        </p:spPr>
        <p:txBody>
          <a:bodyPr/>
          <a:lstStyle/>
          <a:p>
            <a:pPr marL="397843" indent="-397843" defTabSz="425195">
              <a:spcBef>
                <a:spcPts val="600"/>
              </a:spcBef>
              <a:buFontTx/>
              <a:buAutoNum type="arabicPeriod" startAt="1"/>
              <a:defRPr sz="2976"/>
            </a:pPr>
            <a:r>
              <a:t>Prepare a directory with YAML, HTML, and assets.</a:t>
            </a:r>
          </a:p>
          <a:p>
            <a:pPr marL="397843" indent="-397843" defTabSz="425195">
              <a:spcBef>
                <a:spcPts val="600"/>
              </a:spcBef>
              <a:buFontTx/>
              <a:buAutoNum type="arabicPeriod" startAt="1"/>
              <a:defRPr sz="2976"/>
            </a:pPr>
            <a:r>
              <a:t>Add translations for multilingual support.</a:t>
            </a:r>
          </a:p>
          <a:p>
            <a:pPr marL="397843" indent="-397843" defTabSz="425195">
              <a:spcBef>
                <a:spcPts val="600"/>
              </a:spcBef>
              <a:buFontTx/>
              <a:buAutoNum type="arabicPeriod" startAt="1"/>
              <a:defRPr sz="2976"/>
            </a:pPr>
            <a:r>
              <a:t>Run Rune to consolidate all content into a single JSON file.</a:t>
            </a:r>
          </a:p>
          <a:p>
            <a:pPr marL="397843" indent="-397843" defTabSz="425195">
              <a:spcBef>
                <a:spcPts val="600"/>
              </a:spcBef>
              <a:buFontTx/>
              <a:buAutoNum type="arabicPeriod" startAt="1"/>
              <a:defRPr sz="2976"/>
            </a:pPr>
            <a:r>
              <a:t>Use the output JSON in your application or provide it through an API.</a:t>
            </a:r>
          </a:p>
        </p:txBody>
      </p:sp>
      <p:pic>
        <p:nvPicPr>
          <p:cNvPr id="112" name="Picture 107" descr="Picture 107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80100" y="2170812"/>
            <a:ext cx="2743201" cy="27432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254000" dist="127000" dir="1620000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B4B6A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itle 1"/>
          <p:cNvSpPr txBox="1"/>
          <p:nvPr>
            <p:ph type="title"/>
          </p:nvPr>
        </p:nvSpPr>
        <p:spPr>
          <a:xfrm>
            <a:off x="457200" y="274638"/>
            <a:ext cx="8229600" cy="1143002"/>
          </a:xfrm>
          <a:prstGeom prst="rect">
            <a:avLst/>
          </a:prstGeom>
        </p:spPr>
        <p:txBody>
          <a:bodyPr/>
          <a:lstStyle/>
          <a:p>
            <a:pPr/>
            <a:r>
              <a:t>Example Workflow</a:t>
            </a:r>
          </a:p>
        </p:txBody>
      </p:sp>
      <p:sp>
        <p:nvSpPr>
          <p:cNvPr id="115" name="Content Placeholder 2"/>
          <p:cNvSpPr txBox="1"/>
          <p:nvPr>
            <p:ph type="body" sz="half" idx="1"/>
          </p:nvPr>
        </p:nvSpPr>
        <p:spPr>
          <a:xfrm>
            <a:off x="457200" y="1600200"/>
            <a:ext cx="4895091" cy="4525963"/>
          </a:xfrm>
          <a:prstGeom prst="rect">
            <a:avLst/>
          </a:prstGeom>
        </p:spPr>
        <p:txBody>
          <a:bodyPr/>
          <a:lstStyle/>
          <a:p>
            <a:pPr marL="294532" indent="-294532" defTabSz="314781">
              <a:spcBef>
                <a:spcPts val="500"/>
              </a:spcBef>
              <a:buFontTx/>
              <a:buAutoNum type="arabicPeriod" startAt="1"/>
              <a:defRPr sz="2125"/>
            </a:pPr>
            <a:r>
              <a:t>Add a HTML view:</a:t>
            </a:r>
          </a:p>
          <a:p>
            <a:pPr lvl="1" marL="550868" indent="-236086" defTabSz="314781">
              <a:spcBef>
                <a:spcPts val="500"/>
              </a:spcBef>
              <a:buChar char="•"/>
              <a:defRPr sz="2125"/>
            </a:pPr>
            <a:r>
              <a:t>docs/HelloWorld.html</a:t>
            </a:r>
          </a:p>
          <a:p>
            <a:pPr marL="294532" indent="-294532" defTabSz="314781">
              <a:spcBef>
                <a:spcPts val="500"/>
              </a:spcBef>
              <a:buFontTx/>
              <a:buAutoNum type="arabicPeriod" startAt="1"/>
              <a:defRPr sz="2125"/>
            </a:pPr>
            <a:r>
              <a:t>Add a translation file:</a:t>
            </a:r>
          </a:p>
          <a:p>
            <a:pPr lvl="1" marL="550868" indent="-236086" defTabSz="314781">
              <a:spcBef>
                <a:spcPts val="500"/>
              </a:spcBef>
              <a:buChar char="•"/>
              <a:defRPr sz="2125"/>
            </a:pPr>
            <a:r>
              <a:t>docs/translations/HelloWorld.en.json</a:t>
            </a:r>
          </a:p>
          <a:p>
            <a:pPr marL="294532" indent="-294532" defTabSz="314781">
              <a:spcBef>
                <a:spcPts val="500"/>
              </a:spcBef>
              <a:buFontTx/>
              <a:buAutoNum type="arabicPeriod" startAt="1"/>
              <a:defRPr sz="2125"/>
            </a:pPr>
            <a:r>
              <a:t>Run Rune:</a:t>
            </a:r>
          </a:p>
          <a:p>
            <a:pPr lvl="1" marL="483218" indent="-220899" defTabSz="314781">
              <a:spcBef>
                <a:spcPts val="500"/>
              </a:spcBef>
              <a:buFontTx/>
              <a:buChar char="•"/>
              <a:defRPr sz="2125">
                <a:latin typeface="Courier New"/>
                <a:ea typeface="Courier New"/>
                <a:cs typeface="Courier New"/>
                <a:sym typeface="Courier New"/>
              </a:defRPr>
            </a:pPr>
            <a:r>
              <a:t>rune docs json</a:t>
            </a:r>
          </a:p>
          <a:p>
            <a:pPr marL="294532" indent="-294532" defTabSz="314781">
              <a:spcBef>
                <a:spcPts val="500"/>
              </a:spcBef>
              <a:buFontTx/>
              <a:buAutoNum type="arabicPeriod" startAt="1"/>
              <a:defRPr sz="2125"/>
            </a:pPr>
            <a:r>
              <a:t>The output is an array in JSON which contains all views, translations, and embedded assets.</a:t>
            </a:r>
          </a:p>
          <a:p>
            <a:pPr marL="294532" indent="-294532" defTabSz="314781">
              <a:spcBef>
                <a:spcPts val="500"/>
              </a:spcBef>
              <a:buFontTx/>
              <a:buAutoNum type="arabicPeriod" startAt="1"/>
              <a:defRPr sz="2125"/>
            </a:pPr>
            <a:r>
              <a:t>Output can be extended easily by adding more items later (e.g. downloadable attachments in the API backend)</a:t>
            </a:r>
          </a:p>
        </p:txBody>
      </p:sp>
      <p:pic>
        <p:nvPicPr>
          <p:cNvPr id="116" name="Picture 110" descr="Picture 1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34430" y="2057400"/>
            <a:ext cx="2743201" cy="2743200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254000" dist="127000" dir="1620000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9E2E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itle 1"/>
          <p:cNvSpPr txBox="1"/>
          <p:nvPr>
            <p:ph type="title"/>
          </p:nvPr>
        </p:nvSpPr>
        <p:spPr>
          <a:xfrm>
            <a:off x="457200" y="274638"/>
            <a:ext cx="8229600" cy="1143002"/>
          </a:xfrm>
          <a:prstGeom prst="rect">
            <a:avLst/>
          </a:prstGeom>
        </p:spPr>
        <p:txBody>
          <a:bodyPr/>
          <a:lstStyle/>
          <a:p>
            <a:pPr/>
            <a:r>
              <a:t>Advanced Features</a:t>
            </a:r>
          </a:p>
        </p:txBody>
      </p:sp>
      <p:sp>
        <p:nvSpPr>
          <p:cNvPr id="119" name="Content Placeholder 2"/>
          <p:cNvSpPr txBox="1"/>
          <p:nvPr>
            <p:ph type="body" idx="1"/>
          </p:nvPr>
        </p:nvSpPr>
        <p:spPr>
          <a:xfrm>
            <a:off x="457200" y="1600200"/>
            <a:ext cx="5553192" cy="4525963"/>
          </a:xfrm>
          <a:prstGeom prst="rect">
            <a:avLst/>
          </a:prstGeom>
        </p:spPr>
        <p:txBody>
          <a:bodyPr/>
          <a:lstStyle/>
          <a:p>
            <a:pPr/>
            <a:r>
              <a:t>Reusable components with parameters and nested children.</a:t>
            </a:r>
          </a:p>
          <a:p>
            <a:pPr/>
            <a:r>
              <a:t>Automatic embedding of images and assets as Base64 data urls.</a:t>
            </a:r>
          </a:p>
          <a:p>
            <a:pPr/>
            <a:r>
              <a:t>Extensibility for new file types and custom configurations.</a:t>
            </a:r>
          </a:p>
        </p:txBody>
      </p:sp>
      <p:pic>
        <p:nvPicPr>
          <p:cNvPr id="120" name="Picture 113" descr="Picture 11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102934" y="2057400"/>
            <a:ext cx="2743201" cy="2743200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254000" dist="127000" dir="1620000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C5D4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Picture 116" descr="Picture 11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08708" y="33237"/>
            <a:ext cx="1828801" cy="1828801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Title 1"/>
          <p:cNvSpPr txBox="1"/>
          <p:nvPr>
            <p:ph type="title"/>
          </p:nvPr>
        </p:nvSpPr>
        <p:spPr>
          <a:xfrm>
            <a:off x="457200" y="274638"/>
            <a:ext cx="7308277" cy="1143002"/>
          </a:xfrm>
          <a:prstGeom prst="rect">
            <a:avLst/>
          </a:prstGeom>
        </p:spPr>
        <p:txBody>
          <a:bodyPr/>
          <a:lstStyle/>
          <a:p>
            <a:pPr/>
            <a:r>
              <a:t>Functional Source License</a:t>
            </a:r>
          </a:p>
        </p:txBody>
      </p:sp>
      <p:sp>
        <p:nvSpPr>
          <p:cNvPr id="124" name="Content Placeholder 2"/>
          <p:cNvSpPr txBox="1"/>
          <p:nvPr>
            <p:ph type="body" idx="1"/>
          </p:nvPr>
        </p:nvSpPr>
        <p:spPr>
          <a:xfrm>
            <a:off x="480034" y="1805711"/>
            <a:ext cx="8065804" cy="4525964"/>
          </a:xfrm>
          <a:prstGeom prst="rect">
            <a:avLst/>
          </a:prstGeom>
        </p:spPr>
        <p:txBody>
          <a:bodyPr/>
          <a:lstStyle/>
          <a:p>
            <a:pPr/>
            <a:r>
              <a:t>License is Functional Source License, Version 1.1, MIT Future License</a:t>
            </a:r>
          </a:p>
          <a:p>
            <a:pPr/>
            <a:r>
              <a:t>Two years after release it’s standard MIT, but probably we’ll republish it as open source MIT or AGPL before that.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