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charts/chart1.xml" ContentType="application/vnd.openxmlformats-officedocument.drawingml.chart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notesMasterIdLst>
    <p:notesMasterId r:id="rId2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charts/_rels/chart1.xml.rels><?xml version="1.0" encoding="UTF-8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Silent corruption %</c:v>
                </c:pt>
              </c:strCache>
            </c:strRef>
          </c:tx>
          <c:spPr>
            <a:solidFill>
              <a:srgbClr val="1F6FEB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0F172A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Heuristic (54)</c:v>
                  </c:pt>
                  <c:pt idx="1">
                    <c:v>Heuristic (1,032)</c:v>
                  </c:pt>
                  <c:pt idx="2">
                    <c:v>Vault Claude (54)</c:v>
                  </c:pt>
                  <c:pt idx="3">
                    <c:v>Vault Claude (1,032 probe)</c:v>
                  </c:pt>
                  <c:pt idx="4">
                    <c:v>Vault Claude (29)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27.3</c:v>
                </c:pt>
                <c:pt idx="1">
                  <c:v>66.5</c:v>
                </c:pt>
                <c:pt idx="2">
                  <c:v>9.1</c:v>
                </c:pt>
                <c:pt idx="3">
                  <c:v>12.8</c:v>
                </c:pt>
                <c:pt idx="4">
                  <c:v>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000" u="none">
                  <a:solidFill>
                    <a:srgbClr val="0F172A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475569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475569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EFF6FF"/>
          </a:solidFill>
          <a:ln w="12700">
            <a:solidFill>
              <a:srgbClr val="EFF6F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36576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48640" y="2103120"/>
            <a:ext cx="11094415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memory for agentic AI.</a:t>
            </a:r>
            <a:endParaRPr lang="en-US" sz="4800" dirty="0"/>
          </a:p>
        </p:txBody>
      </p:sp>
      <p:sp>
        <p:nvSpPr>
          <p:cNvPr id="5" name="Text 3"/>
          <p:cNvSpPr/>
          <p:nvPr/>
        </p:nvSpPr>
        <p:spPr>
          <a:xfrm>
            <a:off x="548640" y="3154680"/>
            <a:ext cx="11094415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give every fact an agent learns a time, a permission, a source, and a cryptographic audit trail — so enterprises can deploy autonomous AI on regulated data.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54864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assert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24028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24028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393192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93192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reconcile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562356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62356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731520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31520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548640" y="5486400"/>
            <a:ext cx="110944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operations. Nothing else belongs.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548640" y="6217920"/>
            <a:ext cx="110944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Investor &amp; product overview · 2026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ARCHITECTURE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Graph-first. Five operations on one Claim primitive.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1-component-architectur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7016" y="1965960"/>
            <a:ext cx="6121328" cy="44348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8595360" y="1965960"/>
            <a:ext cx="3047695" cy="44348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8778240" y="2130552"/>
            <a:ext cx="268193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LAYERS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8778240" y="251460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Interfaces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8778240" y="278892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app · MCP · Python SDK · TS SDK · HTTP · CLI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8778240" y="315468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Orchestrator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8778240" y="342900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vault.py — the only home of the 5 ops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8778240" y="379476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Engines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8778240" y="406908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· ACL · Reconcile · Decay · Embed · Federation</a:t>
            </a:r>
            <a:endParaRPr lang="en-US" sz="1050" dirty="0"/>
          </a:p>
        </p:txBody>
      </p:sp>
      <p:sp>
        <p:nvSpPr>
          <p:cNvPr id="15" name="Text 12"/>
          <p:cNvSpPr/>
          <p:nvPr/>
        </p:nvSpPr>
        <p:spPr>
          <a:xfrm>
            <a:off x="8778240" y="443484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Stores</a:t>
            </a: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8778240" y="470916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Neo4j (claims) · Postgres (audit) · Qdrant (ANN)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8778240" y="507492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v2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8778240" y="534924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· RFC 3161 · signed bundle · transparency log</a:t>
            </a:r>
            <a:endParaRPr lang="en-US" sz="1050" dirty="0"/>
          </a:p>
        </p:txBody>
      </p:sp>
      <p:sp>
        <p:nvSpPr>
          <p:cNvPr id="19" name="Text 16"/>
          <p:cNvSpPr/>
          <p:nvPr/>
        </p:nvSpPr>
        <p:spPr>
          <a:xfrm>
            <a:off x="8778240" y="571500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Scale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8778240" y="598932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cache · dedicated vector backend (Neo4j auth.)</a:t>
            </a:r>
            <a:endParaRPr lang="en-US" sz="1050" dirty="0"/>
          </a:p>
        </p:txBody>
      </p:sp>
      <p:sp>
        <p:nvSpPr>
          <p:cNvPr id="21" name="Shape 1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docker compose up brings Neo4j + Postgres + Qdrant + API up together. 1,247 tests cover all layers.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MOAT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detection on Assert. Measured by silent-corruption rate.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6-conflict-detection-flow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209" y="2194560"/>
            <a:ext cx="2129582" cy="406908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389120" y="2194560"/>
            <a:ext cx="7253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defining metric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4389120" y="2606040"/>
            <a:ext cx="7253935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 corruption = a real CONTRADICTION or SUPERSESSION misclassified as INDEPENDENT or DUPLICATE — a false fact that survives and poisons later recall. This is the single number that decides whether the foundation holds.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4389120" y="3657600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4389120" y="3657600"/>
            <a:ext cx="73152" cy="621792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4572000" y="3749040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29-case gold (Claude judge)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8229600" y="3694176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13" name="Text 10"/>
          <p:cNvSpPr/>
          <p:nvPr/>
        </p:nvSpPr>
        <p:spPr>
          <a:xfrm>
            <a:off x="8229600" y="3858768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93.1%</a:t>
            </a:r>
            <a:endParaRPr lang="en-US" sz="2000" dirty="0"/>
          </a:p>
        </p:txBody>
      </p:sp>
      <p:sp>
        <p:nvSpPr>
          <p:cNvPr id="14" name="Text 11"/>
          <p:cNvSpPr/>
          <p:nvPr/>
        </p:nvSpPr>
        <p:spPr>
          <a:xfrm>
            <a:off x="9555480" y="3694176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15" name="Text 12"/>
          <p:cNvSpPr/>
          <p:nvPr/>
        </p:nvSpPr>
        <p:spPr>
          <a:xfrm>
            <a:off x="9555480" y="3858768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</a:t>
            </a:r>
            <a:endParaRPr lang="en-US" sz="2000" dirty="0"/>
          </a:p>
        </p:txBody>
      </p:sp>
      <p:sp>
        <p:nvSpPr>
          <p:cNvPr id="16" name="Shape 13"/>
          <p:cNvSpPr/>
          <p:nvPr/>
        </p:nvSpPr>
        <p:spPr>
          <a:xfrm>
            <a:off x="4389120" y="4370832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4389120" y="4370832"/>
            <a:ext cx="73152" cy="621792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4572000" y="4462272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54-case adversarial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8229600" y="4407408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20" name="Text 17"/>
          <p:cNvSpPr/>
          <p:nvPr/>
        </p:nvSpPr>
        <p:spPr>
          <a:xfrm>
            <a:off x="8229600" y="4572000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96.3%</a:t>
            </a:r>
            <a:endParaRPr lang="en-US" sz="2000" dirty="0"/>
          </a:p>
        </p:txBody>
      </p:sp>
      <p:sp>
        <p:nvSpPr>
          <p:cNvPr id="21" name="Text 18"/>
          <p:cNvSpPr/>
          <p:nvPr/>
        </p:nvSpPr>
        <p:spPr>
          <a:xfrm>
            <a:off x="9555480" y="4407408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22" name="Text 19"/>
          <p:cNvSpPr/>
          <p:nvPr/>
        </p:nvSpPr>
        <p:spPr>
          <a:xfrm>
            <a:off x="9555480" y="4572000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</a:t>
            </a:r>
            <a:endParaRPr lang="en-US" sz="2000" dirty="0"/>
          </a:p>
        </p:txBody>
      </p:sp>
      <p:sp>
        <p:nvSpPr>
          <p:cNvPr id="23" name="Shape 20"/>
          <p:cNvSpPr/>
          <p:nvPr/>
        </p:nvSpPr>
        <p:spPr>
          <a:xfrm>
            <a:off x="4389120" y="5084064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4389120" y="5084064"/>
            <a:ext cx="73152" cy="621792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4572000" y="5175504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1,032-case v1 (80-sample probe)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8229600" y="5120640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27" name="Text 24"/>
          <p:cNvSpPr/>
          <p:nvPr/>
        </p:nvSpPr>
        <p:spPr>
          <a:xfrm>
            <a:off x="8229600" y="5285232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97.5%</a:t>
            </a:r>
            <a:endParaRPr lang="en-US" sz="2000" dirty="0"/>
          </a:p>
        </p:txBody>
      </p:sp>
      <p:sp>
        <p:nvSpPr>
          <p:cNvPr id="28" name="Text 25"/>
          <p:cNvSpPr/>
          <p:nvPr/>
        </p:nvSpPr>
        <p:spPr>
          <a:xfrm>
            <a:off x="9555480" y="5120640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29" name="Text 26"/>
          <p:cNvSpPr/>
          <p:nvPr/>
        </p:nvSpPr>
        <p:spPr>
          <a:xfrm>
            <a:off x="9555480" y="5285232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</a:t>
            </a:r>
            <a:endParaRPr lang="en-US" sz="2000" dirty="0"/>
          </a:p>
        </p:txBody>
      </p:sp>
      <p:sp>
        <p:nvSpPr>
          <p:cNvPr id="30" name="Shape 27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 silent-corruption across the adversarial and held-out slices measured to date. Source: docs/VAULT_BENCH.md.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ASSERT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contradiction is flagged for a human, never silently stored.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2-assert-pipeline-sequenc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3403" y="2103120"/>
            <a:ext cx="7704888" cy="42062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Normalize → prefilter → tiered judge (Haiku→Sonnet, LRU cache) → reconcile → store. Every assert is hash-chained.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TIME MACHINE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Resolve@(T, K) — what was true, as we believed it then. No RAG can do this.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3-resolve-t-k-sequenc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130" y="2103120"/>
            <a:ext cx="9503436" cy="42062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Event-time × knowledge-time → ACL → audit. The basis for regulator-grade "what did the agent see when it acted?"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PROVABLE BY DESIGN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v2 — Merkle root → RFC 3161 timestamp → signed bundle → transparency log.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4-audit-checkpoint-anchor-offline-verify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2298" y="2103120"/>
            <a:ext cx="6767099" cy="292608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548640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31520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D1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1143000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root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731520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RFC 6962 tree over the hash chain — proof-of-inclusion for any historical event.</a:t>
            </a:r>
            <a:endParaRPr lang="en-US" sz="1050" dirty="0"/>
          </a:p>
        </p:txBody>
      </p:sp>
      <p:sp>
        <p:nvSpPr>
          <p:cNvPr id="12" name="Shape 9"/>
          <p:cNvSpPr/>
          <p:nvPr/>
        </p:nvSpPr>
        <p:spPr>
          <a:xfrm>
            <a:off x="3367964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3367964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3550844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D2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3962324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RFC 3161 timestamp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3550844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root is countersigned by a public TSA — the log cannot be backdated.</a:t>
            </a:r>
            <a:endParaRPr lang="en-US" sz="1050" dirty="0"/>
          </a:p>
        </p:txBody>
      </p:sp>
      <p:sp>
        <p:nvSpPr>
          <p:cNvPr id="17" name="Shape 14"/>
          <p:cNvSpPr/>
          <p:nvPr/>
        </p:nvSpPr>
        <p:spPr>
          <a:xfrm>
            <a:off x="6187288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6187288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370168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D3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6781648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Signed offline bundle</a:t>
            </a:r>
            <a:endParaRPr lang="en-US" sz="1300" dirty="0"/>
          </a:p>
        </p:txBody>
      </p:sp>
      <p:sp>
        <p:nvSpPr>
          <p:cNvPr id="21" name="Text 18"/>
          <p:cNvSpPr/>
          <p:nvPr/>
        </p:nvSpPr>
        <p:spPr>
          <a:xfrm>
            <a:off x="6370168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pack a regulator can verify on an air-gapped laptop — no server needed.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9006611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9006611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9189491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D4</a:t>
            </a:r>
            <a:endParaRPr lang="en-US" sz="1100" dirty="0"/>
          </a:p>
        </p:txBody>
      </p:sp>
      <p:sp>
        <p:nvSpPr>
          <p:cNvPr id="25" name="Text 22"/>
          <p:cNvSpPr/>
          <p:nvPr/>
        </p:nvSpPr>
        <p:spPr>
          <a:xfrm>
            <a:off x="9600971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Transparency log</a:t>
            </a:r>
            <a:endParaRPr lang="en-US" sz="1300" dirty="0"/>
          </a:p>
        </p:txBody>
      </p:sp>
      <p:sp>
        <p:nvSpPr>
          <p:cNvPr id="26" name="Text 23"/>
          <p:cNvSpPr/>
          <p:nvPr/>
        </p:nvSpPr>
        <p:spPr>
          <a:xfrm>
            <a:off x="9189491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Optional Sigstore/Rekor publication — we ourselves cannot rewrite history.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Multi-writer audit holds at ~215 ops/sec across 4 concurrent writers — chain stays intact.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NEVER DELETED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Lifecycle states preserve every belief for replay — past and present.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548640" y="2240280"/>
            <a:ext cx="4937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548640" y="2743200"/>
            <a:ext cx="4937760" cy="3108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expired or superseded fact remains the truth for queries about its window.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Flagged conflicts are withheld from Resolve until a human decides — the system never serves a contradiction.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Archive is logical, not physical — auditors can reconstruct any historical answer.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Decay-as-policy is per-type: regulatory facts never auto-decay; PII has GDPR-compliant erasure.</a:t>
            </a:r>
            <a:endParaRPr lang="en-US" sz="1300" dirty="0"/>
          </a:p>
        </p:txBody>
      </p:sp>
      <p:pic>
        <p:nvPicPr>
          <p:cNvPr id="8" name="Image 0" descr="/sessions/dazzling-serene-knuth/mnt/context-graph-vault/docs/diagrams/light/17-5-claim-status-lifecycle-stat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2160" y="1965960"/>
            <a:ext cx="5790895" cy="3950568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Status-versioning, not hard delete. The audit guarantee depends on it.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WEB APP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real product UI, not a CLI demo — 13 pages, builds clean, browser-verified.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13232" y="2423160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13232" y="242316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188720" y="237744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/ signup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188720" y="26334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OIDC + password fallback; org → workspace tenancy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278728" y="2286000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443320" y="2423160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43320" y="242316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6918808" y="237744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918808" y="26334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health, recent asserts, flagged conflicts, audit stats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48640" y="3035808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713232" y="3172968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13232" y="31729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1188720" y="312724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explorer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188720" y="338328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Point-in-time + side-by-side per-agent ACL preview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6278728" y="3035808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443320" y="3172968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43320" y="31729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6918808" y="312724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queue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6918808" y="338328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Flagged conflicts with SLA timer, assignment, escalation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548640" y="3785616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713232" y="3922776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13232" y="392277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1188720" y="387705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Claims browser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1188720" y="413308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Search, filter, audit any single fact's history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6278728" y="3785616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6443320" y="3922776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6443320" y="392277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6918808" y="387705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Provenance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6918808" y="413308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Back-chain visualization of where each fact came from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548640" y="4535424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713232" y="4672584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713232" y="467258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1188720" y="462686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&amp; GDPR</a:t>
            </a:r>
            <a:endParaRPr lang="en-US" sz="1400" dirty="0"/>
          </a:p>
        </p:txBody>
      </p:sp>
      <p:sp>
        <p:nvSpPr>
          <p:cNvPr id="40" name="Text 38"/>
          <p:cNvSpPr/>
          <p:nvPr/>
        </p:nvSpPr>
        <p:spPr>
          <a:xfrm>
            <a:off x="1188720" y="488289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Replay window · export Art.15/20 · erase Art.17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6278728" y="4535424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6443320" y="4672584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6443320" y="467258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6918808" y="462686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Lifecycle</a:t>
            </a:r>
            <a:endParaRPr lang="en-US" sz="1400" dirty="0"/>
          </a:p>
        </p:txBody>
      </p:sp>
      <p:sp>
        <p:nvSpPr>
          <p:cNvPr id="45" name="Text 43"/>
          <p:cNvSpPr/>
          <p:nvPr/>
        </p:nvSpPr>
        <p:spPr>
          <a:xfrm>
            <a:off x="6918808" y="488289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 policy per Claim type · compression history</a:t>
            </a:r>
            <a:endParaRPr lang="en-US" sz="1100" dirty="0"/>
          </a:p>
        </p:txBody>
      </p:sp>
      <p:sp>
        <p:nvSpPr>
          <p:cNvPr id="46" name="Shape 44"/>
          <p:cNvSpPr/>
          <p:nvPr/>
        </p:nvSpPr>
        <p:spPr>
          <a:xfrm>
            <a:off x="548640" y="5285232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47" name="Shape 45"/>
          <p:cNvSpPr/>
          <p:nvPr/>
        </p:nvSpPr>
        <p:spPr>
          <a:xfrm>
            <a:off x="713232" y="5422392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713232" y="54223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1100" dirty="0"/>
          </a:p>
        </p:txBody>
      </p:sp>
      <p:sp>
        <p:nvSpPr>
          <p:cNvPr id="49" name="Text 47"/>
          <p:cNvSpPr/>
          <p:nvPr/>
        </p:nvSpPr>
        <p:spPr>
          <a:xfrm>
            <a:off x="1188720" y="53766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</a:t>
            </a:r>
            <a:endParaRPr lang="en-US" sz="1400" dirty="0"/>
          </a:p>
        </p:txBody>
      </p:sp>
      <p:sp>
        <p:nvSpPr>
          <p:cNvPr id="50" name="Text 48"/>
          <p:cNvSpPr/>
          <p:nvPr/>
        </p:nvSpPr>
        <p:spPr>
          <a:xfrm>
            <a:off x="1188720" y="563270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check + sealed evidence bundle export</a:t>
            </a:r>
            <a:endParaRPr lang="en-US" sz="1100" dirty="0"/>
          </a:p>
        </p:txBody>
      </p:sp>
      <p:sp>
        <p:nvSpPr>
          <p:cNvPr id="51" name="Shape 49"/>
          <p:cNvSpPr/>
          <p:nvPr/>
        </p:nvSpPr>
        <p:spPr>
          <a:xfrm>
            <a:off x="6278728" y="5285232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6443320" y="5422392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6443320" y="54223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6918808" y="53766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Organization</a:t>
            </a:r>
            <a:endParaRPr lang="en-US" sz="1400" dirty="0"/>
          </a:p>
        </p:txBody>
      </p:sp>
      <p:sp>
        <p:nvSpPr>
          <p:cNvPr id="55" name="Text 53"/>
          <p:cNvSpPr/>
          <p:nvPr/>
        </p:nvSpPr>
        <p:spPr>
          <a:xfrm>
            <a:off x="6918808" y="563270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Members, roles, API keys, workspace settings</a:t>
            </a:r>
            <a:endParaRPr lang="en-US" sz="1100" dirty="0"/>
          </a:p>
        </p:txBody>
      </p:sp>
      <p:sp>
        <p:nvSpPr>
          <p:cNvPr id="56" name="Shape 5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Vite + React + TS · builds clean. Plus MCP server · Python/TS SDKs · HTTP API · /admin · /ask · CLI.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ADOPT WITHOUT MIGRATING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 your existing vector store. Vault overlays validity, ACL, and audit on top.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393338" cy="1463040"/>
          </a:xfrm>
          <a:prstGeom prst="rect">
            <a:avLst/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822960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Your existing store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22960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· Weaviate · Qdrant · pgvector · MongoDB Atlas · …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 rot="5400000">
            <a:off x="3996842" y="2898648"/>
            <a:ext cx="347472" cy="329184"/>
          </a:xfrm>
          <a:prstGeom prst="rtTriangl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399178" y="2331720"/>
            <a:ext cx="3393338" cy="1463040"/>
          </a:xfrm>
          <a:prstGeom prst="rect">
            <a:avLst/>
          </a:prstGeom>
          <a:solidFill>
            <a:srgbClr val="EFF6FF"/>
          </a:solidFill>
          <a:ln w="1270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673498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Context Vault overlay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673498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Validity windows · per-claim ACL · conflict detection · hash-chained audit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 rot="5400000">
            <a:off x="7847381" y="2898648"/>
            <a:ext cx="347472" cy="329184"/>
          </a:xfrm>
          <a:prstGeom prst="rtTriangl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249717" y="2331720"/>
            <a:ext cx="3393338" cy="1463040"/>
          </a:xfrm>
          <a:prstGeom prst="rect">
            <a:avLst/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8524037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Agent reads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524037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query → only what's current, authorized, consistent — every read auditable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548640" y="4251960"/>
            <a:ext cx="11094415" cy="15087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77240" y="4398264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777240" y="4773168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05840" y="4709160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Qdrant adapter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+ tested — the wedge proven on real infrastructure.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777240" y="5102352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05840" y="5038344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Pinecone · Weaviate · pgvector · MongoDB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protocol — ready, awaiting vendor credentials.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777240" y="5431536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005840" y="5367528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Scale tier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cache + dedicated vector backend · Neo4j stays authoritative for validity/ACL/status.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migration. No rewiring. Auth0/Snowflake wedge — sit in front, migrate on read.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vault-bench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 the metric. Quarterly leaderboard for governed memory.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6766560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496312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 rate (lower is better)</a:t>
            </a:r>
            <a:endParaRPr lang="en-US" sz="1300" dirty="0"/>
          </a:p>
        </p:txBody>
      </p:sp>
      <p:graphicFrame>
        <p:nvGraphicFramePr>
          <p:cNvPr id="8" name="Chart 0" descr=""/>
          <p:cNvGraphicFramePr/>
          <p:nvPr/>
        </p:nvGraphicFramePr>
        <p:xfrm>
          <a:off x="777240" y="2880360"/>
          <a:ext cx="6400800" cy="338328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9" name="Shape 6"/>
          <p:cNvSpPr/>
          <p:nvPr/>
        </p:nvSpPr>
        <p:spPr>
          <a:xfrm>
            <a:off x="7498080" y="2331720"/>
            <a:ext cx="4144975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7772400" y="2514600"/>
            <a:ext cx="359633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STANDARDS PLAY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7772400" y="2834640"/>
            <a:ext cx="3596335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Whoever owns the metric owns the conversation.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7772400" y="3520440"/>
            <a:ext cx="3596335" cy="2651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1,032-case generated gold set · 16 domains · ≥100 per class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Correct by construction — taxonomy rules encode labels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 + Zep behavioural-probe adapters · others same shape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 gate fails build on silent-corruption regression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Leaderboard at bench.contextvault.dev (deploy pending)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Reproducible benchmark + open methodology + competitor adapters. Source: docs/VAULT_BENCH.md.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MODEL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Open-core wedge → managed governance → enterprise compliance packs.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822960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/ OSS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22960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MCP server + Python/TS SDKs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Apache-2.0 core, MCP-registry listings, one-click install in Claude/Cursor/Codex. Developer adoption funnel.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822960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22960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Goal: 10K MCP installs · Year 1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368698" y="2331720"/>
            <a:ext cx="345429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4643018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 · MANAGED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43018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Hosted Vault on our cloud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4643018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Usage-priced (per claim · per audit-event · per query). SSO, SOC 2, audit-bundle export. Per-Claim metering keeps pricing fair.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643018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643018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Anchor: $19–$2,500/mo (Mem0/Zep band)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8188757" y="2331720"/>
            <a:ext cx="345429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8463077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63077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Packs + platform license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8463077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· NIST AI RMF · SR 26-2 · NAIC · HIPAA · ISO 42001 — each a pre-mapped pack + audit-export adapter + compliance-check command.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8463077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463077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Land $80K–$250K → expand $500K–$1M+ at 50 agents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Open-core precedent: HashiCorp · Confluent · MongoDB · Elastic · Sentry. Enterprise comp: Immuta + Collibra co-sell.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Agents don't fail because they can't recall — they fail because they recall the wrong thing.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331720"/>
            <a:ext cx="3515258" cy="10972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STALE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822960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Memory rot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822960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"Your manager is Alice." True in March. Wrong in June. The agent acts on a fact that quietly stopped being true.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4338218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338218" y="2331720"/>
            <a:ext cx="3515258" cy="10972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612538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LEAKED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12538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per-fact access control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4612538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query, different readers — salary surfaces to a non-HR agent because the memory layer has no concept of per-fact visibility.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8127797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8127797" y="2331720"/>
            <a:ext cx="351525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02117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CONTRADICTED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8402117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 corruption</a:t>
            </a:r>
            <a:endParaRPr lang="en-US" sz="1900" dirty="0"/>
          </a:p>
        </p:txBody>
      </p:sp>
      <p:sp>
        <p:nvSpPr>
          <p:cNvPr id="20" name="Text 18"/>
          <p:cNvSpPr/>
          <p:nvPr/>
        </p:nvSpPr>
        <p:spPr>
          <a:xfrm>
            <a:off x="8402117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sources disagree about Priya's manager. A vector store keeps both. The agent now believes two managers — and no one catches it on write.</a:t>
            </a:r>
            <a:endParaRPr lang="en-US" sz="1300" dirty="0"/>
          </a:p>
        </p:txBody>
      </p:sp>
      <p:sp>
        <p:nvSpPr>
          <p:cNvPr id="21" name="Shape 19"/>
          <p:cNvSpPr/>
          <p:nvPr/>
        </p:nvSpPr>
        <p:spPr>
          <a:xfrm>
            <a:off x="548640" y="5577840"/>
            <a:ext cx="11094415" cy="6400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77240" y="5623560"/>
            <a:ext cx="10637215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Consequence:  </a:t>
            </a:r>
            <a:pPr indent="0" marL="0">
              <a:buNone/>
            </a:pPr>
            <a:r>
              <a:rPr lang="en-US" sz="15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every memory failure is a different shape of one missing primitive — </a:t>
            </a:r>
            <a:pPr indent="0" marL="0">
              <a:buNone/>
            </a:pPr>
            <a:r>
              <a:rPr lang="en-US" sz="15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truth over time.</a:t>
            </a:r>
            <a:endParaRPr lang="en-US" sz="1500" dirty="0"/>
          </a:p>
        </p:txBody>
      </p:sp>
      <p:sp>
        <p:nvSpPr>
          <p:cNvPr id="23" name="Shape 21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 Moffatt v. Air Canada (BC CRT, Feb 2024) — the legal precedent for hallucinated-memory liability.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TRACTION — WHERE WE ARE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Built, validated, runnable on one machine. Honest about what's account-gated.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1,247</a:t>
            </a:r>
            <a:endParaRPr lang="en-US" sz="3800" dirty="0"/>
          </a:p>
        </p:txBody>
      </p:sp>
      <p:sp>
        <p:nvSpPr>
          <p:cNvPr id="8" name="Text 6"/>
          <p:cNvSpPr/>
          <p:nvPr/>
        </p:nvSpPr>
        <p:spPr>
          <a:xfrm>
            <a:off x="731520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tests green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390824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3573704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3800" dirty="0"/>
          </a:p>
        </p:txBody>
      </p:sp>
      <p:sp>
        <p:nvSpPr>
          <p:cNvPr id="11" name="Text 9"/>
          <p:cNvSpPr/>
          <p:nvPr/>
        </p:nvSpPr>
        <p:spPr>
          <a:xfrm>
            <a:off x="3573704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Pages — product web app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233008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415888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</a:t>
            </a:r>
            <a:endParaRPr lang="en-US" sz="3800" dirty="0"/>
          </a:p>
        </p:txBody>
      </p:sp>
      <p:sp>
        <p:nvSpPr>
          <p:cNvPr id="14" name="Text 12"/>
          <p:cNvSpPr/>
          <p:nvPr/>
        </p:nvSpPr>
        <p:spPr>
          <a:xfrm>
            <a:off x="6415888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modules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9075191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9258071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</a:t>
            </a:r>
            <a:endParaRPr lang="en-US" sz="3800" dirty="0"/>
          </a:p>
        </p:txBody>
      </p:sp>
      <p:sp>
        <p:nvSpPr>
          <p:cNvPr id="17" name="Text 15"/>
          <p:cNvSpPr/>
          <p:nvPr/>
        </p:nvSpPr>
        <p:spPr>
          <a:xfrm>
            <a:off x="9258071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vault-bench cases (CI gate)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48640" y="3657600"/>
            <a:ext cx="5364328" cy="26060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777240" y="3822192"/>
            <a:ext cx="4907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SHIPPED &amp; VERIFIED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777240" y="4160520"/>
            <a:ext cx="4907128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operations · bitemporal Resolve@(T,K) · cross-LLM judges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Tamper-evident audit D1–D4 (Merkle · RFC 3161 · bundle · transparency)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compliance pack v1 + sealed evidence bundle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Reconciliation v2 (SLA · escalation · assignment · notifications)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v0.5.0 live (PyPI + MCP) · multi-tenancy + Phase-C SaaS floor (KMS · quota) · Qdrant federation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13-page React/TS product web app · MCP · SDKs · HTTP API · CLI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6278728" y="3657600"/>
            <a:ext cx="5364328" cy="26060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507328" y="3822192"/>
            <a:ext cx="4907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READY, AWAITING WIRING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6507328" y="4160520"/>
            <a:ext cx="4907128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npm publish (gated on public-repo flip) — PyPI + MCP registry already live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SSO to a real IdP (Auth0 · Okta · Azure AD · Google)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 live eval (OpenAI · Google API keys)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notifications (Slack · SMTP)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 federation beyond Qdrant (Pinecone · Weaviate accounts)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Additive: more compliance packs · framework adapters · managed cloud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it: docker compose up -d  ·  uv run --extra dev pytest -q  ·  uv run python eval/killer_demo.py.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VISION &amp; THE ASK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 the TLS of the agent era — the trusted, neutral layer underneath every enterprise agent.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11094415" cy="12801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331720"/>
            <a:ext cx="10637215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i="1" dirty="0">
                <a:solidFill>
                  <a:srgbClr val="0F17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enterprise AI agent in regulated industry will ship with a Claim store underneath it — not as a feature, but as a structural requirement, the way every web service ships with TLS.</a:t>
            </a:r>
            <a:endParaRPr lang="en-US" sz="1700" dirty="0"/>
          </a:p>
        </p:txBody>
      </p:sp>
      <p:sp>
        <p:nvSpPr>
          <p:cNvPr id="8" name="Shape 6"/>
          <p:cNvSpPr/>
          <p:nvPr/>
        </p:nvSpPr>
        <p:spPr>
          <a:xfrm>
            <a:off x="548640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48640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22960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GTM wedge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822960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MCP server + OSS core → paid enterprise governance → managed cloud. Open-core / infra monetization (HashiCorp · Confluent · MongoDB · Sentry).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338218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4338218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612538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beachhead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4612538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Regulated enterprises building agents — financial services, healthcare, legal — driven by OCC SR 26-2, NIST AI RMF, NAIC AISET, HIPAA (EU AI Act follows Dec 2027).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8127797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8127797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02117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ask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8402117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design-partner deployments + legal cover to ship Compliance Packs. We can be the cited reference layer by Q1 2027.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Other memory systems help agents remember more. Context Vault makes sure they remember what's true, what they're allowed to know, and proves what they knew.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APPENDIX — OBJECTION HANDLING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four questions every technical reviewer asks.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28600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239572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Isn't this just RAG with metadata?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77240" y="268833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RAG retrieves by similarity and is blind to validity, permission, contradiction, and history. Bitemporal Resolve@(T,K) cannot be expressed as a similarity query.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548640" y="333756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48640" y="333756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77240" y="344728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How is this different from Mem0 / Zep?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77240" y="373989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They optimize recall; we optimize governed correctness — conflict-on-write, deny-by-default ACL, bitemporal truth, cryptographic audit. We publish the silent-corruption rate head-to-head on vault-bench.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48640" y="438912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" y="438912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77240" y="449884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Latency / cost of judging every write?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77240" y="479145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Tiered judge (Haiku → Sonnet) + semantic LRU verdict cache; most writes never hit the strong model. Multi-writer audit holds at ~215 ops/sec across 4 concurrent writers.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548640" y="544068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48640" y="544068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77240" y="555040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Lock-in?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777240" y="584301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Federation adapter fronts your existing vector store (Qdrant live; Pinecone/Weaviate/pgvector same protocol, awaiting credentials). Cross-LLM judges — Claude, GPT, Gemini, heuristic.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demo runbook: docs/DEMO.md (5 acts, ~10s, idempotent). Status snapshot: docs/STATUS.md.</a:t>
            </a:r>
            <a:endParaRPr lang="en-US" sz="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APPENDIX — SOURCES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&amp; regulatory citations used in slides 4–9.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SIZE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31520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Worldwide AI spending will total $2.5T in 2026 (Jan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IDC — Worldwide AI Spending Guide &amp; FutureScape (2025)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Forrester — AI Governance Software Spend ~30% CAGR (2025)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Global AI Regulations Fuel Billion-Dollar Market (Feb 2026)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390824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390824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573704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DEMAND &amp; GOVERNANCE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573704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40%+ Agentic AI Projects Canceled by 2027 (Jun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— State of AI in the Enterprise 2026 (n=3,235)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 — AI Agent Compliance &amp; Audit Trails (citing 2025 Gartner CISO survey)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OneTrust — 2025 Global Tech Risk Survey (n=1,250)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McKinsey — State of AI 2025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6233008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233008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415888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REGULATION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6415888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European Commission — AI Act Implementation Timeline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Orrick — 6 Steps Before 2 August 2026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Sullivan &amp; Cromwell — OCC/Fed/FDIC Revised MRM Guidance 2026 (SR 26-2)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NIST AI 600-1 — Generative AI Profile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ABA / McCarthy Tétrault — Moffatt v. Air Canada (Feb 2024)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9075191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9075191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258071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FUNDING &amp; M&amp;A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9258071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Mem0 $24M Series A (Oct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WisdomAI $50M Series A led by Kleiner + NVIDIA (Nov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BusinessWire — Graphon AI $8.3M Seed (May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Bloomberg — Oasis Security $120M Series B (Mar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Cyera $9B Series F (Jan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SiliconANGLE — Cisco to acquire Astrix (Apr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F5 Press — F5 to acquire CalypsoAI ($180M)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citation list: docs/MARKET_RESEARCH.md (~70 sources, verified June 2026).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SOLUTION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every fact as a Claim — versioned, attributed, permissioned, auditable.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5943600" cy="38404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51460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CLAIM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77240" y="2862072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0F172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(subject) — [predicate] → (object)</a:t>
            </a:r>
            <a:endParaRPr lang="en-US" sz="2200" dirty="0"/>
          </a:p>
        </p:txBody>
      </p:sp>
      <p:sp>
        <p:nvSpPr>
          <p:cNvPr id="9" name="Shape 7"/>
          <p:cNvSpPr/>
          <p:nvPr/>
        </p:nvSpPr>
        <p:spPr>
          <a:xfrm>
            <a:off x="777240" y="3611880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51560" y="3520440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Bitemporal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valid_from/to (event time) · asserted_at (knowledge time)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777240" y="4087368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51560" y="3995928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Attributed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Provenance: source, principal, generative metadata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777240" y="4562856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51560" y="4471416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Permissioned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visibility labels · deny-by-default ACL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777240" y="5038344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51560" y="4946904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Versioned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supersedes · status (active/superseded/flagged/archived)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777240" y="5513832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51560" y="5422392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Auditable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Hash-chained → Merkle → RFC 3161 → transparency log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6766560" y="2331720"/>
            <a:ext cx="4876495" cy="38404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6995160" y="2514600"/>
            <a:ext cx="44192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FIVE OPERATIONS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6995160" y="3108960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995160" y="3108960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assert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8229600" y="3108960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a fact. Conflict-detect first → store, supersede, branch, merge, or flag.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6995160" y="3675888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995160" y="3675888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resolve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8229600" y="3675888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 at (event-time T, known-as-of K), for this principal — bitemporal + ACL.</a:t>
            </a:r>
            <a:endParaRPr lang="en-US" sz="1200" dirty="0"/>
          </a:p>
        </p:txBody>
      </p:sp>
      <p:sp>
        <p:nvSpPr>
          <p:cNvPr id="27" name="Shape 25"/>
          <p:cNvSpPr/>
          <p:nvPr/>
        </p:nvSpPr>
        <p:spPr>
          <a:xfrm>
            <a:off x="6995160" y="4242816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6995160" y="4242816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reconcile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8229600" y="4242816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chain — trust → confidence → recency → human SLA review.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6995160" y="4809744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995160" y="4809744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decay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8229600" y="4809744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Per-type retention · GDPR export (Art.15/20) · erase (Art.17).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6995160" y="5376672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6995160" y="5376672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audit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8229600" y="5376672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Replay what the agent saw. Hash-chained, Merkle-sealed, offline-verifiable.</a:t>
            </a:r>
            <a:endParaRPr lang="en-US" sz="1200" dirty="0"/>
          </a:p>
        </p:txBody>
      </p:sp>
      <p:sp>
        <p:nvSpPr>
          <p:cNvPr id="36" name="Shape 3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 / Zep give you recall. Context Vault gives you governed, provable truth — over time.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converging timelines force the question — prove what the agent saw.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REGULATION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822960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+ US bank guidance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822960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2026–27</a:t>
            </a:r>
            <a:endParaRPr lang="en-US" sz="3000" dirty="0"/>
          </a:p>
        </p:txBody>
      </p:sp>
      <p:sp>
        <p:nvSpPr>
          <p:cNvPr id="11" name="Text 9"/>
          <p:cNvSpPr/>
          <p:nvPr/>
        </p:nvSpPr>
        <p:spPr>
          <a:xfrm>
            <a:off x="822960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 banks must self-govern agentic AI now (OCC SR 26-2). EU AI Act high-risk obligations follow Dec 2027 — postponed from Aug 2026. Fines up to €35M / 7% of turnover.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822960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OCC SR 26-2 · EC AI Act timeline · EU Digital Omnibus (May 2026)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4368698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4368698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643018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ADOPTION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4643018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projects collapsing under risk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4643018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 canceled</a:t>
            </a:r>
            <a:endParaRPr lang="en-US" sz="3000" dirty="0"/>
          </a:p>
        </p:txBody>
      </p:sp>
      <p:sp>
        <p:nvSpPr>
          <p:cNvPr id="18" name="Text 16"/>
          <p:cNvSpPr/>
          <p:nvPr/>
        </p:nvSpPr>
        <p:spPr>
          <a:xfrm>
            <a:off x="4643018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"More than 40% of agentic AI projects will be canceled by end of 2027" — inadequate risk controls. Top blocker: evaluation &amp; observability (64%).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4643018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Jun 2025 · Deloitte State of AI 2026 (n=3,235)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8188757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8188757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463077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8463077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Memory failures = real liability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8463077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64% blocked</a:t>
            </a:r>
            <a:endParaRPr lang="en-US" sz="3000" dirty="0"/>
          </a:p>
        </p:txBody>
      </p:sp>
      <p:sp>
        <p:nvSpPr>
          <p:cNvPr id="25" name="Text 23"/>
          <p:cNvSpPr/>
          <p:nvPr/>
        </p:nvSpPr>
        <p:spPr>
          <a:xfrm>
            <a:off x="8463077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CISOs surveyed paused at least one AI deployment over audit-trail / provenance gaps. Air Canada precedent (Moffatt v. Air Canada, Feb 2024) establishes chatbot liability.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8463077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 synthesis of 2025 Gartner CISO survey · ABA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EC AI Act portal · Gartner press 2025-06-25 · Deloitte State of AI in the Enterprise 2026 · Galileo · ABA (Moffatt v. Air Canada).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SIZE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Cited TAM. Defensible SAM. Realistic SOM.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 — Worldwide AI spend 2026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31520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$2.5T</a:t>
            </a:r>
            <a:endParaRPr lang="en-US" sz="3200" dirty="0"/>
          </a:p>
        </p:txBody>
      </p:sp>
      <p:sp>
        <p:nvSpPr>
          <p:cNvPr id="10" name="Text 8"/>
          <p:cNvSpPr/>
          <p:nvPr/>
        </p:nvSpPr>
        <p:spPr>
          <a:xfrm>
            <a:off x="731520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Gartner, Jan 2026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3390824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3390824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573704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 — Agentic AI by 2029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3573704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$1.3T</a:t>
            </a:r>
            <a:endParaRPr lang="en-US" sz="3200" dirty="0"/>
          </a:p>
        </p:txBody>
      </p:sp>
      <p:sp>
        <p:nvSpPr>
          <p:cNvPr id="15" name="Text 13"/>
          <p:cNvSpPr/>
          <p:nvPr/>
        </p:nvSpPr>
        <p:spPr>
          <a:xfrm>
            <a:off x="3573704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IDC FutureScape (26%+ of IT spend)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6233008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233008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415888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 — AI governance software 2030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415888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$15.8B</a:t>
            </a:r>
            <a:endParaRPr lang="en-US" sz="3200" dirty="0"/>
          </a:p>
        </p:txBody>
      </p:sp>
      <p:sp>
        <p:nvSpPr>
          <p:cNvPr id="20" name="Text 18"/>
          <p:cNvSpPr/>
          <p:nvPr/>
        </p:nvSpPr>
        <p:spPr>
          <a:xfrm>
            <a:off x="6415888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Forrester, 2025 (~30% CAGR)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9075191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9075191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258071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 — AI governance platforms 2030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9258071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$1B+</a:t>
            </a:r>
            <a:endParaRPr lang="en-US" sz="3200" dirty="0"/>
          </a:p>
        </p:txBody>
      </p:sp>
      <p:sp>
        <p:nvSpPr>
          <p:cNvPr id="25" name="Text 23"/>
          <p:cNvSpPr/>
          <p:nvPr/>
        </p:nvSpPr>
        <p:spPr>
          <a:xfrm>
            <a:off x="9258071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Gartner, Feb 2026 (narrow def.)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548640" y="3886200"/>
            <a:ext cx="11094415" cy="22402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7" name="Text 25"/>
          <p:cNvSpPr/>
          <p:nvPr/>
        </p:nvSpPr>
        <p:spPr>
          <a:xfrm>
            <a:off x="777240" y="4069080"/>
            <a:ext cx="106372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BOTTOM-UP — REALISTIC FIRST 5 YEARS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777240" y="448056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3 target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2971800" y="4480560"/>
            <a:ext cx="85340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200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regulated-enterprise deployments ×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$150K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ACV (Immuta/Collibra-class land)  =  </a:t>
            </a:r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$30M ARR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777240" y="493776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5 stretch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2971800" y="4937760"/>
            <a:ext cx="85340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1,000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deployments ×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$250K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(50-agent expand modeled on Glean's $1M+ segment)  =  </a:t>
            </a:r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$250M ARR</a:t>
            </a:r>
            <a:endParaRPr lang="en-US" sz="1300" dirty="0"/>
          </a:p>
        </p:txBody>
      </p:sp>
      <p:sp>
        <p:nvSpPr>
          <p:cNvPr id="32" name="Shape 30"/>
          <p:cNvSpPr/>
          <p:nvPr/>
        </p:nvSpPr>
        <p:spPr>
          <a:xfrm>
            <a:off x="777240" y="5440680"/>
            <a:ext cx="10637215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777240" y="5513832"/>
            <a:ext cx="2194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 comparables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777240" y="5824728"/>
            <a:ext cx="1063721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Cyera $9B (Series F, Jan 2026)  ·  Securiti $1.725B (Veeam acq., Oct 2025)  ·  Glean $300M ARR (May 2026)  ·  WisdomAI $73M raised, ~40 customers in 12 months</a:t>
            </a:r>
            <a:endParaRPr lang="en-US" sz="1150" dirty="0"/>
          </a:p>
        </p:txBody>
      </p:sp>
      <p:sp>
        <p:nvSpPr>
          <p:cNvPr id="35" name="Shape 3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Vault's slice (governance + memory + audit infra) = $15B–$25B addressable by 2030. 5–10% capture = $750M–$2.5B ARR ceiling.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— DEMAND EVIDENCE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 governance budget is moving — and the spec is written by regulators.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40%+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731520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projects to be canceled by 2027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731520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(Jun 2025)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390824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3573704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88%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3573704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agent pilots fail to graduate to production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3573704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State of AI 2026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6233008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415888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21%</a:t>
            </a:r>
            <a:endParaRPr lang="en-US" sz="3600" dirty="0"/>
          </a:p>
        </p:txBody>
      </p:sp>
      <p:sp>
        <p:nvSpPr>
          <p:cNvPr id="16" name="Text 14"/>
          <p:cNvSpPr/>
          <p:nvPr/>
        </p:nvSpPr>
        <p:spPr>
          <a:xfrm>
            <a:off x="6415888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orgs have mature governance for agentic AI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6415888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(n=3,235)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9075191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9258071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98%</a:t>
            </a:r>
            <a:endParaRPr lang="en-US" sz="3600" dirty="0"/>
          </a:p>
        </p:txBody>
      </p:sp>
      <p:sp>
        <p:nvSpPr>
          <p:cNvPr id="20" name="Text 18"/>
          <p:cNvSpPr/>
          <p:nvPr/>
        </p:nvSpPr>
        <p:spPr>
          <a:xfrm>
            <a:off x="9258071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enterprises raising governance budgets next FY (avg +24%)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9258071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OneTrust 2025 (n=1,250)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548640" y="4160520"/>
            <a:ext cx="11094415" cy="16916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3" name="Text 21"/>
          <p:cNvSpPr/>
          <p:nvPr/>
        </p:nvSpPr>
        <p:spPr>
          <a:xfrm>
            <a:off x="777240" y="4325112"/>
            <a:ext cx="1063721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REGULATORY DRIVERS — THE SPEC IS WRITTEN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777240" y="4727448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4663440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EU AI Act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High-risk obligations Dec 2, 2027 (postponed from Aug 2026) · €35M / 7% fines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777240" y="4965192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1005840" y="4901184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OCC SR 26-2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Forthcoming RFI on agentic-AI MRM · agents found outside model inventory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777240" y="5202936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05840" y="5138928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NIST AI RMF 1.1 + GenAI Profile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Baseline in US federal RFPs · 200+ specific actions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777240" y="5440680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1005840" y="5376672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NAIC AISET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12-state insurance regulator pilot Jan–Sep 2026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777240" y="5678424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1005840" y="5614416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HIPAA §164.312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2025 amendments raise access-control + audit-trail bar for AI/PHI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Orrick on EU AI Act · Sullivan &amp; Cromwell on SR 26-2 · NIST AI 600-1 · Crowell &amp; Moring on NAIC · OneTrust 2025.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— FUNDING SIGNAL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~$1.5B has flowed into adjacent agent-memory/governance in 12 months. M&amp;A consolidation accelerating.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536432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450592"/>
            <a:ext cx="490712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 MEMORY / CONTEXT — RECENT ROUNDS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77240" y="283464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2834640" y="283464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$73M total ($50M Series A)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526280" y="2834640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Kleiner Perkins + NVIDIA · Nov 2025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77240" y="316382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2834640" y="316382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$24M Series A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526280" y="3163824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Basis Set + Kindred + Peak XV · Oct 2025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77240" y="349300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Interloom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2834640" y="349300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€14.2M Seed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526280" y="3493008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Munich · Mar 2026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777240" y="382219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(MemGPT)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2834640" y="382219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$10M Seed @ $70M post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526280" y="3822192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Felicis · Sep 2024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777240" y="415137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2834640" y="415137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€7.5M Seed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526280" y="4151376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Pebblebed · Feb 2026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77240" y="448056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Graphon AI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2834640" y="44805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$8.3M Seed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526280" y="4480560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Novera + Perplexity + Samsung Next · May 2026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777240" y="480974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NeoCognition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2834640" y="480974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$40M Seed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4526280" y="4809744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Cambium + Walden + Ion Stoica · Apr 2026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777240" y="513892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Tessl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2834640" y="513892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$125M Series A @ $500–750M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4526280" y="5138928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Index + GV + Accel · Nov 2024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777240" y="546811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2834640" y="546811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$3M Seed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4526280" y="5468112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Susa + Browder · Oct 2025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777240" y="579729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AI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2834640" y="579729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$500K Pre-seed (YC W24)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4526280" y="5797296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(undercapitalized vs depth)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6278728" y="2286000"/>
            <a:ext cx="536432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39" name="Text 37"/>
          <p:cNvSpPr/>
          <p:nvPr/>
        </p:nvSpPr>
        <p:spPr>
          <a:xfrm>
            <a:off x="6507328" y="2450592"/>
            <a:ext cx="490712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&amp; SECURITY — ROUNDS + M&amp;A</a:t>
            </a:r>
            <a:endParaRPr lang="en-US" sz="1100" dirty="0"/>
          </a:p>
        </p:txBody>
      </p:sp>
      <p:sp>
        <p:nvSpPr>
          <p:cNvPr id="40" name="Text 38"/>
          <p:cNvSpPr/>
          <p:nvPr/>
        </p:nvSpPr>
        <p:spPr>
          <a:xfrm>
            <a:off x="6507328" y="283464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Cyera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8610448" y="283464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$400M Series F @ $9B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10302088" y="2834640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Blackstone · Jan 2026 (3× in 6mo)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507328" y="316382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Securiti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8610448" y="316382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$1.725B exit</a:t>
            </a:r>
            <a:endParaRPr lang="en-US" sz="1100" dirty="0"/>
          </a:p>
        </p:txBody>
      </p:sp>
      <p:sp>
        <p:nvSpPr>
          <p:cNvPr id="45" name="Text 43"/>
          <p:cNvSpPr/>
          <p:nvPr/>
        </p:nvSpPr>
        <p:spPr>
          <a:xfrm>
            <a:off x="10302088" y="3163824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Veeam · Oct 2025</a:t>
            </a:r>
            <a:endParaRPr lang="en-US" sz="1000" dirty="0"/>
          </a:p>
        </p:txBody>
      </p:sp>
      <p:sp>
        <p:nvSpPr>
          <p:cNvPr id="46" name="Text 44"/>
          <p:cNvSpPr/>
          <p:nvPr/>
        </p:nvSpPr>
        <p:spPr>
          <a:xfrm>
            <a:off x="6507328" y="349300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 AI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8610448" y="349300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$140M+ total</a:t>
            </a:r>
            <a:endParaRPr lang="en-US" sz="1100" dirty="0"/>
          </a:p>
        </p:txBody>
      </p:sp>
      <p:sp>
        <p:nvSpPr>
          <p:cNvPr id="48" name="Text 46"/>
          <p:cNvSpPr/>
          <p:nvPr/>
        </p:nvSpPr>
        <p:spPr>
          <a:xfrm>
            <a:off x="10302088" y="3493008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Coatue + Blackstone · 2025</a:t>
            </a:r>
            <a:endParaRPr lang="en-US" sz="1000" dirty="0"/>
          </a:p>
        </p:txBody>
      </p:sp>
      <p:sp>
        <p:nvSpPr>
          <p:cNvPr id="49" name="Text 47"/>
          <p:cNvSpPr/>
          <p:nvPr/>
        </p:nvSpPr>
        <p:spPr>
          <a:xfrm>
            <a:off x="6507328" y="382219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Oasis Security</a:t>
            </a:r>
            <a:endParaRPr lang="en-US" sz="1100" dirty="0"/>
          </a:p>
        </p:txBody>
      </p:sp>
      <p:sp>
        <p:nvSpPr>
          <p:cNvPr id="50" name="Text 48"/>
          <p:cNvSpPr/>
          <p:nvPr/>
        </p:nvSpPr>
        <p:spPr>
          <a:xfrm>
            <a:off x="8610448" y="382219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$120M Series B</a:t>
            </a:r>
            <a:endParaRPr lang="en-US" sz="1100" dirty="0"/>
          </a:p>
        </p:txBody>
      </p:sp>
      <p:sp>
        <p:nvSpPr>
          <p:cNvPr id="51" name="Text 49"/>
          <p:cNvSpPr/>
          <p:nvPr/>
        </p:nvSpPr>
        <p:spPr>
          <a:xfrm>
            <a:off x="10302088" y="3822192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Craft + Sequoia + Accel · Mar 2026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6507328" y="415137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Noma Security</a:t>
            </a:r>
            <a:endParaRPr lang="en-US" sz="1100" dirty="0"/>
          </a:p>
        </p:txBody>
      </p:sp>
      <p:sp>
        <p:nvSpPr>
          <p:cNvPr id="53" name="Text 51"/>
          <p:cNvSpPr/>
          <p:nvPr/>
        </p:nvSpPr>
        <p:spPr>
          <a:xfrm>
            <a:off x="8610448" y="415137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$100M Series B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10302088" y="4151376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Evolution + Ballistic + Glilot · 2025</a:t>
            </a:r>
            <a:endParaRPr lang="en-US" sz="1000" dirty="0"/>
          </a:p>
        </p:txBody>
      </p:sp>
      <p:sp>
        <p:nvSpPr>
          <p:cNvPr id="55" name="Text 53"/>
          <p:cNvSpPr/>
          <p:nvPr/>
        </p:nvSpPr>
        <p:spPr>
          <a:xfrm>
            <a:off x="6507328" y="448056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Astrix</a:t>
            </a:r>
            <a:endParaRPr lang="en-US" sz="1100" dirty="0"/>
          </a:p>
        </p:txBody>
      </p:sp>
      <p:sp>
        <p:nvSpPr>
          <p:cNvPr id="56" name="Text 54"/>
          <p:cNvSpPr/>
          <p:nvPr/>
        </p:nvSpPr>
        <p:spPr>
          <a:xfrm>
            <a:off x="8610448" y="44805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~$400M exit</a:t>
            </a:r>
            <a:endParaRPr lang="en-US" sz="1100" dirty="0"/>
          </a:p>
        </p:txBody>
      </p:sp>
      <p:sp>
        <p:nvSpPr>
          <p:cNvPr id="57" name="Text 55"/>
          <p:cNvSpPr/>
          <p:nvPr/>
        </p:nvSpPr>
        <p:spPr>
          <a:xfrm>
            <a:off x="10302088" y="4480560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Cisco · Apr 2026</a:t>
            </a:r>
            <a:endParaRPr lang="en-US" sz="1000" dirty="0"/>
          </a:p>
        </p:txBody>
      </p:sp>
      <p:sp>
        <p:nvSpPr>
          <p:cNvPr id="58" name="Text 56"/>
          <p:cNvSpPr/>
          <p:nvPr/>
        </p:nvSpPr>
        <p:spPr>
          <a:xfrm>
            <a:off x="6507328" y="480974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Lakera</a:t>
            </a:r>
            <a:endParaRPr lang="en-US" sz="1100" dirty="0"/>
          </a:p>
        </p:txBody>
      </p:sp>
      <p:sp>
        <p:nvSpPr>
          <p:cNvPr id="59" name="Text 57"/>
          <p:cNvSpPr/>
          <p:nvPr/>
        </p:nvSpPr>
        <p:spPr>
          <a:xfrm>
            <a:off x="8610448" y="480974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~$300M exit</a:t>
            </a:r>
            <a:endParaRPr lang="en-US" sz="1100" dirty="0"/>
          </a:p>
        </p:txBody>
      </p:sp>
      <p:sp>
        <p:nvSpPr>
          <p:cNvPr id="60" name="Text 58"/>
          <p:cNvSpPr/>
          <p:nvPr/>
        </p:nvSpPr>
        <p:spPr>
          <a:xfrm>
            <a:off x="10302088" y="4809744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Check Point · Sep 2025</a:t>
            </a:r>
            <a:endParaRPr lang="en-US" sz="1000" dirty="0"/>
          </a:p>
        </p:txBody>
      </p:sp>
      <p:sp>
        <p:nvSpPr>
          <p:cNvPr id="61" name="Text 59"/>
          <p:cNvSpPr/>
          <p:nvPr/>
        </p:nvSpPr>
        <p:spPr>
          <a:xfrm>
            <a:off x="6507328" y="513892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CalypsoAI</a:t>
            </a:r>
            <a:endParaRPr lang="en-US" sz="1100" dirty="0"/>
          </a:p>
        </p:txBody>
      </p:sp>
      <p:sp>
        <p:nvSpPr>
          <p:cNvPr id="62" name="Text 60"/>
          <p:cNvSpPr/>
          <p:nvPr/>
        </p:nvSpPr>
        <p:spPr>
          <a:xfrm>
            <a:off x="8610448" y="513892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$180M exit</a:t>
            </a:r>
            <a:endParaRPr lang="en-US" sz="1100" dirty="0"/>
          </a:p>
        </p:txBody>
      </p:sp>
      <p:sp>
        <p:nvSpPr>
          <p:cNvPr id="63" name="Text 61"/>
          <p:cNvSpPr/>
          <p:nvPr/>
        </p:nvSpPr>
        <p:spPr>
          <a:xfrm>
            <a:off x="10302088" y="5138928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F5 · 2025</a:t>
            </a:r>
            <a:endParaRPr lang="en-US" sz="1000" dirty="0"/>
          </a:p>
        </p:txBody>
      </p:sp>
      <p:sp>
        <p:nvSpPr>
          <p:cNvPr id="64" name="Text 62"/>
          <p:cNvSpPr/>
          <p:nvPr/>
        </p:nvSpPr>
        <p:spPr>
          <a:xfrm>
            <a:off x="6507328" y="546811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</a:t>
            </a:r>
            <a:endParaRPr lang="en-US" sz="1100" dirty="0"/>
          </a:p>
        </p:txBody>
      </p:sp>
      <p:sp>
        <p:nvSpPr>
          <p:cNvPr id="65" name="Text 63"/>
          <p:cNvSpPr/>
          <p:nvPr/>
        </p:nvSpPr>
        <p:spPr>
          <a:xfrm>
            <a:off x="8610448" y="546811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pending exit</a:t>
            </a:r>
            <a:endParaRPr lang="en-US" sz="1100" dirty="0"/>
          </a:p>
        </p:txBody>
      </p:sp>
      <p:sp>
        <p:nvSpPr>
          <p:cNvPr id="66" name="Text 64"/>
          <p:cNvSpPr/>
          <p:nvPr/>
        </p:nvSpPr>
        <p:spPr>
          <a:xfrm>
            <a:off x="10302088" y="5468112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Cisco (Q4 FY2026)</a:t>
            </a:r>
            <a:endParaRPr lang="en-US" sz="1000" dirty="0"/>
          </a:p>
        </p:txBody>
      </p:sp>
      <p:sp>
        <p:nvSpPr>
          <p:cNvPr id="67" name="Text 65"/>
          <p:cNvSpPr/>
          <p:nvPr/>
        </p:nvSpPr>
        <p:spPr>
          <a:xfrm>
            <a:off x="6507328" y="579729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100" dirty="0"/>
          </a:p>
        </p:txBody>
      </p:sp>
      <p:sp>
        <p:nvSpPr>
          <p:cNvPr id="68" name="Text 66"/>
          <p:cNvSpPr/>
          <p:nvPr/>
        </p:nvSpPr>
        <p:spPr>
          <a:xfrm>
            <a:off x="8610448" y="579729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$300M ARR (May 2026)</a:t>
            </a:r>
            <a:endParaRPr lang="en-US" sz="1100" dirty="0"/>
          </a:p>
        </p:txBody>
      </p:sp>
      <p:sp>
        <p:nvSpPr>
          <p:cNvPr id="69" name="Text 67"/>
          <p:cNvSpPr/>
          <p:nvPr/>
        </p:nvSpPr>
        <p:spPr>
          <a:xfrm>
            <a:off x="10302088" y="5797296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Tripled in 15 months</a:t>
            </a:r>
            <a:endParaRPr lang="en-US" sz="1000" dirty="0"/>
          </a:p>
        </p:txBody>
      </p:sp>
      <p:sp>
        <p:nvSpPr>
          <p:cNvPr id="70" name="Shape 6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Implication: ~$200M–$500M acquisition floor for a credible bitemporal+ACL+audit+conflict bundle. Cisco/F5/Microsoft/Salesforce/Databricks are buyers in motion.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COMPETITION — POSITIONING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camps converging on a middle no one ships. Vault sits in the empty cell.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6949440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5915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NEUTRAL · ANY LLM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731520" y="566928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 SINGLE-LLM BOUND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731520" y="5980176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 RECALL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4754880" y="5980176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TRUTH →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822960" y="4297680"/>
            <a:ext cx="640080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023360" y="2560320"/>
            <a:ext cx="0" cy="315468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13232" y="274320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RECALL · NEUTRAL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713232" y="306324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/ MemGPT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LangMem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297680" y="274320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· NEUTRAL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297680" y="306324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★ Context Vault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/ Graphiti (bitemporal only)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713232" y="448056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RECALL · LLM-BOUND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713232" y="480060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Nexus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Weaviate · Qdrant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pgvector / Supabase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297680" y="448056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· LLM-BOUND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297680" y="480060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OpenAI persistent 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Bedrock AgentCore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7772400" y="2286000"/>
            <a:ext cx="3870655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8001000" y="2468880"/>
            <a:ext cx="341345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VAULT COMBINES ALL FOUR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8001000" y="3136392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8275320" y="3063240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 validity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8275320" y="3355848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Event-time × knowledge-time. Zep only.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8001000" y="3849624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8275320" y="3776472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ACL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8275320" y="4069080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Deny-by-default at fact granularity. Glean = docs.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8001000" y="4562856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8275320" y="4489704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Cryptographic audit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8275320" y="4782312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+ RFC 3161 + bundle + transparency log.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8001000" y="5276088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8275320" y="5202936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 neutrality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8275320" y="5495544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· GPT · Gemini · heuristic. Frontier labs can't ship this.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docs/MARKET_RESEARCH.md feature matrix (Mem0, Zep, Letta, Cognee, Pinecone Nexus, Glean, Vectara, Contextual AI, Cohere North, WisdomAI scored).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COMPETITION — FEATURE MATRIX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 × per-claim ACL × hash-chained audit × conflict-on-Assert is the empty cell.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27432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2286000"/>
            <a:ext cx="2743200" cy="329184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9184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29184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2286000"/>
            <a:ext cx="155448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663440" y="2286000"/>
            <a:ext cx="1554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ACL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21792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21792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Crypto audit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7589520" y="2286000"/>
            <a:ext cx="178308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589520" y="2286000"/>
            <a:ext cx="17830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taxonomy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937260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37260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48640" y="2615184"/>
            <a:ext cx="27432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48640" y="26151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15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Vault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329184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29184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4663440" y="2615184"/>
            <a:ext cx="155448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663440" y="26151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621792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21792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7589520" y="2615184"/>
            <a:ext cx="178308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7589520" y="26151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8" name="Shape 26"/>
          <p:cNvSpPr/>
          <p:nvPr/>
        </p:nvSpPr>
        <p:spPr>
          <a:xfrm>
            <a:off x="937260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37260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0" name="Shape 28"/>
          <p:cNvSpPr/>
          <p:nvPr/>
        </p:nvSpPr>
        <p:spPr>
          <a:xfrm>
            <a:off x="548640" y="288950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548640" y="28895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/ Graphiti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329184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329184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4" name="Shape 32"/>
          <p:cNvSpPr/>
          <p:nvPr/>
        </p:nvSpPr>
        <p:spPr>
          <a:xfrm>
            <a:off x="4663440" y="288950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663440" y="28895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36" name="Shape 34"/>
          <p:cNvSpPr/>
          <p:nvPr/>
        </p:nvSpPr>
        <p:spPr>
          <a:xfrm>
            <a:off x="621792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621792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38" name="Shape 36"/>
          <p:cNvSpPr/>
          <p:nvPr/>
        </p:nvSpPr>
        <p:spPr>
          <a:xfrm>
            <a:off x="7589520" y="288950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7589520" y="28895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40" name="Shape 38"/>
          <p:cNvSpPr/>
          <p:nvPr/>
        </p:nvSpPr>
        <p:spPr>
          <a:xfrm>
            <a:off x="937260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937260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2" name="Shape 40"/>
          <p:cNvSpPr/>
          <p:nvPr/>
        </p:nvSpPr>
        <p:spPr>
          <a:xfrm>
            <a:off x="548640" y="316382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548640" y="316382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050" dirty="0"/>
          </a:p>
        </p:txBody>
      </p:sp>
      <p:sp>
        <p:nvSpPr>
          <p:cNvPr id="44" name="Shape 42"/>
          <p:cNvSpPr/>
          <p:nvPr/>
        </p:nvSpPr>
        <p:spPr>
          <a:xfrm>
            <a:off x="329184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329184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6" name="Shape 44"/>
          <p:cNvSpPr/>
          <p:nvPr/>
        </p:nvSpPr>
        <p:spPr>
          <a:xfrm>
            <a:off x="4663440" y="316382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4663440" y="316382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8" name="Shape 46"/>
          <p:cNvSpPr/>
          <p:nvPr/>
        </p:nvSpPr>
        <p:spPr>
          <a:xfrm>
            <a:off x="621792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621792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0" name="Shape 48"/>
          <p:cNvSpPr/>
          <p:nvPr/>
        </p:nvSpPr>
        <p:spPr>
          <a:xfrm>
            <a:off x="7589520" y="316382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589520" y="316382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52" name="Shape 50"/>
          <p:cNvSpPr/>
          <p:nvPr/>
        </p:nvSpPr>
        <p:spPr>
          <a:xfrm>
            <a:off x="937260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937260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4" name="Shape 52"/>
          <p:cNvSpPr/>
          <p:nvPr/>
        </p:nvSpPr>
        <p:spPr>
          <a:xfrm>
            <a:off x="548640" y="343814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5" name="Text 53"/>
          <p:cNvSpPr/>
          <p:nvPr/>
        </p:nvSpPr>
        <p:spPr>
          <a:xfrm>
            <a:off x="548640" y="343814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(MemGPT)</a:t>
            </a:r>
            <a:endParaRPr lang="en-US" sz="1050" dirty="0"/>
          </a:p>
        </p:txBody>
      </p:sp>
      <p:sp>
        <p:nvSpPr>
          <p:cNvPr id="56" name="Shape 54"/>
          <p:cNvSpPr/>
          <p:nvPr/>
        </p:nvSpPr>
        <p:spPr>
          <a:xfrm>
            <a:off x="329184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329184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8" name="Shape 56"/>
          <p:cNvSpPr/>
          <p:nvPr/>
        </p:nvSpPr>
        <p:spPr>
          <a:xfrm>
            <a:off x="4663440" y="343814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4663440" y="343814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60" name="Shape 58"/>
          <p:cNvSpPr/>
          <p:nvPr/>
        </p:nvSpPr>
        <p:spPr>
          <a:xfrm>
            <a:off x="621792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621792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62" name="Shape 60"/>
          <p:cNvSpPr/>
          <p:nvPr/>
        </p:nvSpPr>
        <p:spPr>
          <a:xfrm>
            <a:off x="7589520" y="343814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3" name="Text 61"/>
          <p:cNvSpPr/>
          <p:nvPr/>
        </p:nvSpPr>
        <p:spPr>
          <a:xfrm>
            <a:off x="7589520" y="343814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64" name="Shape 62"/>
          <p:cNvSpPr/>
          <p:nvPr/>
        </p:nvSpPr>
        <p:spPr>
          <a:xfrm>
            <a:off x="937260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5" name="Text 63"/>
          <p:cNvSpPr/>
          <p:nvPr/>
        </p:nvSpPr>
        <p:spPr>
          <a:xfrm>
            <a:off x="937260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66" name="Shape 64"/>
          <p:cNvSpPr/>
          <p:nvPr/>
        </p:nvSpPr>
        <p:spPr>
          <a:xfrm>
            <a:off x="548640" y="371246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7" name="Text 65"/>
          <p:cNvSpPr/>
          <p:nvPr/>
        </p:nvSpPr>
        <p:spPr>
          <a:xfrm>
            <a:off x="548640" y="371246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050" dirty="0"/>
          </a:p>
        </p:txBody>
      </p:sp>
      <p:sp>
        <p:nvSpPr>
          <p:cNvPr id="68" name="Shape 66"/>
          <p:cNvSpPr/>
          <p:nvPr/>
        </p:nvSpPr>
        <p:spPr>
          <a:xfrm>
            <a:off x="329184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329184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0" name="Shape 68"/>
          <p:cNvSpPr/>
          <p:nvPr/>
        </p:nvSpPr>
        <p:spPr>
          <a:xfrm>
            <a:off x="4663440" y="371246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4663440" y="371246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72" name="Shape 70"/>
          <p:cNvSpPr/>
          <p:nvPr/>
        </p:nvSpPr>
        <p:spPr>
          <a:xfrm>
            <a:off x="621792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3" name="Text 71"/>
          <p:cNvSpPr/>
          <p:nvPr/>
        </p:nvSpPr>
        <p:spPr>
          <a:xfrm>
            <a:off x="621792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4" name="Shape 72"/>
          <p:cNvSpPr/>
          <p:nvPr/>
        </p:nvSpPr>
        <p:spPr>
          <a:xfrm>
            <a:off x="7589520" y="371246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5" name="Text 73"/>
          <p:cNvSpPr/>
          <p:nvPr/>
        </p:nvSpPr>
        <p:spPr>
          <a:xfrm>
            <a:off x="7589520" y="371246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76" name="Shape 74"/>
          <p:cNvSpPr/>
          <p:nvPr/>
        </p:nvSpPr>
        <p:spPr>
          <a:xfrm>
            <a:off x="937260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7" name="Text 75"/>
          <p:cNvSpPr/>
          <p:nvPr/>
        </p:nvSpPr>
        <p:spPr>
          <a:xfrm>
            <a:off x="937260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8" name="Shape 76"/>
          <p:cNvSpPr/>
          <p:nvPr/>
        </p:nvSpPr>
        <p:spPr>
          <a:xfrm>
            <a:off x="548640" y="398678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9" name="Text 77"/>
          <p:cNvSpPr/>
          <p:nvPr/>
        </p:nvSpPr>
        <p:spPr>
          <a:xfrm>
            <a:off x="548640" y="39867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LangMem</a:t>
            </a:r>
            <a:endParaRPr lang="en-US" sz="1050" dirty="0"/>
          </a:p>
        </p:txBody>
      </p:sp>
      <p:sp>
        <p:nvSpPr>
          <p:cNvPr id="80" name="Shape 78"/>
          <p:cNvSpPr/>
          <p:nvPr/>
        </p:nvSpPr>
        <p:spPr>
          <a:xfrm>
            <a:off x="329184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1" name="Text 79"/>
          <p:cNvSpPr/>
          <p:nvPr/>
        </p:nvSpPr>
        <p:spPr>
          <a:xfrm>
            <a:off x="329184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2" name="Shape 80"/>
          <p:cNvSpPr/>
          <p:nvPr/>
        </p:nvSpPr>
        <p:spPr>
          <a:xfrm>
            <a:off x="4663440" y="398678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3" name="Text 81"/>
          <p:cNvSpPr/>
          <p:nvPr/>
        </p:nvSpPr>
        <p:spPr>
          <a:xfrm>
            <a:off x="4663440" y="39867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4" name="Shape 82"/>
          <p:cNvSpPr/>
          <p:nvPr/>
        </p:nvSpPr>
        <p:spPr>
          <a:xfrm>
            <a:off x="621792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5" name="Text 83"/>
          <p:cNvSpPr/>
          <p:nvPr/>
        </p:nvSpPr>
        <p:spPr>
          <a:xfrm>
            <a:off x="621792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6" name="Shape 84"/>
          <p:cNvSpPr/>
          <p:nvPr/>
        </p:nvSpPr>
        <p:spPr>
          <a:xfrm>
            <a:off x="7589520" y="398678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7" name="Text 85"/>
          <p:cNvSpPr/>
          <p:nvPr/>
        </p:nvSpPr>
        <p:spPr>
          <a:xfrm>
            <a:off x="7589520" y="39867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88" name="Shape 86"/>
          <p:cNvSpPr/>
          <p:nvPr/>
        </p:nvSpPr>
        <p:spPr>
          <a:xfrm>
            <a:off x="937260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9" name="Text 87"/>
          <p:cNvSpPr/>
          <p:nvPr/>
        </p:nvSpPr>
        <p:spPr>
          <a:xfrm>
            <a:off x="937260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0" name="Shape 88"/>
          <p:cNvSpPr/>
          <p:nvPr/>
        </p:nvSpPr>
        <p:spPr>
          <a:xfrm>
            <a:off x="548640" y="426110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1" name="Text 89"/>
          <p:cNvSpPr/>
          <p:nvPr/>
        </p:nvSpPr>
        <p:spPr>
          <a:xfrm>
            <a:off x="548640" y="42611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050" dirty="0"/>
          </a:p>
        </p:txBody>
      </p:sp>
      <p:sp>
        <p:nvSpPr>
          <p:cNvPr id="92" name="Shape 90"/>
          <p:cNvSpPr/>
          <p:nvPr/>
        </p:nvSpPr>
        <p:spPr>
          <a:xfrm>
            <a:off x="329184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3" name="Text 91"/>
          <p:cNvSpPr/>
          <p:nvPr/>
        </p:nvSpPr>
        <p:spPr>
          <a:xfrm>
            <a:off x="329184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4" name="Shape 92"/>
          <p:cNvSpPr/>
          <p:nvPr/>
        </p:nvSpPr>
        <p:spPr>
          <a:xfrm>
            <a:off x="4663440" y="426110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5" name="Text 93"/>
          <p:cNvSpPr/>
          <p:nvPr/>
        </p:nvSpPr>
        <p:spPr>
          <a:xfrm>
            <a:off x="4663440" y="42611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6" name="Shape 94"/>
          <p:cNvSpPr/>
          <p:nvPr/>
        </p:nvSpPr>
        <p:spPr>
          <a:xfrm>
            <a:off x="621792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7" name="Text 95"/>
          <p:cNvSpPr/>
          <p:nvPr/>
        </p:nvSpPr>
        <p:spPr>
          <a:xfrm>
            <a:off x="621792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8" name="Shape 96"/>
          <p:cNvSpPr/>
          <p:nvPr/>
        </p:nvSpPr>
        <p:spPr>
          <a:xfrm>
            <a:off x="7589520" y="426110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9" name="Text 97"/>
          <p:cNvSpPr/>
          <p:nvPr/>
        </p:nvSpPr>
        <p:spPr>
          <a:xfrm>
            <a:off x="7589520" y="42611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00" name="Shape 98"/>
          <p:cNvSpPr/>
          <p:nvPr/>
        </p:nvSpPr>
        <p:spPr>
          <a:xfrm>
            <a:off x="937260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1" name="Text 99"/>
          <p:cNvSpPr/>
          <p:nvPr/>
        </p:nvSpPr>
        <p:spPr>
          <a:xfrm>
            <a:off x="937260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02" name="Shape 100"/>
          <p:cNvSpPr/>
          <p:nvPr/>
        </p:nvSpPr>
        <p:spPr>
          <a:xfrm>
            <a:off x="548640" y="453542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3" name="Text 101"/>
          <p:cNvSpPr/>
          <p:nvPr/>
        </p:nvSpPr>
        <p:spPr>
          <a:xfrm>
            <a:off x="548640" y="453542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Nexus</a:t>
            </a:r>
            <a:endParaRPr lang="en-US" sz="1050" dirty="0"/>
          </a:p>
        </p:txBody>
      </p:sp>
      <p:sp>
        <p:nvSpPr>
          <p:cNvPr id="104" name="Shape 102"/>
          <p:cNvSpPr/>
          <p:nvPr/>
        </p:nvSpPr>
        <p:spPr>
          <a:xfrm>
            <a:off x="329184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5" name="Text 103"/>
          <p:cNvSpPr/>
          <p:nvPr/>
        </p:nvSpPr>
        <p:spPr>
          <a:xfrm>
            <a:off x="329184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06" name="Shape 104"/>
          <p:cNvSpPr/>
          <p:nvPr/>
        </p:nvSpPr>
        <p:spPr>
          <a:xfrm>
            <a:off x="4663440" y="453542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7" name="Text 105"/>
          <p:cNvSpPr/>
          <p:nvPr/>
        </p:nvSpPr>
        <p:spPr>
          <a:xfrm>
            <a:off x="4663440" y="453542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08" name="Shape 106"/>
          <p:cNvSpPr/>
          <p:nvPr/>
        </p:nvSpPr>
        <p:spPr>
          <a:xfrm>
            <a:off x="621792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9" name="Text 107"/>
          <p:cNvSpPr/>
          <p:nvPr/>
        </p:nvSpPr>
        <p:spPr>
          <a:xfrm>
            <a:off x="621792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10" name="Shape 108"/>
          <p:cNvSpPr/>
          <p:nvPr/>
        </p:nvSpPr>
        <p:spPr>
          <a:xfrm>
            <a:off x="7589520" y="453542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1" name="Text 109"/>
          <p:cNvSpPr/>
          <p:nvPr/>
        </p:nvSpPr>
        <p:spPr>
          <a:xfrm>
            <a:off x="7589520" y="453542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2" name="Shape 110"/>
          <p:cNvSpPr/>
          <p:nvPr/>
        </p:nvSpPr>
        <p:spPr>
          <a:xfrm>
            <a:off x="937260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3" name="Text 111"/>
          <p:cNvSpPr/>
          <p:nvPr/>
        </p:nvSpPr>
        <p:spPr>
          <a:xfrm>
            <a:off x="937260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4" name="Shape 112"/>
          <p:cNvSpPr/>
          <p:nvPr/>
        </p:nvSpPr>
        <p:spPr>
          <a:xfrm>
            <a:off x="548640" y="480974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5" name="Text 113"/>
          <p:cNvSpPr/>
          <p:nvPr/>
        </p:nvSpPr>
        <p:spPr>
          <a:xfrm>
            <a:off x="548640" y="480974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050" dirty="0"/>
          </a:p>
        </p:txBody>
      </p:sp>
      <p:sp>
        <p:nvSpPr>
          <p:cNvPr id="116" name="Shape 114"/>
          <p:cNvSpPr/>
          <p:nvPr/>
        </p:nvSpPr>
        <p:spPr>
          <a:xfrm>
            <a:off x="329184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7" name="Text 115"/>
          <p:cNvSpPr/>
          <p:nvPr/>
        </p:nvSpPr>
        <p:spPr>
          <a:xfrm>
            <a:off x="329184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8" name="Shape 116"/>
          <p:cNvSpPr/>
          <p:nvPr/>
        </p:nvSpPr>
        <p:spPr>
          <a:xfrm>
            <a:off x="4663440" y="480974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9" name="Text 117"/>
          <p:cNvSpPr/>
          <p:nvPr/>
        </p:nvSpPr>
        <p:spPr>
          <a:xfrm>
            <a:off x="4663440" y="480974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20" name="Shape 118"/>
          <p:cNvSpPr/>
          <p:nvPr/>
        </p:nvSpPr>
        <p:spPr>
          <a:xfrm>
            <a:off x="621792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1" name="Text 119"/>
          <p:cNvSpPr/>
          <p:nvPr/>
        </p:nvSpPr>
        <p:spPr>
          <a:xfrm>
            <a:off x="621792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22" name="Shape 120"/>
          <p:cNvSpPr/>
          <p:nvPr/>
        </p:nvSpPr>
        <p:spPr>
          <a:xfrm>
            <a:off x="7589520" y="480974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3" name="Text 121"/>
          <p:cNvSpPr/>
          <p:nvPr/>
        </p:nvSpPr>
        <p:spPr>
          <a:xfrm>
            <a:off x="7589520" y="480974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24" name="Shape 122"/>
          <p:cNvSpPr/>
          <p:nvPr/>
        </p:nvSpPr>
        <p:spPr>
          <a:xfrm>
            <a:off x="937260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5" name="Text 123"/>
          <p:cNvSpPr/>
          <p:nvPr/>
        </p:nvSpPr>
        <p:spPr>
          <a:xfrm>
            <a:off x="937260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26" name="Shape 124"/>
          <p:cNvSpPr/>
          <p:nvPr/>
        </p:nvSpPr>
        <p:spPr>
          <a:xfrm>
            <a:off x="548640" y="508406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7" name="Text 125"/>
          <p:cNvSpPr/>
          <p:nvPr/>
        </p:nvSpPr>
        <p:spPr>
          <a:xfrm>
            <a:off x="548640" y="508406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Vectara</a:t>
            </a:r>
            <a:endParaRPr lang="en-US" sz="1050" dirty="0"/>
          </a:p>
        </p:txBody>
      </p:sp>
      <p:sp>
        <p:nvSpPr>
          <p:cNvPr id="128" name="Shape 126"/>
          <p:cNvSpPr/>
          <p:nvPr/>
        </p:nvSpPr>
        <p:spPr>
          <a:xfrm>
            <a:off x="329184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9" name="Text 127"/>
          <p:cNvSpPr/>
          <p:nvPr/>
        </p:nvSpPr>
        <p:spPr>
          <a:xfrm>
            <a:off x="329184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30" name="Shape 128"/>
          <p:cNvSpPr/>
          <p:nvPr/>
        </p:nvSpPr>
        <p:spPr>
          <a:xfrm>
            <a:off x="4663440" y="508406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1" name="Text 129"/>
          <p:cNvSpPr/>
          <p:nvPr/>
        </p:nvSpPr>
        <p:spPr>
          <a:xfrm>
            <a:off x="4663440" y="508406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32" name="Shape 130"/>
          <p:cNvSpPr/>
          <p:nvPr/>
        </p:nvSpPr>
        <p:spPr>
          <a:xfrm>
            <a:off x="621792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3" name="Text 131"/>
          <p:cNvSpPr/>
          <p:nvPr/>
        </p:nvSpPr>
        <p:spPr>
          <a:xfrm>
            <a:off x="621792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34" name="Shape 132"/>
          <p:cNvSpPr/>
          <p:nvPr/>
        </p:nvSpPr>
        <p:spPr>
          <a:xfrm>
            <a:off x="7589520" y="508406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5" name="Text 133"/>
          <p:cNvSpPr/>
          <p:nvPr/>
        </p:nvSpPr>
        <p:spPr>
          <a:xfrm>
            <a:off x="7589520" y="508406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36" name="Shape 134"/>
          <p:cNvSpPr/>
          <p:nvPr/>
        </p:nvSpPr>
        <p:spPr>
          <a:xfrm>
            <a:off x="937260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7" name="Text 135"/>
          <p:cNvSpPr/>
          <p:nvPr/>
        </p:nvSpPr>
        <p:spPr>
          <a:xfrm>
            <a:off x="937260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38" name="Shape 136"/>
          <p:cNvSpPr/>
          <p:nvPr/>
        </p:nvSpPr>
        <p:spPr>
          <a:xfrm>
            <a:off x="548640" y="535838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9" name="Text 137"/>
          <p:cNvSpPr/>
          <p:nvPr/>
        </p:nvSpPr>
        <p:spPr>
          <a:xfrm>
            <a:off x="548640" y="53583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050" dirty="0"/>
          </a:p>
        </p:txBody>
      </p:sp>
      <p:sp>
        <p:nvSpPr>
          <p:cNvPr id="140" name="Shape 138"/>
          <p:cNvSpPr/>
          <p:nvPr/>
        </p:nvSpPr>
        <p:spPr>
          <a:xfrm>
            <a:off x="329184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1" name="Text 139"/>
          <p:cNvSpPr/>
          <p:nvPr/>
        </p:nvSpPr>
        <p:spPr>
          <a:xfrm>
            <a:off x="329184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42" name="Shape 140"/>
          <p:cNvSpPr/>
          <p:nvPr/>
        </p:nvSpPr>
        <p:spPr>
          <a:xfrm>
            <a:off x="4663440" y="535838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3" name="Text 141"/>
          <p:cNvSpPr/>
          <p:nvPr/>
        </p:nvSpPr>
        <p:spPr>
          <a:xfrm>
            <a:off x="4663440" y="53583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44" name="Shape 142"/>
          <p:cNvSpPr/>
          <p:nvPr/>
        </p:nvSpPr>
        <p:spPr>
          <a:xfrm>
            <a:off x="621792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5" name="Text 143"/>
          <p:cNvSpPr/>
          <p:nvPr/>
        </p:nvSpPr>
        <p:spPr>
          <a:xfrm>
            <a:off x="621792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46" name="Shape 144"/>
          <p:cNvSpPr/>
          <p:nvPr/>
        </p:nvSpPr>
        <p:spPr>
          <a:xfrm>
            <a:off x="7589520" y="535838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7" name="Text 145"/>
          <p:cNvSpPr/>
          <p:nvPr/>
        </p:nvSpPr>
        <p:spPr>
          <a:xfrm>
            <a:off x="7589520" y="53583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48" name="Shape 146"/>
          <p:cNvSpPr/>
          <p:nvPr/>
        </p:nvSpPr>
        <p:spPr>
          <a:xfrm>
            <a:off x="937260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9" name="Text 147"/>
          <p:cNvSpPr/>
          <p:nvPr/>
        </p:nvSpPr>
        <p:spPr>
          <a:xfrm>
            <a:off x="937260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0" name="Shape 148"/>
          <p:cNvSpPr/>
          <p:nvPr/>
        </p:nvSpPr>
        <p:spPr>
          <a:xfrm>
            <a:off x="548640" y="563270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1" name="Text 149"/>
          <p:cNvSpPr/>
          <p:nvPr/>
        </p:nvSpPr>
        <p:spPr>
          <a:xfrm>
            <a:off x="548640" y="56327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/ OpenAI mem</a:t>
            </a:r>
            <a:endParaRPr lang="en-US" sz="1050" dirty="0"/>
          </a:p>
        </p:txBody>
      </p:sp>
      <p:sp>
        <p:nvSpPr>
          <p:cNvPr id="152" name="Shape 150"/>
          <p:cNvSpPr/>
          <p:nvPr/>
        </p:nvSpPr>
        <p:spPr>
          <a:xfrm>
            <a:off x="329184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3" name="Text 151"/>
          <p:cNvSpPr/>
          <p:nvPr/>
        </p:nvSpPr>
        <p:spPr>
          <a:xfrm>
            <a:off x="329184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4" name="Shape 152"/>
          <p:cNvSpPr/>
          <p:nvPr/>
        </p:nvSpPr>
        <p:spPr>
          <a:xfrm>
            <a:off x="4663440" y="563270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5" name="Text 153"/>
          <p:cNvSpPr/>
          <p:nvPr/>
        </p:nvSpPr>
        <p:spPr>
          <a:xfrm>
            <a:off x="4663440" y="56327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6" name="Shape 154"/>
          <p:cNvSpPr/>
          <p:nvPr/>
        </p:nvSpPr>
        <p:spPr>
          <a:xfrm>
            <a:off x="621792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7" name="Text 155"/>
          <p:cNvSpPr/>
          <p:nvPr/>
        </p:nvSpPr>
        <p:spPr>
          <a:xfrm>
            <a:off x="621792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8" name="Shape 156"/>
          <p:cNvSpPr/>
          <p:nvPr/>
        </p:nvSpPr>
        <p:spPr>
          <a:xfrm>
            <a:off x="7589520" y="563270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9" name="Text 157"/>
          <p:cNvSpPr/>
          <p:nvPr/>
        </p:nvSpPr>
        <p:spPr>
          <a:xfrm>
            <a:off x="7589520" y="56327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60" name="Shape 158"/>
          <p:cNvSpPr/>
          <p:nvPr/>
        </p:nvSpPr>
        <p:spPr>
          <a:xfrm>
            <a:off x="937260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61" name="Text 159"/>
          <p:cNvSpPr/>
          <p:nvPr/>
        </p:nvSpPr>
        <p:spPr>
          <a:xfrm>
            <a:off x="937260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62" name="Text 160"/>
          <p:cNvSpPr/>
          <p:nvPr/>
        </p:nvSpPr>
        <p:spPr>
          <a:xfrm>
            <a:off x="548640" y="6044184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ships  ·  </a:t>
            </a:r>
            <a:pPr indent="0" marL="0">
              <a:buNone/>
            </a:pPr>
            <a:r>
              <a:rPr lang="en-US" sz="13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partial / marketing-only  ·  </a:t>
            </a:r>
            <a:pPr indent="0" marL="0">
              <a:buNone/>
            </a:pPr>
            <a:r>
              <a:rPr lang="en-US" sz="1300" b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absent</a:t>
            </a:r>
            <a:endParaRPr lang="en-US" sz="1100" dirty="0"/>
          </a:p>
        </p:txBody>
      </p:sp>
      <p:sp>
        <p:nvSpPr>
          <p:cNvPr id="163" name="Shape 161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64" name="Text 162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competitor ships all four. Zep has bitemporal only. Glean / Pinecone have ACL+versions. Frontier-lab memory is single-LLM, no temporal or audit.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Context Vault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Context Vault — Governed Memory for Agentic AI</dc:title>
  <dc:subject>PptxGenJS Presentation</dc:subject>
  <dc:creator>Context Vault</dc:creator>
  <cp:lastModifiedBy>Context Vault</cp:lastModifiedBy>
  <cp:revision>1</cp:revision>
  <dcterms:created xsi:type="dcterms:W3CDTF">2026-06-05T20:53:22Z</dcterms:created>
  <dcterms:modified xsi:type="dcterms:W3CDTF">2026-06-05T20:53:22Z</dcterms:modified>
</cp:coreProperties>
</file>