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Governed Software Development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731520" y="21031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6: Putting It All Together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31520" y="301752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32918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Software Engineering Governance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37490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full cycle and gzkit CLI preview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5486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Big Idea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731520" y="109728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Governance isn't bureaucracy.</a:t>
            </a:r>
            <a:endParaRPr lang="en-US" sz="3200" dirty="0"/>
          </a:p>
          <a:p>
            <a:pPr indent="0" marL="0">
              <a:buNone/>
            </a:pPr>
            <a:r>
              <a:rPr lang="en-US" sz="3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It's evidence.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731520" y="237744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274320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i="1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When AI writes code, governance proves</a:t>
            </a:r>
            <a:endParaRPr lang="en-US" sz="1800" dirty="0"/>
          </a:p>
          <a:p>
            <a:pPr indent="0" marL="0">
              <a:buNone/>
            </a:pPr>
            <a:r>
              <a:rPr lang="en-US" sz="1800" i="1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YOU are the architect.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731520" y="393192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tools come later. The thinking comes first.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Complete Cycle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10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594360" y="1371600"/>
            <a:ext cx="1143000" cy="1005840"/>
          </a:xfrm>
          <a:prstGeom prst="rect">
            <a:avLst/>
          </a:prstGeom>
          <a:solidFill>
            <a:srgbClr val="2D6A4F"/>
          </a:solidFill>
          <a:ln/>
        </p:spPr>
      </p:sp>
      <p:sp>
        <p:nvSpPr>
          <p:cNvPr id="8" name="Text 6"/>
          <p:cNvSpPr/>
          <p:nvPr/>
        </p:nvSpPr>
        <p:spPr>
          <a:xfrm>
            <a:off x="594360" y="146304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PRD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594360" y="192024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1920240" y="1371600"/>
            <a:ext cx="1143000" cy="1005840"/>
          </a:xfrm>
          <a:prstGeom prst="rect">
            <a:avLst/>
          </a:prstGeom>
          <a:solidFill>
            <a:srgbClr val="40916C"/>
          </a:solidFill>
          <a:ln/>
        </p:spPr>
      </p:sp>
      <p:sp>
        <p:nvSpPr>
          <p:cNvPr id="11" name="Text 9"/>
          <p:cNvSpPr/>
          <p:nvPr/>
        </p:nvSpPr>
        <p:spPr>
          <a:xfrm>
            <a:off x="1920240" y="146304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920240" y="192024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3246120" y="1371600"/>
            <a:ext cx="1143000" cy="1005840"/>
          </a:xfrm>
          <a:prstGeom prst="rect">
            <a:avLst/>
          </a:prstGeom>
          <a:solidFill>
            <a:srgbClr val="52B788"/>
          </a:solidFill>
          <a:ln/>
        </p:spPr>
      </p:sp>
      <p:sp>
        <p:nvSpPr>
          <p:cNvPr id="14" name="Text 12"/>
          <p:cNvSpPr/>
          <p:nvPr/>
        </p:nvSpPr>
        <p:spPr>
          <a:xfrm>
            <a:off x="3246120" y="146304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Tasks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3246120" y="192024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PIECES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4572000" y="1371600"/>
            <a:ext cx="1143000" cy="1005840"/>
          </a:xfrm>
          <a:prstGeom prst="rect">
            <a:avLst/>
          </a:prstGeom>
          <a:solidFill>
            <a:srgbClr val="74C69D"/>
          </a:solidFill>
          <a:ln/>
        </p:spPr>
      </p:sp>
      <p:sp>
        <p:nvSpPr>
          <p:cNvPr id="17" name="Text 15"/>
          <p:cNvSpPr/>
          <p:nvPr/>
        </p:nvSpPr>
        <p:spPr>
          <a:xfrm>
            <a:off x="4572000" y="146304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Code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4572000" y="192024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5897880" y="1371600"/>
            <a:ext cx="1143000" cy="1005840"/>
          </a:xfrm>
          <a:prstGeom prst="rect">
            <a:avLst/>
          </a:prstGeom>
          <a:solidFill>
            <a:srgbClr val="95D5B2"/>
          </a:solidFill>
          <a:ln/>
        </p:spPr>
      </p:sp>
      <p:sp>
        <p:nvSpPr>
          <p:cNvPr id="20" name="Text 18"/>
          <p:cNvSpPr/>
          <p:nvPr/>
        </p:nvSpPr>
        <p:spPr>
          <a:xfrm>
            <a:off x="5897880" y="146304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Verify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5897880" y="192024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7223760" y="1371600"/>
            <a:ext cx="1143000" cy="1005840"/>
          </a:xfrm>
          <a:prstGeom prst="rect">
            <a:avLst/>
          </a:prstGeom>
          <a:solidFill>
            <a:srgbClr val="D4A843"/>
          </a:solidFill>
          <a:ln/>
        </p:spPr>
      </p:sp>
      <p:sp>
        <p:nvSpPr>
          <p:cNvPr id="23" name="Text 21"/>
          <p:cNvSpPr/>
          <p:nvPr/>
        </p:nvSpPr>
        <p:spPr>
          <a:xfrm>
            <a:off x="7223760" y="146304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Attest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7223760" y="192024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 OFF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731520" y="27432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artifact lives in your git repository — version-controlled evidence.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Your Project Structure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10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1371600" y="1280160"/>
            <a:ext cx="640080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my-project/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├── docs/design/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│   ├── prd/PRD-MYPROJECT-1.0.0.md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│   └── adr/ADR-0.1.0/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│       ├── ADR-0.1.0.md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│       └── tasks/TASK-01…TASK-04.md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├── src/  (your code)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├── tests/  (your tests)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└── README.md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Repeating Cycle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10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ADR-0.1.0: Book storage and retrieval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ADR-0.2.0: Reading statistics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ADR-0.3.0: Book recommendations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292608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Each feature gets its own ADR. Each ADR gets its own tasks.</a:t>
            </a:r>
            <a:endParaRPr lang="en-US" sz="1400" dirty="0"/>
          </a:p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cycle repeats until the PRD is fulfilled.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You've Learned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10</a:t>
            </a:r>
            <a:endParaRPr lang="en-US" sz="900" dirty="0"/>
          </a:p>
        </p:txBody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548640"/>
                <a:gridCol w="3200400"/>
                <a:gridCol w="393192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Part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 Learned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Artifact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Why governance matters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(understanding)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Defining what to build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Recording design decisions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ADR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Breaking features into tasks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Task briefs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Implementing and verifying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Code + tests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The full cycle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Governed project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gzkit CLI Preview (Coming Soon)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10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3657600"/>
                <a:gridCol w="402336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 Did Manually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gzkit Automates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Created PRD from template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prd scaffolds with interview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Created ADR from template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plan creates with scorecard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Created task files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specify generates briefs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Ran tests manually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gates runs checkpoints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Presented informally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closeout generates summary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Self-attested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attest records sign-off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Tracked in your head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status shows everything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Governance Ledger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10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344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append-only audit trail (.gzkit/ledger.jsonl)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731520" y="1737360"/>
            <a:ext cx="76809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{"event":"project_init","id":"reading-list",...}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{"event":"prd_created","id":"PRD-READING-LIST",...}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{"event":"adr_created","id":"ADR-0.1.0",...}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{"event":"gate_checked","id":"ADR-0.1.0","status":"pass",...}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{"event":"attested","id":"ADR-0.1.0","status":"completed",...}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731520" y="384048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Timestamped, immutable — no one can silently delete history.</a:t>
            </a:r>
            <a:endParaRPr lang="en-US" sz="13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Lanes: Lite vs. Heavy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10</a:t>
            </a:r>
            <a:endParaRPr lang="en-US" sz="900" dirty="0"/>
          </a:p>
        </p:txBody>
      </p:sp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1371600"/>
                <a:gridCol w="2743200"/>
                <a:gridCol w="356616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Lane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Gates Required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When to Use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Lite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 (ADR) + 2 (TDD)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Internal changes, refactoring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Heavy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All 5 gates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External contracts, CLI, APIs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27432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Rule: if a user would notice the change, it's Heavy.</a:t>
            </a:r>
            <a:endParaRPr 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Course Resources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10</a:t>
            </a:r>
            <a:endParaRPr lang="en-US" sz="900" dirty="0"/>
          </a:p>
        </p:txBody>
      </p:sp>
      <p:graphicFrame>
        <p:nvGraphicFramePr>
          <p:cNvPr id="10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2743200"/>
                <a:gridCol w="493776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Resource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Location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PRD Template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templates/prd-template.md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ADR Template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templates/adr-template.md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Task Template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templates/task-template.md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Guides (deep dive)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guide-prd / guide-adr / guide-tasks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Glossary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glossary.md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Worked tutorial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tutorial-first-project.md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6: Putting It All Together</dc:title>
  <dc:subject>PptxGenJS Presentation</dc:subject>
  <dc:creator>PptxGenJS</dc:creator>
  <cp:lastModifiedBy>PptxGenJS</cp:lastModifiedBy>
  <cp:revision>1</cp:revision>
  <dcterms:created xsi:type="dcterms:W3CDTF">2026-03-22T18:58:55Z</dcterms:created>
  <dcterms:modified xsi:type="dcterms:W3CDTF">2026-03-22T18:58:55Z</dcterms:modified>
</cp:coreProperties>
</file>