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1: Why Governed Development?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six-part video tutorial series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2: Product Requirements Documents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14400" y="2743200"/>
            <a:ext cx="7315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Templates: docs/examples/templates/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Written guides: docs/examples/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Glossary: docs/examples/glossary.md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41148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Questions? Post in the course discussion board.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AI Coding Revolution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280160"/>
            <a:ext cx="3840480" cy="29260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731520" y="141732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AI Can Do Today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1965960"/>
            <a:ext cx="329184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functions and classes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Generate complete test suites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entire features in seconds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Refactor and optimize code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4846320" y="1280160"/>
            <a:ext cx="3840480" cy="29260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5120640" y="141732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Question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120640" y="1965960"/>
            <a:ext cx="329184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tools are incredible.</a:t>
            </a:r>
            <a:endParaRPr lang="en-US" sz="1600" dirty="0"/>
          </a:p>
          <a:p>
            <a:pPr indent="0" marL="0">
              <a:buNone/>
            </a:pPr>
            <a:endParaRPr lang="en-US" sz="1600" dirty="0"/>
          </a:p>
          <a:p>
            <a:pPr indent="0" marL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question is:</a:t>
            </a:r>
            <a:endParaRPr lang="en-US" sz="1600" dirty="0"/>
          </a:p>
          <a:p>
            <a:pPr indent="0" marL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Who's actually making</a:t>
            </a:r>
            <a:endParaRPr lang="en-US" sz="1600" dirty="0"/>
          </a:p>
          <a:p>
            <a:pPr indent="0" marL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design decisions?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1" name="Text 9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10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Degradation Pattern</a:t>
            </a:r>
            <a:endParaRPr lang="en-US" sz="30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34440"/>
          <a:ext cx="7680960" cy="914400"/>
        </p:xfrm>
        <a:graphic>
          <a:graphicData uri="http://schemas.openxmlformats.org/drawingml/2006/table">
            <a:tbl>
              <a:tblPr/>
              <a:tblGrid>
                <a:gridCol w="731520"/>
                <a:gridCol w="6949440"/>
              </a:tblGrid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Week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Happens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prompt carefully, review every line, understand what's built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start skimming diffs, trust the green checkmarks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batch approvals, "looks good" becomes reflexive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300" b="1" dirty="0">
                          <a:solidFill>
                            <a:srgbClr val="B91C1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B91C1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You're approving PRs you didn't read, for code you don't understand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1371600" y="3657600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"You didn't lose control in one dramatic moment.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It slipped away one 'looks good' at a time."</a:t>
            </a:r>
            <a:endParaRPr lang="en-US" sz="1400" dirty="0"/>
          </a:p>
        </p:txBody>
      </p:sp>
      <p:sp>
        <p:nvSpPr>
          <p:cNvPr id="6" name="Shape 3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7" name="Text 4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8" name="Text 5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10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Matters for You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80160"/>
            <a:ext cx="7680960" cy="164592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1097280" y="1371600"/>
            <a:ext cx="694944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AI is the engine.</a:t>
            </a:r>
            <a:endParaRPr lang="en-US" sz="2200" dirty="0"/>
          </a:p>
          <a:p>
            <a:pPr algn="ctr" indent="0" marL="0">
              <a:buNone/>
            </a:pPr>
            <a:r>
              <a:rPr lang="en-US" sz="22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 are the driver.</a:t>
            </a:r>
            <a:endParaRPr lang="en-US" sz="2200" dirty="0"/>
          </a:p>
          <a:p>
            <a:pPr algn="ctr" indent="0" marL="0">
              <a:buNone/>
            </a:pPr>
            <a:r>
              <a:rPr lang="en-US" sz="22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is the steering wheel.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097280" y="3200400"/>
            <a:ext cx="694944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Employers hire you for judgment</a:t>
            </a:r>
            <a:endParaRPr lang="en-US" sz="1400" dirty="0"/>
          </a:p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ability to make design decisions and explain why
</a:t>
            </a:r>
            <a:endParaRPr lang="en-US" sz="1400" dirty="0"/>
          </a:p>
          <a:p>
            <a:pPr indent="0" marL="0">
              <a:buNone/>
            </a:pPr>
            <a:r>
              <a:rPr lang="en-US" sz="14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goal isn't to stop using AI</a:t>
            </a:r>
            <a:endParaRPr lang="en-US" sz="1400" dirty="0"/>
          </a:p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goal is to stay the architect
</a:t>
            </a:r>
            <a:endParaRPr lang="en-US" sz="1400" dirty="0"/>
          </a:p>
          <a:p>
            <a:pPr indent="0" marL="0">
              <a:buNone/>
            </a:pPr>
            <a:r>
              <a:rPr lang="en-US" sz="14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can't explain why it's built this way</a:t>
            </a:r>
            <a:endParaRPr lang="en-US" sz="1400" dirty="0"/>
          </a:p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 you actually know?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10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Zero Doctrine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2286000" y="1234440"/>
            <a:ext cx="4572000" cy="640080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5" name="Text 3"/>
          <p:cNvSpPr/>
          <p:nvPr/>
        </p:nvSpPr>
        <p:spPr>
          <a:xfrm>
            <a:off x="2286000" y="1234440"/>
            <a:ext cx="4572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"The human is index zero"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731520" y="2148840"/>
            <a:ext cx="2286000" cy="10058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286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in Priority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65176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intent drives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decision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429000" y="2148840"/>
            <a:ext cx="2286000" cy="10058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3429000" y="2286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Final in Authority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429000" y="265176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sign off,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the AI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126480" y="2148840"/>
            <a:ext cx="2286000" cy="10058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126480" y="2286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Cannot Be Automated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126480" y="265176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Some steps require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human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731520" y="33832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Covenant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914400" y="3749040"/>
            <a:ext cx="7315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Gates constrain agents 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They can't skip checkpoints</a:t>
            </a:r>
            <a:endParaRPr lang="en-US" sz="1200" dirty="0"/>
          </a:p>
          <a:p>
            <a:pPr indent="0" marL="0">
              <a:buNone/>
            </a:pPr>
            <a:r>
              <a:rPr lang="en-US" sz="12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Humans must engage 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Read everything, question everything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8" name="Text 16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10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Governance Chain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371600"/>
            <a:ext cx="1143000" cy="1188720"/>
          </a:xfrm>
          <a:prstGeom prst="rect">
            <a:avLst/>
          </a:prstGeom>
          <a:solidFill>
            <a:srgbClr val="2D6A4F"/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59436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73736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1920240" y="1371600"/>
            <a:ext cx="1143000" cy="1188720"/>
          </a:xfrm>
          <a:prstGeom prst="rect">
            <a:avLst/>
          </a:prstGeom>
          <a:solidFill>
            <a:srgbClr val="40916C"/>
          </a:solidFill>
          <a:ln/>
        </p:spPr>
      </p:sp>
      <p:sp>
        <p:nvSpPr>
          <p:cNvPr id="9" name="Text 7"/>
          <p:cNvSpPr/>
          <p:nvPr/>
        </p:nvSpPr>
        <p:spPr>
          <a:xfrm>
            <a:off x="192024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92024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06324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3246120" y="1371600"/>
            <a:ext cx="1143000" cy="1188720"/>
          </a:xfrm>
          <a:prstGeom prst="rect">
            <a:avLst/>
          </a:prstGeom>
          <a:solidFill>
            <a:srgbClr val="52B788"/>
          </a:solidFill>
          <a:ln/>
        </p:spPr>
      </p:sp>
      <p:sp>
        <p:nvSpPr>
          <p:cNvPr id="13" name="Text 11"/>
          <p:cNvSpPr/>
          <p:nvPr/>
        </p:nvSpPr>
        <p:spPr>
          <a:xfrm>
            <a:off x="324612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24612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PIECES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38912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4572000" y="1371600"/>
            <a:ext cx="1143000" cy="1188720"/>
          </a:xfrm>
          <a:prstGeom prst="rect">
            <a:avLst/>
          </a:prstGeom>
          <a:solidFill>
            <a:srgbClr val="74C69D"/>
          </a:solidFill>
          <a:ln/>
        </p:spPr>
      </p:sp>
      <p:sp>
        <p:nvSpPr>
          <p:cNvPr id="17" name="Text 15"/>
          <p:cNvSpPr/>
          <p:nvPr/>
        </p:nvSpPr>
        <p:spPr>
          <a:xfrm>
            <a:off x="457200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57200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571500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20" name="Shape 18"/>
          <p:cNvSpPr/>
          <p:nvPr/>
        </p:nvSpPr>
        <p:spPr>
          <a:xfrm>
            <a:off x="5897880" y="1371600"/>
            <a:ext cx="1143000" cy="1188720"/>
          </a:xfrm>
          <a:prstGeom prst="rect">
            <a:avLst/>
          </a:prstGeom>
          <a:solidFill>
            <a:srgbClr val="95D5B2"/>
          </a:solidFill>
          <a:ln/>
        </p:spPr>
      </p:sp>
      <p:sp>
        <p:nvSpPr>
          <p:cNvPr id="21" name="Text 19"/>
          <p:cNvSpPr/>
          <p:nvPr/>
        </p:nvSpPr>
        <p:spPr>
          <a:xfrm>
            <a:off x="589788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89788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04088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24" name="Shape 22"/>
          <p:cNvSpPr/>
          <p:nvPr/>
        </p:nvSpPr>
        <p:spPr>
          <a:xfrm>
            <a:off x="7223760" y="1371600"/>
            <a:ext cx="1143000" cy="1188720"/>
          </a:xfrm>
          <a:prstGeom prst="rect">
            <a:avLst/>
          </a:prstGeom>
          <a:solidFill>
            <a:srgbClr val="D4A843"/>
          </a:solidFill>
          <a:ln/>
        </p:spPr>
      </p:sp>
      <p:sp>
        <p:nvSpPr>
          <p:cNvPr id="25" name="Text 23"/>
          <p:cNvSpPr/>
          <p:nvPr/>
        </p:nvSpPr>
        <p:spPr>
          <a:xfrm>
            <a:off x="722376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Attest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722376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 OFF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59436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what you're building and why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192024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 how you'll approach each feature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324612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 ADRs into small, testable items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457200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 one task at a time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589788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tests, check acceptance criteria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722376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reviews and signs off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link is a document you create. Every document is evidence.</a:t>
            </a:r>
            <a:endParaRPr lang="en-US" sz="1400" dirty="0"/>
          </a:p>
        </p:txBody>
      </p:sp>
      <p:sp>
        <p:nvSpPr>
          <p:cNvPr id="34" name="Shape 3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5" name="Text 3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10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You'll Use: Templates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80160"/>
            <a:ext cx="246888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731520" y="1280160"/>
            <a:ext cx="2468880" cy="54864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1508760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Template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914400" y="1965960"/>
            <a:ext cx="2103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Defines the product: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to build and why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914400" y="306324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2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566160" y="1280160"/>
            <a:ext cx="246888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566160" y="1280160"/>
            <a:ext cx="2468880" cy="54864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1" name="Text 9"/>
          <p:cNvSpPr/>
          <p:nvPr/>
        </p:nvSpPr>
        <p:spPr>
          <a:xfrm>
            <a:off x="3749040" y="1508760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 Template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749040" y="1965960"/>
            <a:ext cx="2103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Records decisions: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you chose and why not alternatives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749040" y="306324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3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400800" y="1280160"/>
            <a:ext cx="246888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400800" y="1280160"/>
            <a:ext cx="2468880" cy="54864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6" name="Text 14"/>
          <p:cNvSpPr/>
          <p:nvPr/>
        </p:nvSpPr>
        <p:spPr>
          <a:xfrm>
            <a:off x="6583680" y="1508760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 Template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6583680" y="1965960"/>
            <a:ext cx="2103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Scopes work items: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objective, criteria, verification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583680" y="306324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4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731520" y="37947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special tools required — just a text editor and git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731520" y="4114800"/>
            <a:ext cx="7680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gzkit CLI automates this workflow — preview in Part 6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22" name="Text 20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10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This Series Covers</a:t>
            </a:r>
            <a:endParaRPr lang="en-US" sz="30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188720"/>
          <a:ext cx="7680960" cy="914400"/>
        </p:xfrm>
        <a:graphic>
          <a:graphicData uri="http://schemas.openxmlformats.org/drawingml/2006/table">
            <a:tbl>
              <a:tblPr/>
              <a:tblGrid>
                <a:gridCol w="640080"/>
                <a:gridCol w="2286000"/>
                <a:gridCol w="4754880"/>
              </a:tblGrid>
              <a:tr h="3657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Topic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You'll Learn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Governance?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The problem + the philosophy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Product Requirements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Defining what to build and why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Architecture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Recording design choices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Decomposition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Breaking features into work items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Implementation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Code, tests, and verification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 Cycle + gzkit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Putting it all together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39776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Running example throughout: a Reading List Tracker CLI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7" name="Text 4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8" name="Text 5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10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Observe the Degradation Pattern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1371600" y="1280160"/>
            <a:ext cx="6400800" cy="25603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645920" y="1417320"/>
            <a:ext cx="5852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Try This Before Part 2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645920" y="1920240"/>
            <a:ext cx="585216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an AI assistant to build a small feature (anything)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 its output without changes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it to add another feature on top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Honestly assess: how carefully did you review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second output vs. the first?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371600" y="4023360"/>
            <a:ext cx="6400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"The best time to think about architecture is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before you start coding. The second best time is now."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9" name="Text 7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10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1: Why Governed Development?</dc:title>
  <dc:subject>PptxGenJS Presentation</dc:subject>
  <dc:creator>CIDM 6330/6395</dc:creator>
  <cp:lastModifiedBy>CIDM 6330/6395</cp:lastModifiedBy>
  <cp:revision>1</cp:revision>
  <dcterms:created xsi:type="dcterms:W3CDTF">2026-03-22T18:29:58Z</dcterms:created>
  <dcterms:modified xsi:type="dcterms:W3CDTF">2026-03-22T18:29:58Z</dcterms:modified>
</cp:coreProperties>
</file>