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Lst>
  <p:sldSz cx="12192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FIT_one_short_line"/>
          <p:cNvSpPr txBox="1"/>
          <p:nvPr/>
        </p:nvSpPr>
        <p:spPr>
          <a:xfrm>
            <a:off x="500000" y="400000"/>
            <a:ext cx="3500000" cy="900000"/>
          </a:xfrm>
          <a:prstGeom prst="rect">
            <a:avLst/>
          </a:prstGeom>
          <a:noFill/>
        </p:spPr>
        <p:txBody>
          <a:bodyPr wrap="square" anchor="t">
            <a:noAutofit/>
          </a:bodyPr>
          <a:lstStyle/>
          <a:p>
            <a:r>
              <a:rPr sz="2000" b="1">
                <a:latin typeface="Calibri"/>
              </a:rPr>
              <a:t>Commercial terms</a:t>
            </a:r>
          </a:p>
        </p:txBody>
      </p:sp>
      <p:sp>
        <p:nvSpPr>
          <p:cNvPr id="3" name="FIT_wrapped_paragraph"/>
          <p:cNvSpPr txBox="1"/>
          <p:nvPr/>
        </p:nvSpPr>
        <p:spPr>
          <a:xfrm>
            <a:off x="500000" y="1500000"/>
            <a:ext cx="3500000" cy="2200000"/>
          </a:xfrm>
          <a:prstGeom prst="rect">
            <a:avLst/>
          </a:prstGeom>
          <a:noFill/>
        </p:spPr>
        <p:txBody>
          <a:bodyPr wrap="square" anchor="t">
            <a:noAutofit/>
          </a:bodyPr>
          <a:lstStyle/>
          <a:p>
            <a:r>
              <a:rPr sz="1400" b="0">
                <a:latin typeface="Calibri"/>
              </a:rPr>
              <a:t>The Supplier shall maintain professional indemnity insurance of not less than five million euro per claim and in the agg</a:t>
            </a:r>
          </a:p>
        </p:txBody>
      </p:sp>
      <p:sp>
        <p:nvSpPr>
          <p:cNvPr id="4" name="OVER_paragraph_in_small_box"/>
          <p:cNvSpPr txBox="1"/>
          <p:nvPr/>
        </p:nvSpPr>
        <p:spPr>
          <a:xfrm>
            <a:off x="4500000" y="400000"/>
            <a:ext cx="3200000" cy="700000"/>
          </a:xfrm>
          <a:prstGeom prst="rect">
            <a:avLst/>
          </a:prstGeom>
          <a:noFill/>
        </p:spPr>
        <p:txBody>
          <a:bodyPr wrap="square" anchor="t">
            <a:noAutofit/>
          </a:bodyPr>
          <a:lstStyle/>
          <a:p>
            <a:r>
              <a:rPr sz="1400" b="0">
                <a:latin typeface="Calibri"/>
              </a:rPr>
              <a:t>The Supplier shall maintain professional indemnity insurance of not less than five million euro per claim and in the aggregate, and shall provide evidence of such cover on each anniversary of the Effective Date throughout the Term and for six years thereafter.</a:t>
            </a:r>
          </a:p>
        </p:txBody>
      </p:sp>
      <p:sp>
        <p:nvSpPr>
          <p:cNvPr id="5" name="OVER_huge_type_tiny_box"/>
          <p:cNvSpPr txBox="1"/>
          <p:nvPr/>
        </p:nvSpPr>
        <p:spPr>
          <a:xfrm>
            <a:off x="8200000" y="400000"/>
            <a:ext cx="3000000" cy="600000"/>
          </a:xfrm>
          <a:prstGeom prst="rect">
            <a:avLst/>
          </a:prstGeom>
          <a:noFill/>
        </p:spPr>
        <p:txBody>
          <a:bodyPr wrap="square" anchor="t">
            <a:noAutofit/>
          </a:bodyPr>
          <a:lstStyle/>
          <a:p>
            <a:r>
              <a:rPr sz="4000" b="1">
                <a:latin typeface="Calibri"/>
              </a:rPr>
              <a:t>Quarterly revenue by region</a:t>
            </a:r>
          </a:p>
        </p:txBody>
      </p:sp>
      <p:sp>
        <p:nvSpPr>
          <p:cNvPr id="6" name="FIT_generous_box"/>
          <p:cNvSpPr txBox="1"/>
          <p:nvPr/>
        </p:nvSpPr>
        <p:spPr>
          <a:xfrm>
            <a:off x="4500000" y="1500000"/>
            <a:ext cx="6700000" cy="2600000"/>
          </a:xfrm>
          <a:prstGeom prst="rect">
            <a:avLst/>
          </a:prstGeom>
          <a:noFill/>
        </p:spPr>
        <p:txBody>
          <a:bodyPr wrap="square" anchor="t">
            <a:noAutofit/>
          </a:bodyPr>
          <a:lstStyle/>
          <a:p>
            <a:r>
              <a:rPr sz="1400" b="0">
                <a:latin typeface="Calibri"/>
              </a:rPr>
              <a:t>The Supplier shall maintain professional indemnity insurance of not less than five million euro per claim and in the aggregate, and shall provide evidence of such cover on each anniversary of the Effective Date throughout the Term and for six years thereafter.</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OVER_nowrap_single_line"/>
          <p:cNvSpPr txBox="1"/>
          <p:nvPr/>
        </p:nvSpPr>
        <p:spPr>
          <a:xfrm>
            <a:off x="500000" y="500000"/>
            <a:ext cx="2500000" cy="1200000"/>
          </a:xfrm>
          <a:prstGeom prst="rect">
            <a:avLst/>
          </a:prstGeom>
          <a:noFill/>
        </p:spPr>
        <p:txBody>
          <a:bodyPr wrap="none" anchor="t">
            <a:noAutofit/>
          </a:bodyPr>
          <a:lstStyle/>
          <a:p>
            <a:r>
              <a:rPr sz="1600" b="0">
                <a:latin typeface="Calibri"/>
              </a:rPr>
              <a:t>Effective Date means the date of last signature</a:t>
            </a:r>
          </a:p>
        </p:txBody>
      </p:sp>
      <p:sp>
        <p:nvSpPr>
          <p:cNvPr id="3" name="FIT_nowrap_short"/>
          <p:cNvSpPr txBox="1"/>
          <p:nvPr/>
        </p:nvSpPr>
        <p:spPr>
          <a:xfrm>
            <a:off x="500000" y="2200000"/>
            <a:ext cx="2500000" cy="600000"/>
          </a:xfrm>
          <a:prstGeom prst="rect">
            <a:avLst/>
          </a:prstGeom>
          <a:noFill/>
        </p:spPr>
        <p:txBody>
          <a:bodyPr wrap="none" anchor="t">
            <a:noAutofit/>
          </a:bodyPr>
          <a:lstStyle/>
          <a:p>
            <a:r>
              <a:rPr sz="1600" b="0">
                <a:latin typeface="Calibri"/>
              </a:rPr>
              <a:t>MSA-2026-0417</a:t>
            </a:r>
          </a:p>
        </p:txBody>
      </p:sp>
      <p:sp>
        <p:nvSpPr>
          <p:cNvPr id="4" name="OVER_fat_insets"/>
          <p:cNvSpPr txBox="1"/>
          <p:nvPr/>
        </p:nvSpPr>
        <p:spPr>
          <a:xfrm>
            <a:off x="4000000" y="500000"/>
            <a:ext cx="3000000" cy="1000000"/>
          </a:xfrm>
          <a:prstGeom prst="rect">
            <a:avLst/>
          </a:prstGeom>
          <a:noFill/>
        </p:spPr>
        <p:txBody>
          <a:bodyPr wrap="square" anchor="t" lIns="457200" tIns="457200" rIns="457200" bIns="457200">
            <a:noAutofit/>
          </a:bodyPr>
          <a:lstStyle/>
          <a:p>
            <a:r>
              <a:rPr sz="1400" b="0">
                <a:latin typeface="Calibri"/>
              </a:rPr>
              <a:t>The Supplier shall maintain professional indemnity insurance of not less than five million</a:t>
            </a:r>
          </a:p>
        </p:txBody>
      </p:sp>
      <p:sp>
        <p:nvSpPr>
          <p:cNvPr id="5" name="FIT_zero_insets"/>
          <p:cNvSpPr txBox="1"/>
          <p:nvPr/>
        </p:nvSpPr>
        <p:spPr>
          <a:xfrm>
            <a:off x="4000000" y="2000000"/>
            <a:ext cx="3000000" cy="1000000"/>
          </a:xfrm>
          <a:prstGeom prst="rect">
            <a:avLst/>
          </a:prstGeom>
          <a:noFill/>
        </p:spPr>
        <p:txBody>
          <a:bodyPr wrap="square" anchor="t" lIns="0" tIns="0" rIns="0" bIns="0">
            <a:noAutofit/>
          </a:bodyPr>
          <a:lstStyle/>
          <a:p>
            <a:r>
              <a:rPr sz="1400" b="0">
                <a:latin typeface="Calibri"/>
              </a:rPr>
              <a:t>The Supplier shall maintain professional indemnity insurance of not less than five million</a:t>
            </a:r>
          </a:p>
        </p:txBody>
      </p:sp>
      <p:sp>
        <p:nvSpPr>
          <p:cNvPr id="6" name="FIT_two_lines_of_four"/>
          <p:cNvSpPr txBox="1"/>
          <p:nvPr/>
        </p:nvSpPr>
        <p:spPr>
          <a:xfrm>
            <a:off x="7500000" y="500000"/>
            <a:ext cx="4000000" cy="1000000"/>
          </a:xfrm>
          <a:prstGeom prst="rect">
            <a:avLst/>
          </a:prstGeom>
          <a:noFill/>
        </p:spPr>
        <p:txBody>
          <a:bodyPr wrap="square" anchor="t">
            <a:noAutofit/>
          </a:bodyPr>
          <a:lstStyle/>
          <a:p>
            <a:r>
              <a:rPr sz="1400" b="0">
                <a:latin typeface="Calibri"/>
              </a:rPr>
              <a:t>The Supplier shall deliver the services with reasonable skill</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OVERLAP_lower_left"/>
          <p:cNvSpPr txBox="1"/>
          <p:nvPr/>
        </p:nvSpPr>
        <p:spPr>
          <a:xfrm>
            <a:off x="1000000" y="1000000"/>
            <a:ext cx="3000000" cy="1500000"/>
          </a:xfrm>
          <a:prstGeom prst="rect">
            <a:avLst/>
          </a:prstGeom>
          <a:noFill/>
        </p:spPr>
        <p:txBody>
          <a:bodyPr wrap="square" anchor="t">
            <a:noAutofit/>
          </a:bodyPr>
          <a:lstStyle/>
          <a:p>
            <a:r>
              <a:rPr sz="1600" b="0">
                <a:latin typeface="Calibri"/>
              </a:rPr>
              <a:t>Discovery phase</a:t>
            </a:r>
          </a:p>
        </p:txBody>
      </p:sp>
      <p:sp>
        <p:nvSpPr>
          <p:cNvPr id="3" name="OVERLAP_upper_right"/>
          <p:cNvSpPr txBox="1"/>
          <p:nvPr/>
        </p:nvSpPr>
        <p:spPr>
          <a:xfrm>
            <a:off x="2500000" y="1800000"/>
            <a:ext cx="3000000" cy="1500000"/>
          </a:xfrm>
          <a:prstGeom prst="rect">
            <a:avLst/>
          </a:prstGeom>
          <a:noFill/>
        </p:spPr>
        <p:txBody>
          <a:bodyPr wrap="square" anchor="t">
            <a:noAutofit/>
          </a:bodyPr>
          <a:lstStyle/>
          <a:p>
            <a:r>
              <a:rPr sz="1600" b="0">
                <a:latin typeface="Calibri"/>
              </a:rPr>
              <a:t>Delivery phase</a:t>
            </a:r>
          </a:p>
        </p:txBody>
      </p:sp>
      <p:sp>
        <p:nvSpPr>
          <p:cNvPr id="4" name="FIT_clear_of_others"/>
          <p:cNvSpPr txBox="1"/>
          <p:nvPr/>
        </p:nvSpPr>
        <p:spPr>
          <a:xfrm>
            <a:off x="7000000" y="1000000"/>
            <a:ext cx="3000000" cy="1200000"/>
          </a:xfrm>
          <a:prstGeom prst="rect">
            <a:avLst/>
          </a:prstGeom>
          <a:noFill/>
        </p:spPr>
        <p:txBody>
          <a:bodyPr wrap="square" anchor="t">
            <a:noAutofit/>
          </a:bodyPr>
          <a:lstStyle/>
          <a:p>
            <a:r>
              <a:rPr sz="1600" b="0">
                <a:latin typeface="Calibri"/>
              </a:rPr>
              <a:t>Handover</a:t>
            </a:r>
          </a:p>
        </p:txBody>
      </p:sp>
      <p:sp>
        <p:nvSpPr>
          <p:cNvPr id="5" name="OFFCANVAS_right"/>
          <p:cNvSpPr txBox="1"/>
          <p:nvPr/>
        </p:nvSpPr>
        <p:spPr>
          <a:xfrm>
            <a:off x="11000000" y="3000000"/>
            <a:ext cx="3000000" cy="800000"/>
          </a:xfrm>
          <a:prstGeom prst="rect">
            <a:avLst/>
          </a:prstGeom>
          <a:noFill/>
        </p:spPr>
        <p:txBody>
          <a:bodyPr wrap="square" anchor="t">
            <a:noAutofit/>
          </a:bodyPr>
          <a:lstStyle/>
          <a:p>
            <a:r>
              <a:rPr sz="1400" b="0">
                <a:latin typeface="Calibri"/>
              </a:rPr>
              <a:t>Appendix reference</a:t>
            </a:r>
          </a:p>
        </p:txBody>
      </p:sp>
      <p:sp>
        <p:nvSpPr>
          <p:cNvPr id="6" name="OFFCANVAS_bottom"/>
          <p:cNvSpPr txBox="1"/>
          <p:nvPr/>
        </p:nvSpPr>
        <p:spPr>
          <a:xfrm>
            <a:off x="1000000" y="6500000"/>
            <a:ext cx="3000000" cy="900000"/>
          </a:xfrm>
          <a:prstGeom prst="rect">
            <a:avLst/>
          </a:prstGeom>
          <a:noFill/>
        </p:spPr>
        <p:txBody>
          <a:bodyPr wrap="square" anchor="t">
            <a:noAutofit/>
          </a:bodyPr>
          <a:lstStyle/>
          <a:p>
            <a:r>
              <a:rPr sz="1400" b="0">
                <a:latin typeface="Calibri"/>
              </a:rPr>
              <a:t>Confidential draft</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AUTOFIT_shrink_text"/>
          <p:cNvSpPr txBox="1"/>
          <p:nvPr/>
        </p:nvSpPr>
        <p:spPr>
          <a:xfrm>
            <a:off x="500000" y="500000"/>
            <a:ext cx="3000000" cy="900000"/>
          </a:xfrm>
          <a:prstGeom prst="rect">
            <a:avLst/>
          </a:prstGeom>
          <a:noFill/>
        </p:spPr>
        <p:txBody>
          <a:bodyPr wrap="square" anchor="t">
            <a:normAutofit/>
          </a:bodyPr>
          <a:lstStyle/>
          <a:p>
            <a:r>
              <a:rPr sz="1800" b="0">
                <a:latin typeface="Calibri"/>
              </a:rPr>
              <a:t>The Supplier shall maintain professional indemnity insurance of not less than five million euro per claim and in the aggregate, and shall provide evid</a:t>
            </a:r>
          </a:p>
        </p:txBody>
      </p:sp>
      <p:sp>
        <p:nvSpPr>
          <p:cNvPr id="3" name="AUTOFIT_grow_shape"/>
          <p:cNvSpPr txBox="1"/>
          <p:nvPr/>
        </p:nvSpPr>
        <p:spPr>
          <a:xfrm>
            <a:off x="4000000" y="500000"/>
            <a:ext cx="3000000" cy="900000"/>
          </a:xfrm>
          <a:prstGeom prst="rect">
            <a:avLst/>
          </a:prstGeom>
          <a:noFill/>
        </p:spPr>
        <p:txBody>
          <a:bodyPr wrap="square" anchor="t">
            <a:spAutoFit/>
          </a:bodyPr>
          <a:lstStyle/>
          <a:p>
            <a:r>
              <a:rPr sz="1800" b="0">
                <a:latin typeface="Calibri"/>
              </a:rPr>
              <a:t>The Supplier shall maintain professional indemnity insurance of not less than five million euro per claim and in the aggregate, and shall provide evid</a:t>
            </a:r>
          </a:p>
        </p:txBody>
      </p:sp>
      <p:sp>
        <p:nvSpPr>
          <p:cNvPr id="4" name="OVER_no_autofit_same_text"/>
          <p:cNvSpPr txBox="1"/>
          <p:nvPr/>
        </p:nvSpPr>
        <p:spPr>
          <a:xfrm>
            <a:off x="7500000" y="500000"/>
            <a:ext cx="3000000" cy="900000"/>
          </a:xfrm>
          <a:prstGeom prst="rect">
            <a:avLst/>
          </a:prstGeom>
          <a:noFill/>
        </p:spPr>
        <p:txBody>
          <a:bodyPr wrap="square" anchor="t">
            <a:noAutofit/>
          </a:bodyPr>
          <a:lstStyle/>
          <a:p>
            <a:r>
              <a:rPr sz="1800" b="0">
                <a:latin typeface="Calibri"/>
              </a:rPr>
              <a:t>The Supplier shall maintain professional indemnity insurance of not less than five million euro per claim and in the aggregate, and shall provide evid</a:t>
            </a:r>
          </a:p>
        </p:txBody>
      </p:sp>
      <p:sp>
        <p:nvSpPr>
          <p:cNvPr id="5" name="FIT_middle_anchored"/>
          <p:cNvSpPr txBox="1"/>
          <p:nvPr/>
        </p:nvSpPr>
        <p:spPr>
          <a:xfrm>
            <a:off x="500000" y="2200000"/>
            <a:ext cx="3000000" cy="1500000"/>
          </a:xfrm>
          <a:prstGeom prst="rect">
            <a:avLst/>
          </a:prstGeom>
          <a:noFill/>
        </p:spPr>
        <p:txBody>
          <a:bodyPr wrap="square" anchor="ctr">
            <a:noAutofit/>
          </a:bodyPr>
          <a:lstStyle/>
          <a:p>
            <a:r>
              <a:rPr sz="1600" b="0">
                <a:latin typeface="Calibri"/>
              </a:rPr>
              <a:t>Centred vertically</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FIT_mixed_run_sizes"/>
          <p:cNvSpPr txBox="1"/>
          <p:nvPr/>
        </p:nvSpPr>
        <p:spPr>
          <a:xfrm>
            <a:off x="500000" y="500000"/>
            <a:ext cx="4000000" cy="1000000"/>
          </a:xfrm>
          <a:prstGeom prst="rect">
            <a:avLst/>
          </a:prstGeom>
          <a:noFill/>
        </p:spPr>
        <p:txBody>
          <a:bodyPr wrap="square">
            <a:noAutofit/>
          </a:bodyPr>
          <a:lstStyle/>
          <a:p>
            <a:r>
              <a:rPr sz="3200" b="1">
                <a:latin typeface="Calibri"/>
              </a:rPr>
              <a:t>EUR 44,500</a:t>
            </a:r>
            <a:r>
              <a:rPr sz="1200" b="0">
                <a:latin typeface="Calibri"/>
              </a:rPr>
              <a:t> per annum, payable quarterly in arrears</a:t>
            </a:r>
          </a:p>
        </p:txBody>
      </p:sp>
      <p:sp>
        <p:nvSpPr>
          <p:cNvPr id="3" name="OVER_hard_breaks"/>
          <p:cNvSpPr txBox="1"/>
          <p:nvPr/>
        </p:nvSpPr>
        <p:spPr>
          <a:xfrm>
            <a:off x="5000000" y="500000"/>
            <a:ext cx="3000000" cy="900000"/>
          </a:xfrm>
          <a:prstGeom prst="rect">
            <a:avLst/>
          </a:prstGeom>
          <a:noFill/>
        </p:spPr>
        <p:txBody>
          <a:bodyPr wrap="square" anchor="t">
            <a:noAutofit/>
          </a:bodyPr>
          <a:lstStyle/>
          <a:p>
            <a:r>
              <a:rPr sz="1600" b="0">
                <a:latin typeface="Calibri"/>
              </a:rPr>
              <a:t>Milestone one</a:t>
            </a:r>
          </a:p>
          <a:p>
            <a:r>
              <a:rPr sz="1600" b="0">
                <a:latin typeface="Calibri"/>
              </a:rPr>
              <a:t>Milestone two</a:t>
            </a:r>
          </a:p>
          <a:p>
            <a:r>
              <a:rPr sz="1600" b="0">
                <a:latin typeface="Calibri"/>
              </a:rPr>
              <a:t>Milestone three</a:t>
            </a:r>
          </a:p>
          <a:p>
            <a:r>
              <a:rPr sz="1600" b="0">
                <a:latin typeface="Calibri"/>
              </a:rPr>
              <a:t>Milestone four</a:t>
            </a:r>
          </a:p>
          <a:p>
            <a:r>
              <a:rPr sz="1600" b="0">
                <a:latin typeface="Calibri"/>
              </a:rPr>
              <a:t>Milestone five</a:t>
            </a:r>
          </a:p>
        </p:txBody>
      </p:sp>
      <p:sp>
        <p:nvSpPr>
          <p:cNvPr id="4" name="FIT_hard_breaks_room"/>
          <p:cNvSpPr txBox="1"/>
          <p:nvPr/>
        </p:nvSpPr>
        <p:spPr>
          <a:xfrm>
            <a:off x="8500000" y="500000"/>
            <a:ext cx="3000000" cy="2400000"/>
          </a:xfrm>
          <a:prstGeom prst="rect">
            <a:avLst/>
          </a:prstGeom>
          <a:noFill/>
        </p:spPr>
        <p:txBody>
          <a:bodyPr wrap="square" anchor="t">
            <a:noAutofit/>
          </a:bodyPr>
          <a:lstStyle/>
          <a:p>
            <a:r>
              <a:rPr sz="1600" b="0">
                <a:latin typeface="Calibri"/>
              </a:rPr>
              <a:t>Milestone one</a:t>
            </a:r>
          </a:p>
          <a:p>
            <a:r>
              <a:rPr sz="1600" b="0">
                <a:latin typeface="Calibri"/>
              </a:rPr>
              <a:t>Milestone two</a:t>
            </a:r>
          </a:p>
          <a:p>
            <a:r>
              <a:rPr sz="1600" b="0">
                <a:latin typeface="Calibri"/>
              </a:rPr>
              <a:t>Milestone three</a:t>
            </a:r>
          </a:p>
          <a:p>
            <a:r>
              <a:rPr sz="1600" b="0">
                <a:latin typeface="Calibri"/>
              </a:rPr>
              <a:t>Milestone four</a:t>
            </a:r>
          </a:p>
          <a:p>
            <a:r>
              <a:rPr sz="1600" b="0">
                <a:latin typeface="Calibri"/>
              </a:rPr>
              <a:t>Milestone five</a:t>
            </a:r>
          </a:p>
        </p:txBody>
      </p:sp>
      <p:sp>
        <p:nvSpPr>
          <p:cNvPr id="5" name="FIT_bold_narrow"/>
          <p:cNvSpPr txBox="1"/>
          <p:nvPr/>
        </p:nvSpPr>
        <p:spPr>
          <a:xfrm>
            <a:off x="500000" y="2000000"/>
            <a:ext cx="3000000" cy="1000000"/>
          </a:xfrm>
          <a:prstGeom prst="rect">
            <a:avLst/>
          </a:prstGeom>
          <a:noFill/>
        </p:spPr>
        <p:txBody>
          <a:bodyPr wrap="square" anchor="t">
            <a:noAutofit/>
          </a:bodyPr>
          <a:lstStyle/>
          <a:p>
            <a:r>
              <a:rPr sz="2400" b="1">
                <a:latin typeface="Calibri"/>
              </a:rPr>
              <a:t>Confidential</a:t>
            </a:r>
          </a:p>
        </p:txBody>
      </p:sp>
      <p:sp>
        <p:nvSpPr>
          <p:cNvPr id="6" name="FIT_unknown_font"/>
          <p:cNvSpPr txBox="1"/>
          <p:nvPr/>
        </p:nvSpPr>
        <p:spPr>
          <a:xfrm>
            <a:off x="5000000" y="2000000"/>
            <a:ext cx="3500000" cy="1000000"/>
          </a:xfrm>
          <a:prstGeom prst="rect">
            <a:avLst/>
          </a:prstGeom>
          <a:noFill/>
        </p:spPr>
        <p:txBody>
          <a:bodyPr wrap="square" anchor="t">
            <a:noAutofit/>
          </a:bodyPr>
          <a:lstStyle/>
          <a:p>
            <a:r>
              <a:rPr sz="1800" b="0">
                <a:latin typeface="Segoe UI"/>
              </a:rPr>
              <a:t>Segoe UI sample text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