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840" r:id="rId1"/>
  </p:sldMasterIdLst>
  <p:sldIdLst>
    <p:sldId id="256" r:id="rId2"/>
    <p:sldId id="267" r:id="rId3"/>
    <p:sldId id="264" r:id="rId4"/>
    <p:sldId id="266" r:id="rId5"/>
    <p:sldId id="265" r:id="rId6"/>
    <p:sldId id="257" r:id="rId7"/>
    <p:sldId id="269" r:id="rId8"/>
    <p:sldId id="268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000"/>
    <p:restoredTop sz="94706"/>
  </p:normalViewPr>
  <p:slideViewPr>
    <p:cSldViewPr snapToGrid="0" snapToObjects="1">
      <p:cViewPr varScale="1">
        <p:scale>
          <a:sx n="110" d="100"/>
          <a:sy n="110" d="100"/>
        </p:scale>
        <p:origin x="176" y="2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viewProps" Target="viewProps.xml"/><Relationship Id="rId12" Type="http://schemas.openxmlformats.org/officeDocument/2006/relationships/theme" Target="theme/theme1.xml"/><Relationship Id="rId13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bg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61872" y="758952"/>
            <a:ext cx="9418320" cy="4041648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7200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61872" y="4800600"/>
            <a:ext cx="9418320" cy="1691640"/>
          </a:xfrm>
        </p:spPr>
        <p:txBody>
          <a:bodyPr>
            <a:normAutofit/>
          </a:bodyPr>
          <a:lstStyle>
            <a:lvl1pPr marL="0" indent="0" algn="l">
              <a:buNone/>
              <a:defRPr sz="2200" baseline="0">
                <a:solidFill>
                  <a:schemeClr val="tx1">
                    <a:lumMod val="75000"/>
                  </a:schemeClr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50000"/>
                  </a:schemeClr>
                </a:solidFill>
              </a:defRPr>
            </a:lvl1pPr>
          </a:lstStyle>
          <a:p>
            <a:fld id="{9E016143-E03C-4CFD-AFDC-14E5BDEA754C}" type="datetimeFigureOut">
              <a:rPr lang="en-US" dirty="0"/>
              <a:t>4/12/17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6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65000"/>
                  </a:schemeClr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33E54A-A8CA-48C1-9504-691B58049D29}" type="datetimeFigureOut">
              <a:rPr lang="en-US" dirty="0"/>
              <a:t>4/12/17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48700" y="381000"/>
            <a:ext cx="2476500" cy="589756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62000" y="381000"/>
            <a:ext cx="7734300" cy="589756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6C806-BBF7-471C-9527-881CE2266695}" type="datetimeFigureOut">
              <a:rPr lang="en-US" dirty="0"/>
              <a:t>4/12/17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C94063-DF36-4330-A365-08DA1FA5B7D6}" type="datetimeFigureOut">
              <a:rPr lang="en-US" dirty="0"/>
              <a:t>4/12/17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61872" y="758952"/>
            <a:ext cx="9418320" cy="4041648"/>
          </a:xfrm>
        </p:spPr>
        <p:txBody>
          <a:bodyPr anchor="b">
            <a:normAutofit/>
          </a:bodyPr>
          <a:lstStyle>
            <a:lvl1pPr>
              <a:lnSpc>
                <a:spcPct val="85000"/>
              </a:lnSpc>
              <a:defRPr sz="72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61872" y="4800600"/>
            <a:ext cx="9418320" cy="1691640"/>
          </a:xfrm>
        </p:spPr>
        <p:txBody>
          <a:bodyPr anchor="t">
            <a:normAutofit/>
          </a:bodyPr>
          <a:lstStyle>
            <a:lvl1pPr marL="0" indent="0">
              <a:buNone/>
              <a:defRPr sz="2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8A7C6C-0F39-4D70-8E8D-FE5B9C95FA73}" type="datetimeFigureOut">
              <a:rPr lang="en-US" dirty="0"/>
              <a:t>4/12/17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61872" y="1828800"/>
            <a:ext cx="4480560" cy="4351337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26480" y="1828800"/>
            <a:ext cx="4480560" cy="4351337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CFA4AC-08CC-42CE-BD01-C191750A04EC}" type="datetimeFigureOut">
              <a:rPr lang="en-US" dirty="0"/>
              <a:t>4/12/17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61872" y="1713655"/>
            <a:ext cx="4480560" cy="731520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61872" y="2507550"/>
            <a:ext cx="4480560" cy="366465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26480" y="1713655"/>
            <a:ext cx="4480560" cy="731520"/>
          </a:xfrm>
        </p:spPr>
        <p:txBody>
          <a:bodyPr anchor="b">
            <a:normAutofit/>
          </a:bodyPr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lang="en-US" sz="2000" b="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2000"/>
              </a:spcBef>
              <a:buFontTx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26480" y="2507550"/>
            <a:ext cx="4480560" cy="366465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7A723-92A7-435B-B681-F25B092FEFEB}" type="datetimeFigureOut">
              <a:rPr lang="en-US" dirty="0"/>
              <a:t>4/12/17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70639-886C-4FCF-9EAB-ABB5DA3F3F4A}" type="datetimeFigureOut">
              <a:rPr lang="en-US" dirty="0"/>
              <a:t>4/12/17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30651-31F4-45D2-98AE-A2108F41BC07}" type="datetimeFigureOut">
              <a:rPr lang="en-US" dirty="0"/>
              <a:t>4/12/17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200400" cy="1600197"/>
          </a:xfrm>
        </p:spPr>
        <p:txBody>
          <a:bodyPr anchor="b">
            <a:normAutofit/>
          </a:bodyPr>
          <a:lstStyle>
            <a:lvl1pPr>
              <a:defRPr sz="3200" b="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04267" y="685800"/>
            <a:ext cx="6079066" cy="548640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99734"/>
            <a:ext cx="3200400" cy="3810001"/>
          </a:xfrm>
        </p:spPr>
        <p:txBody>
          <a:bodyPr>
            <a:normAutofit/>
          </a:bodyPr>
          <a:lstStyle>
            <a:lvl1pPr marL="0" indent="0">
              <a:lnSpc>
                <a:spcPct val="114000"/>
              </a:lnSpc>
              <a:spcBef>
                <a:spcPts val="800"/>
              </a:spcBef>
              <a:buNone/>
              <a:defRPr sz="13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53789A-C914-4DB1-8815-80B5EC7335C5}" type="datetimeFigureOut">
              <a:rPr lang="en-US" dirty="0"/>
              <a:t>4/12/17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5105400"/>
            <a:ext cx="11292840" cy="17526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257800"/>
            <a:ext cx="9982200" cy="914400"/>
          </a:xfrm>
        </p:spPr>
        <p:txBody>
          <a:bodyPr anchor="b">
            <a:normAutofit/>
          </a:bodyPr>
          <a:lstStyle>
            <a:lvl1pPr>
              <a:defRPr sz="2800" b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11292840" cy="5128923"/>
          </a:xfrm>
          <a:blipFill>
            <a:blip r:embed="rId2"/>
            <a:stretch>
              <a:fillRect/>
            </a:stretch>
          </a:blipFill>
        </p:spPr>
        <p:txBody>
          <a:bodyPr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6108589"/>
            <a:ext cx="9982200" cy="597011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800"/>
              </a:spcBef>
              <a:buNone/>
              <a:defRPr sz="1300">
                <a:solidFill>
                  <a:schemeClr val="bg1">
                    <a:lumMod val="8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6440AA-91A0-436F-8FDB-C0F939DCAE21}" type="datetimeFigureOut">
              <a:rPr lang="en-US" dirty="0"/>
              <a:t>4/12/17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1292840" y="0"/>
            <a:ext cx="914400" cy="685800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61872" y="365760"/>
            <a:ext cx="9692640" cy="132556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61872" y="1828800"/>
            <a:ext cx="859536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10797542" y="998537"/>
            <a:ext cx="1904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 b="0">
                <a:solidFill>
                  <a:schemeClr val="tx2">
                    <a:lumMod val="20000"/>
                    <a:lumOff val="80000"/>
                  </a:schemeClr>
                </a:solidFill>
              </a:defRPr>
            </a:lvl1pPr>
          </a:lstStyle>
          <a:p>
            <a:fld id="{0E59FD0C-5451-4CA0-86AF-E70AE3279989}" type="datetimeFigureOut">
              <a:rPr lang="en-US" dirty="0"/>
              <a:t>4/12/17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9959341" y="4046537"/>
            <a:ext cx="358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2">
                    <a:lumMod val="20000"/>
                    <a:lumOff val="8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92840" y="6172200"/>
            <a:ext cx="914400" cy="593725"/>
          </a:xfrm>
          <a:prstGeom prst="rect">
            <a:avLst/>
          </a:prstGeom>
        </p:spPr>
        <p:txBody>
          <a:bodyPr vert="horz" lIns="45720" tIns="45720" rIns="45720" bIns="45720" rtlCol="0" anchor="ctr">
            <a:normAutofit/>
          </a:bodyPr>
          <a:lstStyle>
            <a:lvl1pPr algn="ctr">
              <a:defRPr sz="360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 spc="-5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5000"/>
        </a:lnSpc>
        <a:spcBef>
          <a:spcPts val="1400"/>
        </a:spcBef>
        <a:spcAft>
          <a:spcPts val="200"/>
        </a:spcAft>
        <a:buClr>
          <a:schemeClr val="accent1"/>
        </a:buClr>
        <a:buSzPct val="80000"/>
        <a:buFont typeface="Arial" pitchFamily="34" charset="0"/>
        <a:buChar char="•"/>
        <a:defRPr sz="1800" kern="1200" spc="1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 smtClean="0"/>
              <a:t>HEPCloud</a:t>
            </a:r>
            <a:r>
              <a:rPr lang="en-US" dirty="0" smtClean="0"/>
              <a:t> Decision Engine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Code Sprint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65462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90945"/>
            <a:ext cx="9692640" cy="631767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You are here: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6876" y="200504"/>
            <a:ext cx="5164120" cy="6435858"/>
          </a:xfrm>
        </p:spPr>
      </p:pic>
      <p:sp>
        <p:nvSpPr>
          <p:cNvPr id="5" name="Rectangle 4"/>
          <p:cNvSpPr/>
          <p:nvPr/>
        </p:nvSpPr>
        <p:spPr>
          <a:xfrm>
            <a:off x="7232073" y="1995054"/>
            <a:ext cx="1209964" cy="415637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smtClean="0">
                <a:solidFill>
                  <a:schemeClr val="tx1"/>
                </a:solidFill>
                <a:latin typeface="Cambria" charset="0"/>
                <a:ea typeface="Cambria" charset="0"/>
                <a:cs typeface="Cambria" charset="0"/>
              </a:rPr>
              <a:t>Decision Engine</a:t>
            </a:r>
            <a:endParaRPr lang="en-US" sz="1000" dirty="0">
              <a:solidFill>
                <a:schemeClr val="tx1"/>
              </a:solidFill>
              <a:latin typeface="Cambria" charset="0"/>
              <a:ea typeface="Cambria" charset="0"/>
              <a:cs typeface="Cambria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79454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Problem Description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Decision Engine provides a framework to execute one or more </a:t>
            </a:r>
            <a:r>
              <a:rPr lang="en-US" dirty="0" smtClean="0"/>
              <a:t>policies.</a:t>
            </a:r>
          </a:p>
          <a:p>
            <a:r>
              <a:rPr lang="en-US" dirty="0" smtClean="0"/>
              <a:t>A </a:t>
            </a:r>
            <a:r>
              <a:rPr lang="en-US" dirty="0"/>
              <a:t>policy </a:t>
            </a:r>
            <a:r>
              <a:rPr lang="en-US" dirty="0" smtClean="0"/>
              <a:t>is expressed in the form of </a:t>
            </a:r>
            <a:r>
              <a:rPr lang="en-US" dirty="0"/>
              <a:t>one or more Decision Channels. </a:t>
            </a:r>
            <a:endParaRPr lang="en-US" dirty="0" smtClean="0"/>
          </a:p>
          <a:p>
            <a:r>
              <a:rPr lang="en-US" dirty="0" smtClean="0"/>
              <a:t>Decision </a:t>
            </a:r>
            <a:r>
              <a:rPr lang="en-US" dirty="0"/>
              <a:t>Channels are </a:t>
            </a:r>
            <a:r>
              <a:rPr lang="en-US" dirty="0" smtClean="0"/>
              <a:t>conceptual aggregations of “Source -&gt; Transform </a:t>
            </a:r>
            <a:r>
              <a:rPr lang="en-US" dirty="0"/>
              <a:t>-&gt; Logic Engine -&gt; Publisher” workflows dedicated to making a specific decision. </a:t>
            </a:r>
            <a:endParaRPr lang="en-US" dirty="0" smtClean="0"/>
          </a:p>
          <a:p>
            <a:r>
              <a:rPr lang="en-US" dirty="0"/>
              <a:t>Large decisions such as deciding to send workflows to the cloud require many smaller intermediate decision results as inputs</a:t>
            </a:r>
            <a:r>
              <a:rPr lang="en-US" dirty="0" smtClean="0"/>
              <a:t>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82509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“Rules of the Game”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design document </a:t>
            </a:r>
            <a:r>
              <a:rPr lang="en-US" dirty="0"/>
              <a:t>is intended to be a high level design.  </a:t>
            </a:r>
            <a:endParaRPr lang="en-US" dirty="0" smtClean="0"/>
          </a:p>
          <a:p>
            <a:r>
              <a:rPr lang="en-US" dirty="0" smtClean="0"/>
              <a:t>The </a:t>
            </a:r>
            <a:r>
              <a:rPr lang="en-US" dirty="0"/>
              <a:t>design represented </a:t>
            </a:r>
            <a:r>
              <a:rPr lang="en-US" dirty="0" smtClean="0"/>
              <a:t>isn’t </a:t>
            </a:r>
            <a:r>
              <a:rPr lang="en-US" dirty="0"/>
              <a:t>complete and </a:t>
            </a:r>
            <a:r>
              <a:rPr lang="en-US" dirty="0" smtClean="0"/>
              <a:t>doesn’t </a:t>
            </a:r>
            <a:r>
              <a:rPr lang="en-US" dirty="0"/>
              <a:t>break everything down in detail.  </a:t>
            </a:r>
            <a:endParaRPr lang="en-US" dirty="0" smtClean="0"/>
          </a:p>
          <a:p>
            <a:r>
              <a:rPr lang="en-US" dirty="0" smtClean="0"/>
              <a:t>The </a:t>
            </a:r>
            <a:r>
              <a:rPr lang="en-US" dirty="0"/>
              <a:t>class structures and pseudo-code exist for example purposes to illustrate desired behaviors, and as such, should not be taken literally.  </a:t>
            </a:r>
            <a:endParaRPr lang="en-US" dirty="0" smtClean="0"/>
          </a:p>
          <a:p>
            <a:r>
              <a:rPr lang="en-US" dirty="0" smtClean="0"/>
              <a:t>The </a:t>
            </a:r>
            <a:r>
              <a:rPr lang="en-US" dirty="0"/>
              <a:t>protocols and behaviors are the important items to take from </a:t>
            </a:r>
            <a:r>
              <a:rPr lang="en-US" dirty="0" smtClean="0"/>
              <a:t>the design document</a:t>
            </a:r>
            <a:r>
              <a:rPr lang="en-US" dirty="0"/>
              <a:t>.  </a:t>
            </a:r>
            <a:endParaRPr lang="en-US" dirty="0" smtClean="0"/>
          </a:p>
          <a:p>
            <a:r>
              <a:rPr lang="en-US" dirty="0" smtClean="0"/>
              <a:t>This </a:t>
            </a:r>
            <a:r>
              <a:rPr lang="en-US" dirty="0"/>
              <a:t>project is still in prototyping mode so flaws and inconsistencies may exist and should be noted and treated as failures</a:t>
            </a:r>
            <a:r>
              <a:rPr lang="en-US" dirty="0" smtClean="0"/>
              <a:t>.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41559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Organization of Design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</a:pPr>
            <a:r>
              <a:rPr lang="en-US" dirty="0" smtClean="0"/>
              <a:t>4 main design concepts</a:t>
            </a:r>
          </a:p>
          <a:p>
            <a: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</a:pPr>
            <a:r>
              <a:rPr lang="en-US" dirty="0" err="1" smtClean="0"/>
              <a:t>DataBlock</a:t>
            </a:r>
            <a:r>
              <a:rPr lang="en-US" dirty="0" smtClean="0"/>
              <a:t> + Parameter store</a:t>
            </a:r>
          </a:p>
          <a:p>
            <a: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</a:pPr>
            <a:r>
              <a:rPr lang="en-US" dirty="0" smtClean="0"/>
              <a:t>Module abstraction (sources, transforms, logic engines, publishers)</a:t>
            </a:r>
          </a:p>
          <a:p>
            <a: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</a:pPr>
            <a:r>
              <a:rPr lang="en-US" dirty="0" smtClean="0"/>
              <a:t>Task Manager</a:t>
            </a:r>
          </a:p>
          <a:p>
            <a: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</a:pPr>
            <a:r>
              <a:rPr lang="en-US" dirty="0" smtClean="0"/>
              <a:t>Configuration Management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</a:pPr>
            <a:endParaRPr lang="en-US" dirty="0"/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</a:pPr>
            <a:r>
              <a:rPr lang="en-US" dirty="0" smtClean="0"/>
              <a:t>All component communication is done through the </a:t>
            </a:r>
            <a:r>
              <a:rPr lang="en-US" dirty="0" err="1" smtClean="0"/>
              <a:t>DataBlock</a:t>
            </a:r>
            <a:endParaRPr lang="en-US" dirty="0" smtClean="0"/>
          </a:p>
          <a:p>
            <a: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</a:pPr>
            <a:r>
              <a:rPr lang="en-US" dirty="0" smtClean="0"/>
              <a:t>Special Source Proxy to allow data access to/from different </a:t>
            </a:r>
            <a:r>
              <a:rPr lang="en-US" dirty="0" err="1" smtClean="0"/>
              <a:t>DataBlocks</a:t>
            </a:r>
            <a:endParaRPr lang="en-US" dirty="0" smtClean="0"/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</a:pPr>
            <a:endParaRPr lang="en-US" dirty="0"/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</a:pPr>
            <a:r>
              <a:rPr lang="en-US" dirty="0" smtClean="0"/>
              <a:t>Workflows are expressed through “Decision Channels”:</a:t>
            </a:r>
          </a:p>
          <a:p>
            <a: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</a:pPr>
            <a:r>
              <a:rPr lang="en-US" dirty="0" smtClean="0"/>
              <a:t>Source(s) -&gt; Transform(s) -&gt; Logic Engine(s) -&gt; Publishers</a:t>
            </a:r>
          </a:p>
          <a:p>
            <a: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</a:pPr>
            <a:endParaRPr lang="en-US" dirty="0"/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</a:pPr>
            <a:r>
              <a:rPr lang="en-US" dirty="0" smtClean="0"/>
              <a:t>Configuration Management</a:t>
            </a:r>
          </a:p>
          <a:p>
            <a: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</a:pPr>
            <a:r>
              <a:rPr lang="en-US" dirty="0" smtClean="0"/>
              <a:t>Factory to build Task Managers</a:t>
            </a:r>
          </a:p>
          <a:p>
            <a: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</a:pPr>
            <a:r>
              <a:rPr lang="en-US" dirty="0" smtClean="0"/>
              <a:t>Decision Channel configurations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34143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Goal for the end of the sprint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363287" y="1895302"/>
            <a:ext cx="741495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Put description of the AWS use case here</a:t>
            </a:r>
          </a:p>
          <a:p>
            <a:endParaRPr lang="en-US" dirty="0" smtClean="0"/>
          </a:p>
          <a:p>
            <a:r>
              <a:rPr lang="en-US" dirty="0" smtClean="0"/>
              <a:t>The goal for the end of the sprint is to run a Decision Channel that encompasses this use case and makes good, consistent decisions.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102126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Schedule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Start at 9:15  (04/12 </a:t>
            </a:r>
            <a:r>
              <a:rPr lang="mr-IN" dirty="0" smtClean="0"/>
              <a:t>–</a:t>
            </a:r>
            <a:r>
              <a:rPr lang="en-US" dirty="0" smtClean="0"/>
              <a:t> 04/13)</a:t>
            </a:r>
          </a:p>
          <a:p>
            <a:r>
              <a:rPr lang="en-US" dirty="0" smtClean="0"/>
              <a:t>Break for lunch at noon</a:t>
            </a:r>
          </a:p>
          <a:p>
            <a:r>
              <a:rPr lang="en-US" dirty="0" smtClean="0"/>
              <a:t>Additional breaks as needed</a:t>
            </a:r>
          </a:p>
          <a:p>
            <a:r>
              <a:rPr lang="en-US" dirty="0" smtClean="0"/>
              <a:t>Assess progress close of business Thursday (04/13)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001028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Decision Engine Class Diagram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2275" y="1828800"/>
            <a:ext cx="5134301" cy="4351338"/>
          </a:xfrm>
        </p:spPr>
      </p:pic>
    </p:spTree>
    <p:extLst>
      <p:ext uri="{BB962C8B-B14F-4D97-AF65-F5344CB8AC3E}">
        <p14:creationId xmlns:p14="http://schemas.microsoft.com/office/powerpoint/2010/main" val="1452791032"/>
      </p:ext>
    </p:extLst>
  </p:cSld>
  <p:clrMapOvr>
    <a:masterClrMapping/>
  </p:clrMapOvr>
</p:sld>
</file>

<file path=ppt/theme/theme1.xml><?xml version="1.0" encoding="utf-8"?>
<a:theme xmlns:a="http://schemas.openxmlformats.org/drawingml/2006/main" name="View">
  <a:themeElements>
    <a:clrScheme name="View">
      <a:dk1>
        <a:srgbClr val="000000"/>
      </a:dk1>
      <a:lt1>
        <a:srgbClr val="FFFFFF"/>
      </a:lt1>
      <a:dk2>
        <a:srgbClr val="46464A"/>
      </a:dk2>
      <a:lt2>
        <a:srgbClr val="D6D3CC"/>
      </a:lt2>
      <a:accent1>
        <a:srgbClr val="6F6F74"/>
      </a:accent1>
      <a:accent2>
        <a:srgbClr val="92A9B9"/>
      </a:accent2>
      <a:accent3>
        <a:srgbClr val="A7B789"/>
      </a:accent3>
      <a:accent4>
        <a:srgbClr val="B9A489"/>
      </a:accent4>
      <a:accent5>
        <a:srgbClr val="8D6374"/>
      </a:accent5>
      <a:accent6>
        <a:srgbClr val="9B7362"/>
      </a:accent6>
      <a:hlink>
        <a:srgbClr val="67AABF"/>
      </a:hlink>
      <a:folHlink>
        <a:srgbClr val="ABAFA5"/>
      </a:folHlink>
    </a:clrScheme>
    <a:fontScheme name="View">
      <a:majorFont>
        <a:latin typeface="Century Schoolbook" panose="020406040505050203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Schoolbook" panose="020406040505050203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View">
      <a:fillStyleLst>
        <a:solidFill>
          <a:schemeClr val="phClr"/>
        </a:solidFill>
        <a:solidFill>
          <a:schemeClr val="phClr">
            <a:tint val="60000"/>
            <a:satMod val="120000"/>
          </a:schemeClr>
        </a:solidFill>
        <a:solidFill>
          <a:schemeClr val="phClr">
            <a:shade val="75000"/>
            <a:satMod val="16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3970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95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5240" dir="5400000" algn="tl" rotWithShape="0">
              <a:srgbClr val="000000">
                <a:alpha val="7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9525" prstMaterial="flat">
            <a:bevelT w="0" h="0" prst="coolSlant"/>
            <a:contourClr>
              <a:schemeClr val="phClr">
                <a:shade val="35000"/>
                <a:satMod val="130000"/>
              </a:schemeClr>
            </a:contourClr>
          </a:sp3d>
        </a:effectStyle>
        <a:effectStyle>
          <a:effectLst>
            <a:outerShdw blurRad="76200" dist="25400" dir="5400000" algn="tl" rotWithShape="0">
              <a:srgbClr val="000000">
                <a:alpha val="5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9050" prstMaterial="flat">
            <a:bevelT w="0" h="0" prst="coolSlant"/>
            <a:contourClr>
              <a:schemeClr val="phClr">
                <a:shade val="25000"/>
                <a:satMod val="14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4000"/>
                <a:shade val="98000"/>
                <a:satMod val="130000"/>
                <a:lumMod val="102000"/>
              </a:schemeClr>
            </a:gs>
            <a:gs pos="100000">
              <a:schemeClr val="phClr">
                <a:tint val="98000"/>
                <a:shade val="78000"/>
                <a:satMod val="14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iew" id="{BA0EB5A6-F2D4-4F82-977B-64ADEE4A2A69}" vid="{3969A8A2-35DB-4E3B-8885-16FD2056867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View</Template>
  <TotalTime>1816</TotalTime>
  <Words>248</Words>
  <Application>Microsoft Macintosh PowerPoint</Application>
  <PresentationFormat>Widescreen</PresentationFormat>
  <Paragraphs>41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4" baseType="lpstr">
      <vt:lpstr>Cambria</vt:lpstr>
      <vt:lpstr>Century Schoolbook</vt:lpstr>
      <vt:lpstr>Mangal</vt:lpstr>
      <vt:lpstr>Wingdings 2</vt:lpstr>
      <vt:lpstr>Arial</vt:lpstr>
      <vt:lpstr>View</vt:lpstr>
      <vt:lpstr>HEPCloud Decision Engine</vt:lpstr>
      <vt:lpstr>You are here:</vt:lpstr>
      <vt:lpstr>Problem Description</vt:lpstr>
      <vt:lpstr>“Rules of the Game”</vt:lpstr>
      <vt:lpstr>Organization of Design</vt:lpstr>
      <vt:lpstr>Goal for the end of the sprint</vt:lpstr>
      <vt:lpstr>Schedule</vt:lpstr>
      <vt:lpstr>Decision Engine Class Diagram</vt:lpstr>
    </vt:vector>
  </TitlesOfParts>
  <Company/>
  <LinksUpToDate>false</LinksUpToDate>
  <SharedDoc>false</SharedDoc>
  <HyperlinksChanged>false</HyperlinksChanged>
  <AppVersion>15.0025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HEPCloud Decision Engine</dc:title>
  <dc:creator>Anthony R Tiradani</dc:creator>
  <cp:lastModifiedBy>Anthony R Tiradani</cp:lastModifiedBy>
  <cp:revision>18</cp:revision>
  <dcterms:created xsi:type="dcterms:W3CDTF">2017-04-10T19:43:35Z</dcterms:created>
  <dcterms:modified xsi:type="dcterms:W3CDTF">2017-04-12T14:06:26Z</dcterms:modified>
</cp:coreProperties>
</file>