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5400" b="1">
                <a:solidFill>
                  <a:srgbClr val="0066CC"/>
                </a:solidFill>
              </a:defRPr>
            </a:pPr>
            <a:r>
              <a:t>DVOACAP-Python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9260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>
                <a:solidFill>
                  <a:srgbClr val="333333"/>
                </a:solidFill>
              </a:defRPr>
            </a:pPr>
            <a:r>
              <a:t>HF Propagation Prediction Made Easy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5486400"/>
            <a:ext cx="7315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Ham Radio Club Presentation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Get Started Today!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 sz="2400"/>
            </a:pPr>
            <a:r>
              <a:t>Free &amp; Open Source</a:t>
            </a:r>
          </a:p>
          <a:p/>
          <a:p>
            <a:pPr lvl="1"/>
            <a:r>
              <a:t>GitHub: github.com/skyelaird/dvoacap-python</a:t>
            </a:r>
          </a:p>
          <a:p>
            <a:pPr lvl="1"/>
            <a:r>
              <a:t>PyPI: pypi.org/project/dvoacap/</a:t>
            </a:r>
          </a:p>
          <a:p>
            <a:pPr lvl="1"/>
            <a:r>
              <a:t>Docs: skyelaird.github.io/dvoacap-python/</a:t>
            </a:r>
          </a:p>
          <a:p/>
          <a:p>
            <a:pPr>
              <a:defRPr b="1" sz="2000"/>
            </a:pPr>
            <a:r>
              <a:t>Try It Right Now:</a:t>
            </a:r>
          </a:p>
          <a:p>
            <a:pPr lvl="1">
              <a:defRPr sz="1800">
                <a:latin typeface="Courier New"/>
              </a:defRPr>
            </a:pPr>
            <a:r>
              <a:t>pip install dvoacap</a:t>
            </a:r>
          </a:p>
          <a:p/>
          <a:p>
            <a:pPr>
              <a:defRPr b="1" sz="2400">
                <a:solidFill>
                  <a:srgbClr val="0066CC"/>
                </a:solidFill>
              </a:defRPr>
            </a:pPr>
            <a:r>
              <a:t>Questions? Thank you!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Problem Does This Solve?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The Challenge:</a:t>
            </a:r>
          </a:p>
          <a:p>
            <a:pPr lvl="1"/>
            <a:r>
              <a:t>"Will 20 meters be open to Europe tonight?"</a:t>
            </a:r>
          </a:p>
          <a:p>
            <a:pPr lvl="1"/>
            <a:r>
              <a:t>"What's the best time to work Japan?"</a:t>
            </a:r>
          </a:p>
          <a:p>
            <a:pPr lvl="1"/>
            <a:r>
              <a:t>"Which band should I use for the contest?"</a:t>
            </a:r>
          </a:p>
          <a:p/>
          <a:p>
            <a:pPr>
              <a:defRPr b="1"/>
            </a:pPr>
            <a:r>
              <a:t>The Solution:</a:t>
            </a:r>
          </a:p>
          <a:p>
            <a:pPr lvl="1"/>
            <a:r>
              <a:t>DVOACAP predicts HF propagation by modeling the ionosphere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How It Works - The Ionosphere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Three Ionospheric Layers:</a:t>
            </a:r>
          </a:p>
          <a:p>
            <a:pPr lvl="1"/>
            <a:r>
              <a:t>F2 Layer (300 km) - Best for long-distance (DX)</a:t>
            </a:r>
          </a:p>
          <a:p>
            <a:pPr lvl="1"/>
            <a:r>
              <a:t>F1 Layer (200 km) - Daytime only</a:t>
            </a:r>
          </a:p>
          <a:p>
            <a:pPr lvl="1"/>
            <a:r>
              <a:t>E Layer (110 km) - Regional contacts</a:t>
            </a:r>
          </a:p>
          <a:p/>
          <a:p>
            <a:pPr>
              <a:defRPr b="1"/>
            </a:pPr>
            <a:r>
              <a:t>What DVOACAP Tells You:</a:t>
            </a:r>
          </a:p>
          <a:p>
            <a:pPr lvl="1"/>
            <a:r>
              <a:t>Critical frequencies for each layer</a:t>
            </a:r>
          </a:p>
          <a:p>
            <a:pPr lvl="1"/>
            <a:r>
              <a:t>Maximum Usable Frequency (MUF)</a:t>
            </a:r>
          </a:p>
          <a:p>
            <a:pPr lvl="1"/>
            <a:r>
              <a:t>Best operating frequencies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Solar Activity Changes Everything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Sunspot Number (SSN) Effects:</a:t>
            </a:r>
          </a:p>
          <a:p>
            <a:pPr lvl="1"/>
            <a:r>
              <a:t>Solar Min (SSN 0-30): 40m, 80m, 160m only</a:t>
            </a:r>
          </a:p>
          <a:p>
            <a:pPr lvl="1"/>
            <a:r>
              <a:t>Low-Mid (SSN 50-100): 20m, 40m working</a:t>
            </a:r>
          </a:p>
          <a:p>
            <a:pPr lvl="1"/>
            <a:r>
              <a:t>Mid-High (SSN 100-150): 15m, 20m worldwide</a:t>
            </a:r>
          </a:p>
          <a:p>
            <a:pPr lvl="1"/>
            <a:r>
              <a:t>Solar Max (SSN 150-200+): 10m is HOT!</a:t>
            </a:r>
          </a:p>
          <a:p/>
          <a:p>
            <a:pPr>
              <a:defRPr b="1">
                <a:solidFill>
                  <a:srgbClr val="009900"/>
                </a:solidFill>
              </a:defRPr>
            </a:pPr>
            <a:r>
              <a:t>Current Status:</a:t>
            </a:r>
          </a:p>
          <a:p>
            <a:pPr lvl="1">
              <a:defRPr>
                <a:solidFill>
                  <a:srgbClr val="009900"/>
                </a:solidFill>
              </a:defRPr>
            </a:pPr>
            <a:r>
              <a:t>Solar Cycle 25, approaching maximum (2025-2026)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Example: Halifax to London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Question: When can we work London on 20m?</a:t>
            </a:r>
          </a:p>
          <a:p/>
          <a:p>
            <a:r>
              <a:t>Input:</a:t>
            </a:r>
          </a:p>
          <a:p>
            <a:pPr lvl="1"/>
            <a:r>
              <a:t>Location: Halifax, NS (44.65°N, 63.57°W)</a:t>
            </a:r>
          </a:p>
          <a:p>
            <a:pPr lvl="1"/>
            <a:r>
              <a:t>Target: London, UK</a:t>
            </a:r>
          </a:p>
          <a:p>
            <a:pPr lvl="1"/>
            <a:r>
              <a:t>Solar Activity: SSN 100 (moderate)</a:t>
            </a:r>
          </a:p>
          <a:p/>
          <a:p>
            <a:pPr>
              <a:defRPr b="1">
                <a:solidFill>
                  <a:srgbClr val="009900"/>
                </a:solidFill>
              </a:defRPr>
            </a:pPr>
            <a:r>
              <a:t>Prediction:</a:t>
            </a:r>
          </a:p>
          <a:p>
            <a:pPr lvl="1"/>
            <a:r>
              <a:t>Best time: 21:00-01:00 UTC</a:t>
            </a:r>
          </a:p>
          <a:p>
            <a:pPr lvl="1">
              <a:defRPr>
                <a:solidFill>
                  <a:srgbClr val="009900"/>
                </a:solidFill>
              </a:defRPr>
            </a:pPr>
            <a:r>
              <a:t>20m band: EXCELLENT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Installation - Super Easy!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Three Simple Steps:</a:t>
            </a:r>
          </a:p>
          <a:p/>
          <a:p>
            <a:r>
              <a:t>1. Download two files:</a:t>
            </a:r>
          </a:p>
          <a:p>
            <a:pPr lvl="1"/>
            <a:r>
              <a:t>install_dvoacap.py</a:t>
            </a:r>
          </a:p>
          <a:p>
            <a:pPr lvl="1"/>
            <a:r>
              <a:t>validate_dvoacap.py</a:t>
            </a:r>
          </a:p>
          <a:p/>
          <a:p>
            <a:r>
              <a:t>2. Run installer:</a:t>
            </a:r>
          </a:p>
          <a:p>
            <a:pPr lvl="1">
              <a:defRPr>
                <a:latin typeface="Courier New"/>
              </a:defRPr>
            </a:pPr>
            <a:r>
              <a:t>python install_dvoacap.py</a:t>
            </a:r>
          </a:p>
          <a:p/>
          <a:p>
            <a:r>
              <a:t>3. Validate it works:</a:t>
            </a:r>
          </a:p>
          <a:p>
            <a:pPr lvl="1">
              <a:defRPr>
                <a:latin typeface="Courier New"/>
              </a:defRPr>
            </a:pPr>
            <a:r>
              <a:t>python validate_dvoacap.py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You Get - Real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Halifax, NS Prediction:</a:t>
            </a:r>
          </a:p>
          <a:p>
            <a:pPr lvl="1">
              <a:defRPr>
                <a:latin typeface="Courier New"/>
              </a:defRPr>
            </a:pPr>
            <a:r>
              <a:t>E Layer: 3.45 MHz at 110 km</a:t>
            </a:r>
          </a:p>
          <a:p>
            <a:pPr lvl="1">
              <a:defRPr>
                <a:latin typeface="Courier New"/>
              </a:defRPr>
            </a:pPr>
            <a:r>
              <a:t>F1 Layer: 5.23 MHz at 200 km</a:t>
            </a:r>
          </a:p>
          <a:p>
            <a:pPr lvl="1">
              <a:defRPr>
                <a:latin typeface="Courier New"/>
              </a:defRPr>
            </a:pPr>
            <a:r>
              <a:t>F2 Layer: 8.67 MHz at 300 km</a:t>
            </a:r>
          </a:p>
          <a:p/>
          <a:p>
            <a:pPr>
              <a:defRPr b="1"/>
            </a:pPr>
            <a:r>
              <a:t>Band Conditions:</a:t>
            </a:r>
          </a:p>
          <a:p>
            <a:pPr lvl="1">
              <a:defRPr>
                <a:solidFill>
                  <a:srgbClr val="009900"/>
                </a:solidFill>
              </a:defRPr>
            </a:pPr>
            <a:r>
              <a:t>20m (14 MHz) - EXCELLENT ✓</a:t>
            </a:r>
          </a:p>
          <a:p>
            <a:pPr lvl="1">
              <a:defRPr>
                <a:solidFill>
                  <a:srgbClr val="009900"/>
                </a:solidFill>
              </a:defRPr>
            </a:pPr>
            <a:r>
              <a:t>17m (18 MHz) - EXCELLENT ✓</a:t>
            </a:r>
          </a:p>
          <a:p>
            <a:pPr lvl="1">
              <a:defRPr>
                <a:solidFill>
                  <a:srgbClr val="009900"/>
                </a:solidFill>
              </a:defRPr>
            </a:pPr>
            <a:r>
              <a:t>15m (21 MHz) - GOOD ✓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Accuracy &amp; Trust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b="1"/>
            </a:pPr>
            <a:r>
              <a:t>How Accurate Is It?</a:t>
            </a:r>
          </a:p>
          <a:p/>
          <a:p>
            <a:pPr lvl="1"/>
            <a:r>
              <a:t>86.6% accuracy vs. reference implementation</a:t>
            </a:r>
          </a:p>
          <a:p>
            <a:pPr lvl="1"/>
            <a:r>
              <a:t>2.3x faster than previous version</a:t>
            </a:r>
          </a:p>
          <a:p>
            <a:pPr lvl="1"/>
            <a:r>
              <a:t>Based on ITU-R recommendations</a:t>
            </a:r>
          </a:p>
          <a:p>
            <a:pPr lvl="1"/>
            <a:r>
              <a:t>Decades of ionospheric measurements</a:t>
            </a:r>
          </a:p>
          <a:p/>
          <a:p>
            <a:pPr>
              <a:defRPr b="1">
                <a:solidFill>
                  <a:srgbClr val="0066CC"/>
                </a:solidFill>
              </a:defRPr>
            </a:pPr>
            <a:r>
              <a:t>The Bottom Line:</a:t>
            </a:r>
          </a:p>
          <a:p>
            <a:pPr lvl="1"/>
            <a:r>
              <a:t>Industry standard for HF planning used by governments and broadcasters worldwide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Ham Radio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Contest Planning</a:t>
            </a:r>
          </a:p>
          <a:p>
            <a:pPr lvl="1"/>
            <a:r>
              <a:t>Predict band openings by hour</a:t>
            </a:r>
          </a:p>
          <a:p/>
          <a:p>
            <a:r>
              <a:t>DX Chasing</a:t>
            </a:r>
          </a:p>
          <a:p>
            <a:pPr lvl="1"/>
            <a:r>
              <a:t>Find best time to work rare entities</a:t>
            </a:r>
          </a:p>
          <a:p/>
          <a:p>
            <a:r>
              <a:t>Emergency Communications</a:t>
            </a:r>
          </a:p>
          <a:p>
            <a:pPr lvl="1"/>
            <a:r>
              <a:t>Plan EMCOMM frequencies in advance</a:t>
            </a:r>
          </a:p>
          <a:p/>
          <a:p>
            <a:r>
              <a:t>Antenna Projects</a:t>
            </a:r>
          </a:p>
          <a:p>
            <a:pPr lvl="1"/>
            <a:r>
              <a:t>Determine optimal antenna direction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