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3235727-124F-4F86-9AC8-AC2F78520D73}">
  <a:tblStyle styleId="{53235727-124F-4F86-9AC8-AC2F78520D7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4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fc04d79ac_7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fc04d79ac_7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4f29a8ebb9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4f29a8ebb9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4f8d95c38d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4f8d95c38d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4fc04d79ac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4fc04d79ac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4fc04d79ac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4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4fc04d79ac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4fc04d79ac_3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4fc04d79ac_3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4fc04d79ac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4fc04d79ac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Google Shape;54;p13"/>
          <p:cNvGraphicFramePr/>
          <p:nvPr/>
        </p:nvGraphicFramePr>
        <p:xfrm>
          <a:off x="472850" y="752125"/>
          <a:ext cx="1901875" cy="2536125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121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7225">
                <a:tc gridSpan="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BYTECODE INS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72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Mem Add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Op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72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...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...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72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0x419628D0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FORL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72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...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...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5" name="Google Shape;55;p13"/>
          <p:cNvGraphicFramePr/>
          <p:nvPr/>
        </p:nvGraphicFramePr>
        <p:xfrm>
          <a:off x="2954500" y="1485200"/>
          <a:ext cx="1240150" cy="79242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124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PC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0x419628D0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6" name="Google Shape;56;p13"/>
          <p:cNvGraphicFramePr/>
          <p:nvPr/>
        </p:nvGraphicFramePr>
        <p:xfrm>
          <a:off x="6998275" y="752125"/>
          <a:ext cx="1605850" cy="2536125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802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2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7225">
                <a:tc gridSpan="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HOTCOUNT TABLE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72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Index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Value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72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...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...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72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52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90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72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...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...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7" name="Google Shape;57;p13"/>
          <p:cNvCxnSpPr/>
          <p:nvPr/>
        </p:nvCxnSpPr>
        <p:spPr>
          <a:xfrm rot="10800000" flipH="1">
            <a:off x="2374725" y="2084850"/>
            <a:ext cx="570300" cy="4722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8" name="Google Shape;58;p13"/>
          <p:cNvCxnSpPr/>
          <p:nvPr/>
        </p:nvCxnSpPr>
        <p:spPr>
          <a:xfrm>
            <a:off x="4194650" y="2069550"/>
            <a:ext cx="548100" cy="15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9" name="Google Shape;59;p13"/>
          <p:cNvCxnSpPr/>
          <p:nvPr/>
        </p:nvCxnSpPr>
        <p:spPr>
          <a:xfrm rot="10800000" flipH="1">
            <a:off x="8110100" y="2407275"/>
            <a:ext cx="233700" cy="23370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cxnSp>
        <p:nvCxnSpPr>
          <p:cNvPr id="60" name="Google Shape;60;p13"/>
          <p:cNvCxnSpPr/>
          <p:nvPr/>
        </p:nvCxnSpPr>
        <p:spPr>
          <a:xfrm>
            <a:off x="8386775" y="2536050"/>
            <a:ext cx="381600" cy="720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1" name="Google Shape;61;p13"/>
          <p:cNvSpPr txBox="1"/>
          <p:nvPr/>
        </p:nvSpPr>
        <p:spPr>
          <a:xfrm>
            <a:off x="8641625" y="2328300"/>
            <a:ext cx="485700" cy="4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CC0000"/>
                </a:solidFill>
                <a:latin typeface="Consolas"/>
                <a:ea typeface="Consolas"/>
                <a:cs typeface="Consolas"/>
                <a:sym typeface="Consolas"/>
              </a:rPr>
              <a:t>88</a:t>
            </a:r>
            <a:endParaRPr>
              <a:solidFill>
                <a:srgbClr val="CC0000"/>
              </a:solidFill>
            </a:endParaRPr>
          </a:p>
        </p:txBody>
      </p:sp>
      <p:graphicFrame>
        <p:nvGraphicFramePr>
          <p:cNvPr id="62" name="Google Shape;62;p13"/>
          <p:cNvGraphicFramePr/>
          <p:nvPr/>
        </p:nvGraphicFramePr>
        <p:xfrm>
          <a:off x="4746313" y="1441625"/>
          <a:ext cx="1760550" cy="835985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1760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88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HASH FUNCTION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7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(PC/4) % 64 = 52</a:t>
                      </a:r>
                      <a:endParaRPr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63" name="Google Shape;63;p13"/>
          <p:cNvCxnSpPr/>
          <p:nvPr/>
        </p:nvCxnSpPr>
        <p:spPr>
          <a:xfrm>
            <a:off x="6506875" y="2057850"/>
            <a:ext cx="491400" cy="4854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" name="Google Shape;68;p14"/>
          <p:cNvGraphicFramePr/>
          <p:nvPr/>
        </p:nvGraphicFramePr>
        <p:xfrm>
          <a:off x="72438" y="595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2880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479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vm_ARCH.dasc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9" name="Google Shape;69;p14"/>
          <p:cNvGraphicFramePr/>
          <p:nvPr/>
        </p:nvGraphicFramePr>
        <p:xfrm>
          <a:off x="3062263" y="595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259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745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 b="1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lj_dispatch.c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0" name="Google Shape;70;p14"/>
          <p:cNvGraphicFramePr/>
          <p:nvPr/>
        </p:nvGraphicFramePr>
        <p:xfrm>
          <a:off x="3212213" y="28162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2449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268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A hotcount triggered. Start recording a root trace. */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lj_trace_hot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reset_hotcount(112)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if(not already recording)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state = LJ_TRACE_START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lj_trace_ins()   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1" name="Google Shape;71;p14"/>
          <p:cNvGraphicFramePr/>
          <p:nvPr/>
        </p:nvGraphicFramePr>
        <p:xfrm>
          <a:off x="6032075" y="531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3005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A bytecode instruction is about to be executed. Record it*/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lj_trace_ins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lj_vm_cpcall(trace_state)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2" name="Google Shape;72;p14"/>
          <p:cNvGraphicFramePr/>
          <p:nvPr/>
        </p:nvGraphicFramePr>
        <p:xfrm>
          <a:off x="6032100" y="23225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3005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2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Trace compiler state machine*/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trace_state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switch (state) 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case LJ_TRACE_START: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state = LJ_TRACE_RECORD  	      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trace_start()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lj_dispatch_update()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break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3" name="Google Shape;73;p14"/>
          <p:cNvGraphicFramePr/>
          <p:nvPr/>
        </p:nvGraphicFramePr>
        <p:xfrm>
          <a:off x="132325" y="28162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2760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05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// Hot loop counter underflow.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-&gt;vm_hotloop: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call extern lj_trace_hot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74" name="Google Shape;74;p14"/>
          <p:cNvCxnSpPr/>
          <p:nvPr/>
        </p:nvCxnSpPr>
        <p:spPr>
          <a:xfrm>
            <a:off x="7510250" y="1743075"/>
            <a:ext cx="0" cy="559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graphicFrame>
        <p:nvGraphicFramePr>
          <p:cNvPr id="75" name="Google Shape;75;p14"/>
          <p:cNvGraphicFramePr/>
          <p:nvPr/>
        </p:nvGraphicFramePr>
        <p:xfrm>
          <a:off x="3212225" y="3922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2345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268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Call dispatch. Used by call hooks , hot calls or when recording. */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lj_dispatch_call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if(hotcall)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lj_trace_hot()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6" name="Google Shape;76;p14"/>
          <p:cNvGraphicFramePr/>
          <p:nvPr/>
        </p:nvGraphicFramePr>
        <p:xfrm>
          <a:off x="138300" y="3922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2748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05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// Hot call counter underflow.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-&gt;vm_hotcall: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call extern lj_dispatch_call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77" name="Google Shape;77;p14"/>
          <p:cNvCxnSpPr/>
          <p:nvPr/>
        </p:nvCxnSpPr>
        <p:spPr>
          <a:xfrm>
            <a:off x="2420250" y="3765000"/>
            <a:ext cx="7755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8" name="Google Shape;78;p14"/>
          <p:cNvCxnSpPr/>
          <p:nvPr/>
        </p:nvCxnSpPr>
        <p:spPr>
          <a:xfrm>
            <a:off x="2823650" y="1334925"/>
            <a:ext cx="368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9" name="Google Shape;79;p14"/>
          <p:cNvCxnSpPr/>
          <p:nvPr/>
        </p:nvCxnSpPr>
        <p:spPr>
          <a:xfrm>
            <a:off x="4315775" y="2162175"/>
            <a:ext cx="0" cy="590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0" name="Google Shape;80;p14"/>
          <p:cNvSpPr/>
          <p:nvPr/>
        </p:nvSpPr>
        <p:spPr>
          <a:xfrm>
            <a:off x="4819650" y="1431800"/>
            <a:ext cx="1146350" cy="3226375"/>
          </a:xfrm>
          <a:custGeom>
            <a:avLst/>
            <a:gdLst/>
            <a:ahLst/>
            <a:cxnLst/>
            <a:rect l="l" t="t" r="r" b="b"/>
            <a:pathLst>
              <a:path w="45854" h="129055" extrusionOk="0">
                <a:moveTo>
                  <a:pt x="0" y="128847"/>
                </a:moveTo>
                <a:cubicBezTo>
                  <a:pt x="6148" y="126743"/>
                  <a:pt x="30518" y="135470"/>
                  <a:pt x="36888" y="116220"/>
                </a:cubicBezTo>
                <a:cubicBezTo>
                  <a:pt x="43258" y="96971"/>
                  <a:pt x="36728" y="32720"/>
                  <a:pt x="38222" y="13350"/>
                </a:cubicBezTo>
                <a:cubicBezTo>
                  <a:pt x="39716" y="-6020"/>
                  <a:pt x="44582" y="2225"/>
                  <a:pt x="45854" y="0"/>
                </a:cubicBezTo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sp>
      <p:cxnSp>
        <p:nvCxnSpPr>
          <p:cNvPr id="81" name="Google Shape;81;p14"/>
          <p:cNvCxnSpPr/>
          <p:nvPr/>
        </p:nvCxnSpPr>
        <p:spPr>
          <a:xfrm>
            <a:off x="5902225" y="1431800"/>
            <a:ext cx="999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2" name="Google Shape;82;p14"/>
          <p:cNvSpPr txBox="1"/>
          <p:nvPr/>
        </p:nvSpPr>
        <p:spPr>
          <a:xfrm>
            <a:off x="6429375" y="142875"/>
            <a:ext cx="2019300" cy="2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b="1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lj_trace.c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83" name="Google Shape;83;p14"/>
          <p:cNvCxnSpPr/>
          <p:nvPr/>
        </p:nvCxnSpPr>
        <p:spPr>
          <a:xfrm>
            <a:off x="5714325" y="58850"/>
            <a:ext cx="3404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4" name="Google Shape;84;p14"/>
          <p:cNvCxnSpPr/>
          <p:nvPr/>
        </p:nvCxnSpPr>
        <p:spPr>
          <a:xfrm>
            <a:off x="3057525" y="5107100"/>
            <a:ext cx="6063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5" name="Google Shape;85;p14"/>
          <p:cNvCxnSpPr/>
          <p:nvPr/>
        </p:nvCxnSpPr>
        <p:spPr>
          <a:xfrm rot="10800000">
            <a:off x="3062275" y="2747350"/>
            <a:ext cx="0" cy="2363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6" name="Google Shape;86;p14"/>
          <p:cNvCxnSpPr/>
          <p:nvPr/>
        </p:nvCxnSpPr>
        <p:spPr>
          <a:xfrm>
            <a:off x="3058725" y="2752575"/>
            <a:ext cx="26595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" name="Google Shape;87;p14"/>
          <p:cNvCxnSpPr/>
          <p:nvPr/>
        </p:nvCxnSpPr>
        <p:spPr>
          <a:xfrm rot="10800000">
            <a:off x="9115425" y="53600"/>
            <a:ext cx="0" cy="5051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8" name="Google Shape;88;p14"/>
          <p:cNvCxnSpPr/>
          <p:nvPr/>
        </p:nvCxnSpPr>
        <p:spPr>
          <a:xfrm rot="10800000">
            <a:off x="5714325" y="53600"/>
            <a:ext cx="0" cy="2703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" name="Google Shape;93;p15"/>
          <p:cNvGraphicFramePr/>
          <p:nvPr/>
        </p:nvGraphicFramePr>
        <p:xfrm>
          <a:off x="6396200" y="3023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259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98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lj_record.c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4" name="Google Shape;94;p15"/>
          <p:cNvGraphicFramePr/>
          <p:nvPr/>
        </p:nvGraphicFramePr>
        <p:xfrm>
          <a:off x="2920675" y="1779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3199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224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lj_trace.c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5" name="Google Shape;95;p15"/>
          <p:cNvGraphicFramePr/>
          <p:nvPr/>
        </p:nvGraphicFramePr>
        <p:xfrm>
          <a:off x="42875" y="47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9048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76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800" b="1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LOOP</a:t>
                      </a:r>
                      <a:endParaRPr sz="18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6" name="Google Shape;96;p15"/>
          <p:cNvGraphicFramePr/>
          <p:nvPr/>
        </p:nvGraphicFramePr>
        <p:xfrm>
          <a:off x="101550" y="6190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259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422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 b="1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lj_dispatch.c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7" name="Google Shape;97;p15"/>
          <p:cNvGraphicFramePr/>
          <p:nvPr/>
        </p:nvGraphicFramePr>
        <p:xfrm>
          <a:off x="151413" y="10826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2493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268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Instruction dispatch. Used by instr/line/return hooks or when recording. */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lj_dispatch_ins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lj_trace_ins()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8" name="Google Shape;98;p15"/>
          <p:cNvGraphicFramePr/>
          <p:nvPr/>
        </p:nvGraphicFramePr>
        <p:xfrm>
          <a:off x="2965625" y="5523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3109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A bytecode instruction is about to be executed. Record it. */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lj_trace_ins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lj_vm_cpcall(trace_state)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9" name="Google Shape;99;p15"/>
          <p:cNvGraphicFramePr/>
          <p:nvPr/>
        </p:nvGraphicFramePr>
        <p:xfrm>
          <a:off x="2965650" y="2343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3109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2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Trace compiler state machine.*/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trace_state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switch (state) 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case LJ_TRACE_RECORD: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setvmstate(RECORD)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lj_vmevent_send_(RECORD, ...)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lj_record_ins()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break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0" name="Google Shape;100;p15"/>
          <p:cNvGraphicFramePr/>
          <p:nvPr/>
        </p:nvGraphicFramePr>
        <p:xfrm>
          <a:off x="6458863" y="7145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2493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05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Record the next bytecode instruction (before it's executed). */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lj_record_ins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switch (opcode) 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case BC_ins1: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rec 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BC_ins1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emit corresponding IR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break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case BC_ins2: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rec BC_ins2 </a:t>
                      </a:r>
                      <a:endParaRPr sz="1200">
                        <a:solidFill>
                          <a:schemeClr val="dk1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emit corresponding IR</a:t>
                      </a:r>
                      <a:endParaRPr sz="1200">
                        <a:solidFill>
                          <a:schemeClr val="dk1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break</a:t>
                      </a:r>
                      <a:endParaRPr sz="1200">
                        <a:solidFill>
                          <a:schemeClr val="dk1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...</a:t>
                      </a:r>
                      <a:endParaRPr sz="1200">
                        <a:solidFill>
                          <a:schemeClr val="dk1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case BC_insN: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rec BC_insN</a:t>
                      </a:r>
                      <a:endParaRPr sz="1200">
                        <a:solidFill>
                          <a:schemeClr val="dk1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emit corresponding IR</a:t>
                      </a:r>
                      <a:endParaRPr sz="1200">
                        <a:solidFill>
                          <a:schemeClr val="dk1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break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1" name="Google Shape;101;p15"/>
          <p:cNvCxnSpPr/>
          <p:nvPr/>
        </p:nvCxnSpPr>
        <p:spPr>
          <a:xfrm rot="10800000" flipH="1">
            <a:off x="4691563" y="4157625"/>
            <a:ext cx="1635900" cy="5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2" name="Google Shape;102;p15"/>
          <p:cNvCxnSpPr/>
          <p:nvPr/>
        </p:nvCxnSpPr>
        <p:spPr>
          <a:xfrm>
            <a:off x="4544375" y="1841500"/>
            <a:ext cx="3600" cy="481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3" name="Google Shape;103;p15"/>
          <p:cNvCxnSpPr/>
          <p:nvPr/>
        </p:nvCxnSpPr>
        <p:spPr>
          <a:xfrm rot="10800000" flipH="1">
            <a:off x="1597825" y="1674125"/>
            <a:ext cx="1285800" cy="7095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" name="Google Shape;108;p16"/>
          <p:cNvGraphicFramePr/>
          <p:nvPr/>
        </p:nvGraphicFramePr>
        <p:xfrm>
          <a:off x="5866813" y="24409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2830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804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lj_emit_ARCH.h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9" name="Google Shape;109;p16"/>
          <p:cNvGraphicFramePr/>
          <p:nvPr/>
        </p:nvGraphicFramePr>
        <p:xfrm>
          <a:off x="5682438" y="1221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3199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19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lj_asm_ARCH.h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0" name="Google Shape;110;p16"/>
          <p:cNvSpPr txBox="1"/>
          <p:nvPr/>
        </p:nvSpPr>
        <p:spPr>
          <a:xfrm>
            <a:off x="860188" y="290450"/>
            <a:ext cx="906900" cy="7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111" name="Google Shape;111;p16"/>
          <p:cNvGraphicFramePr/>
          <p:nvPr/>
        </p:nvGraphicFramePr>
        <p:xfrm>
          <a:off x="456963" y="546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190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6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Assemble trace */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lj_asm_trace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for each IR ins: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asm_ir()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2" name="Google Shape;112;p16"/>
          <p:cNvGraphicFramePr/>
          <p:nvPr/>
        </p:nvGraphicFramePr>
        <p:xfrm>
          <a:off x="2823513" y="5466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2451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8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Assemble a single ins */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asm_ir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switch(IR_opcode){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case IR_ins1: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asm_ins1()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case IR_ins2: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asm_ins2()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case IR_insN: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asm_insN()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3" name="Google Shape;113;p16"/>
          <p:cNvGraphicFramePr/>
          <p:nvPr/>
        </p:nvGraphicFramePr>
        <p:xfrm>
          <a:off x="5866813" y="546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2830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2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Architecture specific ins 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asm_ins1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emit_mcode_ins1()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emit_mcode_insM()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4" name="Google Shape;114;p16"/>
          <p:cNvGraphicFramePr/>
          <p:nvPr/>
        </p:nvGraphicFramePr>
        <p:xfrm>
          <a:off x="6056138" y="2868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2451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05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Architecture specific */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ins emitter */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emit_mcode_ins1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emit_mcode_insM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(){</a:t>
                      </a:r>
                      <a:endParaRPr sz="1200">
                        <a:solidFill>
                          <a:schemeClr val="dk1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solidFill>
                          <a:schemeClr val="dk1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15" name="Google Shape;115;p16"/>
          <p:cNvCxnSpPr/>
          <p:nvPr/>
        </p:nvCxnSpPr>
        <p:spPr>
          <a:xfrm rot="10800000" flipH="1">
            <a:off x="1608163" y="1108550"/>
            <a:ext cx="1196700" cy="5610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16" name="Google Shape;116;p16"/>
          <p:cNvCxnSpPr/>
          <p:nvPr/>
        </p:nvCxnSpPr>
        <p:spPr>
          <a:xfrm rot="10800000" flipH="1">
            <a:off x="4095438" y="1093200"/>
            <a:ext cx="1736400" cy="9312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17" name="Google Shape;117;p16"/>
          <p:cNvCxnSpPr/>
          <p:nvPr/>
        </p:nvCxnSpPr>
        <p:spPr>
          <a:xfrm>
            <a:off x="7282275" y="1811725"/>
            <a:ext cx="0" cy="561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graphicFrame>
        <p:nvGraphicFramePr>
          <p:cNvPr id="118" name="Google Shape;118;p16"/>
          <p:cNvGraphicFramePr/>
          <p:nvPr/>
        </p:nvGraphicFramePr>
        <p:xfrm>
          <a:off x="262213" y="122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5191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993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 b="1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lj_asm.c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" name="Google Shape;123;p17"/>
          <p:cNvGraphicFramePr/>
          <p:nvPr/>
        </p:nvGraphicFramePr>
        <p:xfrm>
          <a:off x="1745163" y="198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5653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037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trace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.c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4" name="Google Shape;124;p17"/>
          <p:cNvSpPr txBox="1"/>
          <p:nvPr/>
        </p:nvSpPr>
        <p:spPr>
          <a:xfrm>
            <a:off x="3321438" y="553713"/>
            <a:ext cx="906900" cy="7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125" name="Google Shape;125;p17"/>
          <p:cNvGraphicFramePr/>
          <p:nvPr/>
        </p:nvGraphicFramePr>
        <p:xfrm>
          <a:off x="2135863" y="350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4887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75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Stop tracing */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trace_stop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op = bc_opcode(trace_start_ins)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</a:t>
                      </a: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patch bytecode 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switch(op){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case BC_ins1: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patch bytecode with BC_Jins1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case BC_ins2:</a:t>
                      </a:r>
                      <a:endParaRPr sz="1200">
                        <a:solidFill>
                          <a:srgbClr val="000000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patch bytecode with BC_Jins1</a:t>
                      </a:r>
                      <a:endParaRPr sz="1200">
                        <a:solidFill>
                          <a:srgbClr val="000000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00000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case BC_insN:</a:t>
                      </a:r>
                      <a:endParaRPr sz="1200">
                        <a:solidFill>
                          <a:srgbClr val="000000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patch bytecode with BC_Jins1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</a:t>
                      </a: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Commit new mcode only after all patching is done 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lj_mcode_commit()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/* Save current trace 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lj_trace_save()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" name="Google Shape;130;p18"/>
          <p:cNvGraphicFramePr/>
          <p:nvPr/>
        </p:nvGraphicFramePr>
        <p:xfrm>
          <a:off x="750150" y="28237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256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770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lj_err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.c</a:t>
                      </a:r>
                      <a:endParaRPr sz="14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1" name="Google Shape;131;p18"/>
          <p:cNvGraphicFramePr/>
          <p:nvPr/>
        </p:nvGraphicFramePr>
        <p:xfrm>
          <a:off x="750163" y="205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713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415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trace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.c</a:t>
                      </a:r>
                      <a:endParaRPr sz="14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2" name="Google Shape;132;p18"/>
          <p:cNvGraphicFramePr/>
          <p:nvPr/>
        </p:nvGraphicFramePr>
        <p:xfrm>
          <a:off x="3701125" y="28237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41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770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trace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.h</a:t>
                      </a:r>
                      <a:endParaRPr sz="14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3" name="Google Shape;133;p18"/>
          <p:cNvSpPr txBox="1"/>
          <p:nvPr/>
        </p:nvSpPr>
        <p:spPr>
          <a:xfrm>
            <a:off x="1413450" y="439425"/>
            <a:ext cx="906900" cy="7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134" name="Google Shape;134;p18"/>
          <p:cNvGraphicFramePr/>
          <p:nvPr/>
        </p:nvGraphicFramePr>
        <p:xfrm>
          <a:off x="916700" y="646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2235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89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Synchronous abort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with error message. */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lj_trace_err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 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lj_err_throw()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5" name="Google Shape;135;p18"/>
          <p:cNvGraphicFramePr/>
          <p:nvPr/>
        </p:nvGraphicFramePr>
        <p:xfrm>
          <a:off x="3941750" y="32469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3760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668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Signal asynchronous abort. 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lj_trace_abort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(g) 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trace_compiler_state &amp;= ~LJ_TRACE_ACTIVE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6" name="Google Shape;136;p18"/>
          <p:cNvGraphicFramePr/>
          <p:nvPr/>
        </p:nvGraphicFramePr>
        <p:xfrm>
          <a:off x="1058413" y="32370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1952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1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Throw error. 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lj_err_throw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lj_trace_abort()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37" name="Google Shape;137;p18"/>
          <p:cNvCxnSpPr/>
          <p:nvPr/>
        </p:nvCxnSpPr>
        <p:spPr>
          <a:xfrm rot="10800000" flipH="1">
            <a:off x="2693875" y="3798900"/>
            <a:ext cx="1195200" cy="3510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38" name="Google Shape;138;p18"/>
          <p:cNvCxnSpPr/>
          <p:nvPr/>
        </p:nvCxnSpPr>
        <p:spPr>
          <a:xfrm>
            <a:off x="2034575" y="1845275"/>
            <a:ext cx="0" cy="91290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triangle" w="med" len="med"/>
          </a:ln>
        </p:spPr>
      </p:cxnSp>
      <p:graphicFrame>
        <p:nvGraphicFramePr>
          <p:cNvPr id="139" name="Google Shape;139;p18"/>
          <p:cNvGraphicFramePr/>
          <p:nvPr/>
        </p:nvGraphicFramePr>
        <p:xfrm>
          <a:off x="3701125" y="646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3989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A bytecode instruction is about to be executed. Record it. */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lj_trace_ins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while(lj_vm_cpcall(trace_state) !=0 )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state = LJ_TRACE_ERR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" name="Google Shape;144;p19"/>
          <p:cNvGraphicFramePr/>
          <p:nvPr/>
        </p:nvGraphicFramePr>
        <p:xfrm>
          <a:off x="162038" y="474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8928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557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trace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.c</a:t>
                      </a:r>
                      <a:endParaRPr sz="14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5" name="Google Shape;145;p19"/>
          <p:cNvSpPr txBox="1"/>
          <p:nvPr/>
        </p:nvSpPr>
        <p:spPr>
          <a:xfrm>
            <a:off x="1413450" y="401475"/>
            <a:ext cx="906900" cy="7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146" name="Google Shape;146;p19"/>
          <p:cNvGraphicFramePr/>
          <p:nvPr/>
        </p:nvGraphicFramePr>
        <p:xfrm>
          <a:off x="338050" y="4929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3355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26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Trace compiler state machine */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trace_state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 {</a:t>
                      </a:r>
                      <a:endParaRPr sz="1200">
                        <a:solidFill>
                          <a:schemeClr val="dk1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</a:t>
                      </a:r>
                      <a:endParaRPr sz="1200">
                        <a:solidFill>
                          <a:schemeClr val="dk1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switch(state){</a:t>
                      </a:r>
                      <a:endParaRPr sz="1200">
                        <a:solidFill>
                          <a:schemeClr val="dk1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solidFill>
                          <a:schemeClr val="dk1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default: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</a:t>
                      </a: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Trace aborted asynchronously*/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set_err(LJ_TRERR_RECERR)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</a:t>
                      </a: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fallthrough 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	 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case LJ_TRACE_ERR: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	if (trace_abort(J)) 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	goto retry;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	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setvmstate(INTERP)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state = LJ_TRACE_IDLE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lj_dispatch_update()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return NULL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7" name="Google Shape;147;p19"/>
          <p:cNvGraphicFramePr/>
          <p:nvPr/>
        </p:nvGraphicFramePr>
        <p:xfrm>
          <a:off x="4010850" y="4928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4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668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Signal asynchronous abort 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trace_abort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(g) 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lj_mcode_abort()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if (e == LJ_TRERR_MCODELM) 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state = LJ_TRACE_ASM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return 1; </a:t>
                      </a: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Retry ASM with new MCode area. 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Penalize or blacklist starting bytecode instruction */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if (parent_trace &amp;&amp; !bc_isret(startins) ) 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if (exitno == 0) 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if (e == LJ_TRERR_RETRY)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  hotcount_set(startpc+1, 1) </a:t>
                      </a: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Immediate retry. 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else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	   penalty_pc(startpc, error)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} 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else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/* Self-link is blacklisted. 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...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return 0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48" name="Google Shape;148;p19"/>
          <p:cNvCxnSpPr/>
          <p:nvPr/>
        </p:nvCxnSpPr>
        <p:spPr>
          <a:xfrm rot="10800000" flipH="1">
            <a:off x="2665425" y="2385675"/>
            <a:ext cx="1290000" cy="8541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0"/>
          <p:cNvSpPr txBox="1"/>
          <p:nvPr/>
        </p:nvSpPr>
        <p:spPr>
          <a:xfrm>
            <a:off x="814825" y="586913"/>
            <a:ext cx="906900" cy="7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154" name="Google Shape;154;p20"/>
          <p:cNvGraphicFramePr/>
          <p:nvPr/>
        </p:nvGraphicFramePr>
        <p:xfrm>
          <a:off x="0" y="432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332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393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Abort tracing */</a:t>
                      </a:r>
                      <a:endParaRPr sz="1200">
                        <a:solidFill>
                          <a:srgbClr val="38761D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trace_abort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lj_mcode_abort()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if(trace is root &amp;&amp; start_ins!=RET)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penalty_pc()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5" name="Google Shape;155;p20"/>
          <p:cNvGraphicFramePr/>
          <p:nvPr/>
        </p:nvGraphicFramePr>
        <p:xfrm>
          <a:off x="3868600" y="185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527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02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Penalize a bytecode instruction 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func 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penalty_pc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(jit_State *J, BCIns *pc, TraceError e) 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val = PENALTY_MIN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for (i=0; i&lt;PENALTY_SLOTS; i++){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</a:t>
                      </a: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Cache slot found? 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if (J-&gt;penalty[i].pc == pc) 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</a:t>
                      </a: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/* First try to bump its hotcount several times 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val = (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J-&gt;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penalty[i].val * 2) 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        + LJ_PRNG_BITS(PENALTY_RNDBITS)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if (val &gt; PENALTY_MAX) {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  blacklist_pc(pc) 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  </a:t>
                      </a: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Blacklist it, if that didn't help 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  return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goto setpenalty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</a:t>
                      </a:r>
                      <a:r>
                        <a:rPr lang="en-GB" sz="1200">
                          <a:solidFill>
                            <a:srgbClr val="38761D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/* Assign a new penalty cache slot */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i = 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J-&gt;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penaltyslot;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J-&gt;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penaltyslot = (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J-&gt;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penaltyslot + 1) &amp; (PENALTY_SLOTS-1)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J-&gt;p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enalty[i].pc = pc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setpenalty: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J-&gt;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penalty[i].val = val;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J-&gt;</a:t>
                      </a: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penalty[i].reason = e;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}</a:t>
                      </a:r>
                      <a:endParaRPr sz="12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56" name="Google Shape;156;p20"/>
          <p:cNvCxnSpPr/>
          <p:nvPr/>
        </p:nvCxnSpPr>
        <p:spPr>
          <a:xfrm rot="10800000" flipH="1">
            <a:off x="566000" y="2744725"/>
            <a:ext cx="2600400" cy="14667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triangle" w="med" len="med"/>
          </a:ln>
        </p:spPr>
      </p:cxnSp>
      <p:graphicFrame>
        <p:nvGraphicFramePr>
          <p:cNvPr id="157" name="Google Shape;157;p20"/>
          <p:cNvGraphicFramePr/>
          <p:nvPr/>
        </p:nvGraphicFramePr>
        <p:xfrm>
          <a:off x="4897600" y="5931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3490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41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mcode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.c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8" name="Google Shape;158;p20"/>
          <p:cNvGraphicFramePr/>
          <p:nvPr/>
        </p:nvGraphicFramePr>
        <p:xfrm>
          <a:off x="441825" y="52129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{53235727-124F-4F86-9AC8-AC2F78520D73}</a:tableStyleId>
              </a:tblPr>
              <a:tblGrid>
                <a:gridCol w="3490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437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lj_</a:t>
                      </a:r>
                      <a:r>
                        <a:rPr lang="en-GB" sz="1200" b="1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trace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.c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1328</Words>
  <Application>Microsoft Office PowerPoint</Application>
  <PresentationFormat>Presentazione su schermo (16:9)</PresentationFormat>
  <Paragraphs>322</Paragraphs>
  <Slides>8</Slides>
  <Notes>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1" baseType="lpstr">
      <vt:lpstr>Arial</vt:lpstr>
      <vt:lpstr>Consolas</vt:lpstr>
      <vt:lpstr>Simple Light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Dario d'Andrea</dc:creator>
  <cp:lastModifiedBy>FABIO D'ANDREA</cp:lastModifiedBy>
  <cp:revision>2</cp:revision>
  <dcterms:modified xsi:type="dcterms:W3CDTF">2019-09-11T09:21:16Z</dcterms:modified>
</cp:coreProperties>
</file>