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866" r:id="rId5"/>
    <p:sldMasterId id="2147483843" r:id="rId6"/>
  </p:sldMasterIdLst>
  <p:notesMasterIdLst>
    <p:notesMasterId r:id="rId32"/>
  </p:notesMasterIdLst>
  <p:handoutMasterIdLst>
    <p:handoutMasterId r:id="rId33"/>
  </p:handoutMasterIdLst>
  <p:sldIdLst>
    <p:sldId id="256" r:id="rId13"/>
    <p:sldId id="257" r:id="rId14"/>
  </p:sldIdLst>
  <p:sldSz cx="9144000" cy="5143500" type="screen16x9"/>
  <p:notesSz cx="6858000" cy="9144000"/>
  <p:defaultTextStyle>
    <a:defPPr>
      <a:defRPr lang="en-US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lide templates" id="{7DD0B69D-9948-46F3-B07D-8BF81D90CAF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5825"/>
    <a:srgbClr val="C94C4C"/>
    <a:srgbClr val="0C604C"/>
    <a:srgbClr val="9A84B2"/>
    <a:srgbClr val="F4AE3D"/>
    <a:srgbClr val="2B7288"/>
    <a:srgbClr val="1F7791"/>
    <a:srgbClr val="10746A"/>
    <a:srgbClr val="1C3D74"/>
    <a:srgbClr val="EC0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–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201" autoAdjust="0"/>
    <p:restoredTop sz="86533" autoAdjust="0"/>
  </p:normalViewPr>
  <p:slideViewPr>
    <p:cSldViewPr snapToGrid="0" snapToObjects="1">
      <p:cViewPr varScale="1">
        <p:scale>
          <a:sx n="134" d="100"/>
          <a:sy n="134" d="100"/>
        </p:scale>
        <p:origin x="184" y="3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2604" y="28"/>
      </p:cViewPr>
      <p:guideLst/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32" Type="http://schemas.openxmlformats.org/officeDocument/2006/relationships/notesMaster" Target="notesMasters/notesMaster1.xml"/><Relationship Id="rId33" Type="http://schemas.openxmlformats.org/officeDocument/2006/relationships/handoutMaster" Target="handoutMasters/handout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37" Type="http://schemas.openxmlformats.org/officeDocument/2006/relationships/tableStyles" Target="tableStyles.xml"/></Relationships>
</file>

<file path=ppt/charts/_rels/chart1.xml.rels><?xml version='1.0' encoding='UTF-8' standalone='yes'?>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.xlsx"/></Relationships>
</file>

<file path=ppt/charts/_rels/chart2.xml.rels><?xml version='1.0' encoding='UTF-8' standalone='yes'?>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Worksheet1.xlsx"/></Relationships>
</file>

<file path=ppt/charts/_rels/chart3.xml.rels><?xml version='1.0' encoding='UTF-8' standalone='yes'?>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0859996977948773"/>
          <c:y val="1.446726273736742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5009355875836059E-2"/>
          <c:y val="0.13986788302602043"/>
          <c:w val="0.67931177666812181"/>
          <c:h val="0.760215539922159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A9-4D25-9A08-E785591F912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A9-4D25-9A08-E785591F912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CA9-4D25-9A08-E785591F912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CA9-4D25-9A08-E785591F912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CA9-4D25-9A08-E785591F912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CA9-4D25-9A08-E785591F912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CA9-4D25-9A08-E785591F912F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</c:v>
                </c:pt>
                <c:pt idx="1">
                  <c:v>6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  <c:pt idx="5">
                  <c:v>1</c:v>
                </c:pt>
                <c:pt idx="6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CA9-4D25-9A08-E785591F91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9977572318967052"/>
          <c:y val="0.1928179891354784"/>
          <c:w val="0.30022436435136202"/>
          <c:h val="0.652836048290867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4416114174553275"/>
          <c:y val="1.40625433274614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531567990058079E-2"/>
          <c:y val="0.11931885404850991"/>
          <c:w val="0.63197913902634784"/>
          <c:h val="0.6530898773914934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51-495A-8996-44DF7C239E0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151-495A-8996-44DF7C239E0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151-495A-8996-44DF7C239E0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151-495A-8996-44DF7C239E0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151-495A-8996-44DF7C239E04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151-495A-8996-44DF7C239E04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151-495A-8996-44DF7C239E04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151-495A-8996-44DF7C239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3237616"/>
        <c:axId val="774982448"/>
      </c:barChart>
      <c:valAx>
        <c:axId val="774982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Frutiger 55 Roman" pitchFamily="2" charset="0"/>
                <a:ea typeface="+mn-ea"/>
                <a:cs typeface="+mn-cs"/>
              </a:defRPr>
            </a:pPr>
            <a:endParaRPr lang="en-US"/>
          </a:p>
        </c:txPr>
        <c:crossAx val="853237616"/>
        <c:crosses val="autoZero"/>
        <c:crossBetween val="between"/>
      </c:valAx>
      <c:catAx>
        <c:axId val="853237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6350" cap="flat" cmpd="sng" algn="ctr">
            <a:solidFill>
              <a:schemeClr val="dk1"/>
            </a:solidFill>
            <a:prstDash val="solid"/>
            <a:miter lim="800000"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49824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056497372130657"/>
          <c:y val="0.23026675851480399"/>
          <c:w val="0.24631125718087762"/>
          <c:h val="0.606979607086511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9648043799212601"/>
          <c:y val="1.40624991349348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017085530237922"/>
          <c:y val="0.11931885404850991"/>
          <c:w val="0.59848297447332355"/>
          <c:h val="0.80052066313077841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E79-46EC-ACD0-05064C0E4F1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E79-46EC-ACD0-05064C0E4F1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E79-46EC-ACD0-05064C0E4F1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E79-46EC-ACD0-05064C0E4F1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E79-46EC-ACD0-05064C0E4F15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E79-46EC-ACD0-05064C0E4F15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E79-46EC-ACD0-05064C0E4F15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9-46EC-ACD0-05064C0E4F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9"/>
        <c:axId val="853237616"/>
        <c:axId val="774982448"/>
      </c:barChart>
      <c:valAx>
        <c:axId val="774982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Frutiger 55 Roman" pitchFamily="2" charset="0"/>
                <a:ea typeface="+mn-ea"/>
                <a:cs typeface="+mn-cs"/>
              </a:defRPr>
            </a:pPr>
            <a:endParaRPr lang="en-US"/>
          </a:p>
        </c:txPr>
        <c:crossAx val="853237616"/>
        <c:crosses val="autoZero"/>
        <c:crossBetween val="between"/>
      </c:valAx>
      <c:catAx>
        <c:axId val="853237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7749824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396512040726835"/>
          <c:y val="9.6391868962480462E-2"/>
          <c:w val="0.2760348679438433"/>
          <c:h val="0.809237306362179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9664FB5-82AF-48A4-80F1-9AEEE0DF4B0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F0742E-D5E1-4FF3-A442-958EA2A786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066F8-4FE9-4315-A56E-3EA256F5907F}" type="datetimeFigureOut">
              <a:rPr lang="en-GB" smtClean="0"/>
              <a:t>07/07/2026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F2F771-FAFF-4FF6-AE5C-96F43E8CB7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EB88F3-0CB9-4921-9214-BFA9C4B808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73B9F-E786-4DE9-B054-AF2D3B642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115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D6F77-CFCE-A445-8E2C-54D16F9EECCC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42D00-D33B-6747-961F-9152114FB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403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1.xml"/></Relationships>
</file>

<file path=ppt/slideLayouts/_rels/slideLayout2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2.xml"/></Relationships>
</file>

<file path=ppt/slideLayouts/_rels/slideLayout2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3.xml"/></Relationships>
</file>

<file path=ppt/slideLayouts/_rels/slideLayout2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Cover 1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4010446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6C74048-C75E-FD4A-A2F0-C36E16C2A3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79950" y="1311276"/>
            <a:ext cx="4186238" cy="2791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79950" y="4176072"/>
            <a:ext cx="4186238" cy="879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0C9E275-0734-425E-938B-16131D4657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438540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28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6C74048-C75E-FD4A-A2F0-C36E16C2A3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767512" y="1311276"/>
            <a:ext cx="2098675" cy="27737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2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2840F-CF0A-4B0C-876C-214741C519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6447286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180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19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67512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6D51F31A-86D2-8C4F-A1A9-C88372B37B3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67513" y="1311274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1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67513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39CEF63-09E5-47AB-B122-292E3DA726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6447286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04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DE942392-5A1D-4B43-9FC3-CF83A59FC53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67513" y="1311275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1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67513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67512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7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5E523E2-4C7B-424A-8715-BA3BD5E8B9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935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767513" y="1322601"/>
            <a:ext cx="2098675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67512" y="417795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16A11E-B4A5-4F26-9049-F166D72D62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9232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4305300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4305302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778626" y="2877213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78624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A76B9A-C73D-41F4-848B-7B422BD254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500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 column text + image +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102847" y="1322601"/>
            <a:ext cx="2763341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02847" y="4177950"/>
            <a:ext cx="2763341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B742EC7-0905-4619-9932-945C15BD9F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44721" y="1311275"/>
            <a:ext cx="285455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 marL="457200" indent="0">
              <a:buFont typeface="Arial" panose="020B0604020202020204" pitchFamily="34" charset="0"/>
              <a:buNone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839734A-FE59-489D-8235-3CE5E3DE21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6595" y="1311275"/>
            <a:ext cx="285455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719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 column text +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496620" y="1309603"/>
            <a:ext cx="6380681" cy="280837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96620" y="4176072"/>
            <a:ext cx="638068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7C490C0-3F42-428E-9663-C0315B61F1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1262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45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hero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87339" y="1322601"/>
            <a:ext cx="8578850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87339" y="4177950"/>
            <a:ext cx="857885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</p:spTree>
    <p:extLst>
      <p:ext uri="{BB962C8B-B14F-4D97-AF65-F5344CB8AC3E}">
        <p14:creationId xmlns:p14="http://schemas.microsoft.com/office/powerpoint/2010/main" val="34615912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79400" y="250826"/>
            <a:ext cx="8597901" cy="38671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87339" y="4177950"/>
            <a:ext cx="857885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</p:spTree>
    <p:extLst>
      <p:ext uri="{BB962C8B-B14F-4D97-AF65-F5344CB8AC3E}">
        <p14:creationId xmlns:p14="http://schemas.microsoft.com/office/powerpoint/2010/main" val="2436586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gradFill>
          <a:gsLst>
            <a:gs pos="12000">
              <a:srgbClr val="1C3D74"/>
            </a:gs>
            <a:gs pos="100000">
              <a:srgbClr val="2DB8C5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280325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203484" y="1234649"/>
            <a:ext cx="2219675" cy="1349665"/>
            <a:chOff x="1985262" y="1786188"/>
            <a:chExt cx="3594613" cy="257953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2DB8C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5" cy="10321"/>
            </a:xfrm>
            <a:prstGeom prst="line">
              <a:avLst/>
            </a:prstGeom>
            <a:ln w="28575">
              <a:solidFill>
                <a:srgbClr val="2DB8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1"/>
              <a:ext cx="3594613" cy="864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2DB8C5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2DB8C5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3299430" y="1210655"/>
            <a:ext cx="2156489" cy="1349665"/>
            <a:chOff x="1985262" y="1786188"/>
            <a:chExt cx="3594613" cy="2579532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526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8D378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6" cy="10321"/>
            </a:xfrm>
            <a:prstGeom prst="line">
              <a:avLst/>
            </a:prstGeom>
            <a:ln w="28575">
              <a:solidFill>
                <a:srgbClr val="8D37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8D3786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8D3786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6395376" y="1210655"/>
            <a:ext cx="2184743" cy="1349665"/>
            <a:chOff x="1985262" y="1786188"/>
            <a:chExt cx="3594613" cy="257953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526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1074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4" cy="10321"/>
            </a:xfrm>
            <a:prstGeom prst="line">
              <a:avLst/>
            </a:prstGeom>
            <a:ln w="28575">
              <a:solidFill>
                <a:srgbClr val="1074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10746A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10746A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1800890" y="2785639"/>
            <a:ext cx="2268189" cy="1349665"/>
            <a:chOff x="1985262" y="1786188"/>
            <a:chExt cx="3594613" cy="2579532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185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5" cy="10321"/>
            </a:xfrm>
            <a:prstGeom prst="line">
              <a:avLst/>
            </a:prstGeom>
            <a:ln w="28575">
              <a:solidFill>
                <a:srgbClr val="F1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F18500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F18500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4949634" y="2785639"/>
            <a:ext cx="2289366" cy="1349665"/>
            <a:chOff x="1985262" y="1786188"/>
            <a:chExt cx="3594613" cy="2579532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3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73B82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71937"/>
              <a:ext cx="3407805" cy="10321"/>
            </a:xfrm>
            <a:prstGeom prst="line">
              <a:avLst/>
            </a:prstGeom>
            <a:ln w="28575">
              <a:solidFill>
                <a:srgbClr val="73B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73B82B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73B82B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sp>
        <p:nvSpPr>
          <p:cNvPr id="2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11096"/>
            <a:ext cx="8672097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</p:spTree>
    <p:extLst>
      <p:ext uri="{BB962C8B-B14F-4D97-AF65-F5344CB8AC3E}">
        <p14:creationId xmlns:p14="http://schemas.microsoft.com/office/powerpoint/2010/main" val="2476875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348A56A-D03E-7C4E-AE8E-F896E6A5A11B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86463332"/>
              </p:ext>
            </p:extLst>
          </p:nvPr>
        </p:nvGraphicFramePr>
        <p:xfrm>
          <a:off x="2925649" y="1218723"/>
          <a:ext cx="4923808" cy="3149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91CD518-0B4F-4DDD-8245-74B5057E96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801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DE844C2-66A4-7347-BB76-EF1AA2EFEA89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544693725"/>
              </p:ext>
            </p:extLst>
          </p:nvPr>
        </p:nvGraphicFramePr>
        <p:xfrm>
          <a:off x="3380198" y="1259540"/>
          <a:ext cx="5003514" cy="3295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96BE319-1C15-41CC-A596-E46D2BF7CC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81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F8E69A5-8A32-3B48-8662-8A79DC2E092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268563056"/>
              </p:ext>
            </p:extLst>
          </p:nvPr>
        </p:nvGraphicFramePr>
        <p:xfrm>
          <a:off x="2586555" y="1209354"/>
          <a:ext cx="5804951" cy="3027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20285F8-6946-46F6-9325-70AD32F1D6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8262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FD6674-8208-4117-92B8-8BA50FAB180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66213361"/>
              </p:ext>
            </p:extLst>
          </p:nvPr>
        </p:nvGraphicFramePr>
        <p:xfrm>
          <a:off x="287338" y="1689652"/>
          <a:ext cx="7137192" cy="110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532">
                  <a:extLst>
                    <a:ext uri="{9D8B030D-6E8A-4147-A177-3AD203B41FA5}">
                      <a16:colId xmlns:a16="http://schemas.microsoft.com/office/drawing/2014/main" val="3822116847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1796008628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879958063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650332254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035283889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2593290401"/>
                    </a:ext>
                  </a:extLst>
                </a:gridCol>
              </a:tblGrid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>
                          <a:latin typeface="+mj-lt"/>
                        </a:rPr>
                        <a:t>XXXXXXXXXXXXX</a:t>
                      </a: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</a:t>
                      </a:r>
                      <a:endParaRPr lang="en-US" sz="800" dirty="0"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180098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55196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887121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99189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85AC98B-3184-4158-8DB1-FD0896BAEA5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48348035"/>
              </p:ext>
            </p:extLst>
          </p:nvPr>
        </p:nvGraphicFramePr>
        <p:xfrm>
          <a:off x="287338" y="3153802"/>
          <a:ext cx="7137192" cy="110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532">
                  <a:extLst>
                    <a:ext uri="{9D8B030D-6E8A-4147-A177-3AD203B41FA5}">
                      <a16:colId xmlns:a16="http://schemas.microsoft.com/office/drawing/2014/main" val="3822116847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1796008628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879958063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650332254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035283889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2593290401"/>
                    </a:ext>
                  </a:extLst>
                </a:gridCol>
              </a:tblGrid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>
                          <a:latin typeface="+mj-lt"/>
                        </a:rPr>
                        <a:t>XXXXXXXXXXXXX</a:t>
                      </a: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</a:t>
                      </a:r>
                      <a:endParaRPr lang="en-US" sz="800" dirty="0"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180098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55196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887121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991891"/>
                  </a:ext>
                </a:extLst>
              </a:tr>
            </a:tbl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ABA65EC-BE67-47F1-855B-E0BFD2EA8C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86720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</p:txBody>
      </p:sp>
    </p:spTree>
    <p:extLst>
      <p:ext uri="{BB962C8B-B14F-4D97-AF65-F5344CB8AC3E}">
        <p14:creationId xmlns:p14="http://schemas.microsoft.com/office/powerpoint/2010/main" val="38335702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_Logo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6986" y="3228967"/>
            <a:ext cx="4335556" cy="11588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811C00-D549-464E-ADFA-3C1836754071}"/>
              </a:ext>
            </a:extLst>
          </p:cNvPr>
          <p:cNvSpPr txBox="1"/>
          <p:nvPr userDrawn="1"/>
        </p:nvSpPr>
        <p:spPr>
          <a:xfrm>
            <a:off x="3282511" y="1820461"/>
            <a:ext cx="2770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263592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 slide_Logo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6986" y="1954745"/>
            <a:ext cx="4335556" cy="115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92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gradFill flip="none" rotWithShape="1">
          <a:gsLst>
            <a:gs pos="74000">
              <a:srgbClr val="10746A"/>
            </a:gs>
            <a:gs pos="18000">
              <a:srgbClr val="0096E3">
                <a:lumMod val="90000"/>
                <a:lumOff val="10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3193694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gradFill flip="none" rotWithShape="1">
          <a:gsLst>
            <a:gs pos="0">
              <a:srgbClr val="73B82B">
                <a:lumMod val="88000"/>
                <a:lumOff val="12000"/>
              </a:srgbClr>
            </a:gs>
            <a:gs pos="97312">
              <a:srgbClr val="10746A"/>
            </a:gs>
            <a:gs pos="59000">
              <a:srgbClr val="10746A">
                <a:lumMod val="94000"/>
                <a:lumOff val="6000"/>
              </a:srgbClr>
            </a:gs>
          </a:gsLst>
          <a:lin ang="1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660772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gradFill>
          <a:gsLst>
            <a:gs pos="0">
              <a:srgbClr val="73B82B">
                <a:lumMod val="88000"/>
                <a:lumOff val="12000"/>
              </a:srgbClr>
            </a:gs>
            <a:gs pos="69000">
              <a:srgbClr val="2DB8C5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4187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gradFill flip="none" rotWithShape="1">
          <a:gsLst>
            <a:gs pos="85484">
              <a:srgbClr val="8D3786"/>
            </a:gs>
            <a:gs pos="19000">
              <a:srgbClr val="EC008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055588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gradFill flip="none" rotWithShape="1">
          <a:gsLst>
            <a:gs pos="3226">
              <a:srgbClr val="8D3786"/>
            </a:gs>
            <a:gs pos="35000">
              <a:srgbClr val="8D3786"/>
            </a:gs>
            <a:gs pos="100000">
              <a:srgbClr val="F18500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308686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F9F98BB-2095-434E-97D1-3636B7E756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86720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4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F9F98BB-2095-434E-97D1-3636B7E756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4277455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5C7A6F9-784D-428C-B9C4-650A70FFC0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80865" y="1311275"/>
            <a:ext cx="4277455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</p:txBody>
      </p:sp>
    </p:spTree>
    <p:extLst>
      <p:ext uri="{BB962C8B-B14F-4D97-AF65-F5344CB8AC3E}">
        <p14:creationId xmlns:p14="http://schemas.microsoft.com/office/powerpoint/2010/main" val="310220352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png"/></Relationships>
</file>

<file path=ppt/slideMasters/_rels/slideMaster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Relationship Id="rId9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19" Type="http://schemas.openxmlformats.org/officeDocument/2006/relationships/image" Target="../media/image2.jpg"/><Relationship Id="rId20" Type="http://schemas.openxmlformats.org/officeDocument/2006/relationships/image" Target="../media/image1.png"/></Relationships>
</file>

<file path=ppt/slideMasters/_rels/slideMaster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98188" y="373575"/>
            <a:ext cx="2489200" cy="665316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670BE8-3C46-EF4F-BC90-6793A5222276}"/>
              </a:ext>
            </a:extLst>
          </p:cNvPr>
          <p:cNvCxnSpPr/>
          <p:nvPr userDrawn="1"/>
        </p:nvCxnSpPr>
        <p:spPr>
          <a:xfrm>
            <a:off x="298188" y="4830791"/>
            <a:ext cx="856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7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50" r:id="rId2"/>
    <p:sldLayoutId id="2147483765" r:id="rId3"/>
    <p:sldLayoutId id="2147483766" r:id="rId4"/>
    <p:sldLayoutId id="2147483767" r:id="rId5"/>
    <p:sldLayoutId id="2147483768" r:id="rId6"/>
    <p:sldLayoutId id="2147483769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158" userDrawn="1">
          <p15:clr>
            <a:srgbClr val="F26B43"/>
          </p15:clr>
        </p15:guide>
        <p15:guide id="3" pos="176" userDrawn="1">
          <p15:clr>
            <a:srgbClr val="F26B43"/>
          </p15:clr>
        </p15:guide>
        <p15:guide id="4" orient="horz" pos="2981" userDrawn="1">
          <p15:clr>
            <a:srgbClr val="F26B43"/>
          </p15:clr>
        </p15:guide>
        <p15:guide id="5" pos="5585" userDrawn="1">
          <p15:clr>
            <a:srgbClr val="F26B43"/>
          </p15:clr>
        </p15:guide>
        <p15:guide id="6" orient="horz" pos="1620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  <p15:guide id="8" orient="horz" pos="690" userDrawn="1">
          <p15:clr>
            <a:srgbClr val="F26B43"/>
          </p15:clr>
        </p15:guide>
        <p15:guide id="9" orient="horz" pos="826" userDrawn="1">
          <p15:clr>
            <a:srgbClr val="F26B43"/>
          </p15:clr>
        </p15:guide>
        <p15:guide id="10" pos="2812" userDrawn="1">
          <p15:clr>
            <a:srgbClr val="F26B43"/>
          </p15:clr>
        </p15:guide>
        <p15:guide id="11" pos="2948" userDrawn="1">
          <p15:clr>
            <a:srgbClr val="F26B43"/>
          </p15:clr>
        </p15:guide>
        <p15:guide id="12" pos="1474" userDrawn="1">
          <p15:clr>
            <a:srgbClr val="F26B43"/>
          </p15:clr>
        </p15:guide>
        <p15:guide id="13" pos="4263" userDrawn="1">
          <p15:clr>
            <a:srgbClr val="F26B43"/>
          </p15:clr>
        </p15:guide>
        <p15:guide id="14" orient="horz" pos="2822" userDrawn="1">
          <p15:clr>
            <a:srgbClr val="F26B43"/>
          </p15:clr>
        </p15:guide>
        <p15:guide id="15" orient="horz" pos="27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23B30F1-BEAB-1D48-98D9-E0838B9BE6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t="86937"/>
          <a:stretch/>
        </p:blipFill>
        <p:spPr>
          <a:xfrm>
            <a:off x="0" y="4471626"/>
            <a:ext cx="9144000" cy="6718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74CA67-DD21-8043-AD24-58925882A10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298188" y="4539884"/>
            <a:ext cx="1760102" cy="4704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EFACAD1-D0A6-9749-A5C6-07C38D8E6F7D}"/>
              </a:ext>
            </a:extLst>
          </p:cNvPr>
          <p:cNvSpPr txBox="1"/>
          <p:nvPr userDrawn="1"/>
        </p:nvSpPr>
        <p:spPr>
          <a:xfrm>
            <a:off x="7926850" y="4846638"/>
            <a:ext cx="93933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98891B2-5225-5C40-A770-7C3A43B5E5B1}" type="slidenum">
              <a:rPr lang="en-US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90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9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  <p:sldLayoutId id="2147483881" r:id="rId15"/>
    <p:sldLayoutId id="2147483882" r:id="rId16"/>
    <p:sldLayoutId id="21474838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686">
          <p15:clr>
            <a:srgbClr val="F26B43"/>
          </p15:clr>
        </p15:guide>
        <p15:guide id="2" pos="18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46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8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The Fine Print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040" y="1353312"/>
            <a:ext cx="850392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5C7396"/>
                </a:solidFill>
                <a:latin typeface="Courier New"/>
              </a:rPr>
              <a:t>fit_raw = credit for matches − penalties for gaps &amp; contradictions   →   fit_score = tanh(fit_raw), squashed to (−1, 1)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0040" y="1719072"/>
          <a:ext cx="5623559" cy="1783080"/>
        </p:xfrm>
        <a:graphic>
          <a:graphicData uri="http://schemas.openxmlformats.org/drawingml/2006/table">
            <a:tbl>
              <a:tblPr firstRow="0" bandRow="0"/>
              <a:tblGrid>
                <a:gridCol w="1234439"/>
                <a:gridCol w="1554480"/>
                <a:gridCol w="2834640"/>
              </a:tblGrid>
              <a:tr h="297180">
                <a:tc>
                  <a:txBody>
                    <a:bodyPr wrap="square"/>
                    <a:lstStyle/>
                    <a:p>
                      <a:pPr algn="l"/>
                      <a:r>
                        <a:rPr sz="860" b="1">
                          <a:solidFill>
                            <a:srgbClr val="FFFFFF"/>
                          </a:solidFill>
                          <a:latin typeface="Arial"/>
                        </a:rPr>
                        <a:t>Evidence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60" b="1">
                          <a:solidFill>
                            <a:srgbClr val="FFFFFF"/>
                          </a:solidFill>
                          <a:latin typeface="Arial"/>
                        </a:rPr>
                        <a:t>Variable = weight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60" b="1">
                          <a:solidFill>
                            <a:srgbClr val="FFFFFF"/>
                          </a:solidFill>
                          <a:latin typeface="Arial"/>
                        </a:rPr>
                        <a:t>What it means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</a:tr>
              <a:tr h="297180"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Matched feature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match_credit = +1.0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Patient has it, and the disease expects it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</a:tr>
              <a:tr h="297180"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Partial match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partial_credit = +0.5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Broader term than expected, but plausibly related — see next slide for exactly how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</a:tr>
              <a:tr h="297180"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Expected-absent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missing_penalty = −0.5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Hallmark symptom missing — checked for, not present, and not just too early to show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</a:tr>
              <a:tr h="297180"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Unexplained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unexplained_penalty = −0.3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Patient symptom this disease doesn't cover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</a:tr>
              <a:tr h="297180">
                <a:tc>
                  <a:txBody>
                    <a:bodyPr wrap="square"/>
                    <a:lstStyle/>
                    <a:p>
                      <a:pPr algn="l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Contradiction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contradiction_penalty = −1.0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00" b="0">
                          <a:solidFill>
                            <a:srgbClr val="1C3D74"/>
                          </a:solidFill>
                          <a:latin typeface="Arial"/>
                        </a:rPr>
                        <a:t>Disease rules it out; patient has it anyway (flat, not scaled)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6126480" y="1719072"/>
            <a:ext cx="2697480" cy="1783080"/>
          </a:xfrm>
          <a:prstGeom prst="roundRect">
            <a:avLst>
              <a:gd name="adj" fmla="val 6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263640" y="1792224"/>
            <a:ext cx="242316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850" b="1" i="0">
                <a:solidFill>
                  <a:srgbClr val="1C3D74"/>
                </a:solidFill>
                <a:latin typeface="Arial"/>
              </a:rPr>
              <a:t>g(freq) — how common for this disease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3640" y="2157984"/>
            <a:ext cx="1618488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19" b="0" i="0">
                <a:solidFill>
                  <a:srgbClr val="1C3D74"/>
                </a:solidFill>
                <a:latin typeface="Arial"/>
              </a:rPr>
              <a:t>Obligate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10094" y="2157984"/>
            <a:ext cx="1132941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19" b="1" i="0">
                <a:solidFill>
                  <a:srgbClr val="123181"/>
                </a:solidFill>
                <a:latin typeface="Courier New"/>
              </a:rPr>
              <a:t>1.0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3640" y="2372868"/>
            <a:ext cx="1618488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19" b="0" i="0">
                <a:solidFill>
                  <a:srgbClr val="1C3D74"/>
                </a:solidFill>
                <a:latin typeface="Arial"/>
              </a:rPr>
              <a:t>Very Frequent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10094" y="2372868"/>
            <a:ext cx="1132941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19" b="1" i="0">
                <a:solidFill>
                  <a:srgbClr val="123181"/>
                </a:solidFill>
                <a:latin typeface="Courier New"/>
              </a:rPr>
              <a:t>0.9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63640" y="2587751"/>
            <a:ext cx="1618488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19" b="0" i="0">
                <a:solidFill>
                  <a:srgbClr val="1C3D74"/>
                </a:solidFill>
                <a:latin typeface="Arial"/>
              </a:rPr>
              <a:t>Frequent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610094" y="2587751"/>
            <a:ext cx="1132941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19" b="1" i="0">
                <a:solidFill>
                  <a:srgbClr val="123181"/>
                </a:solidFill>
                <a:latin typeface="Courier New"/>
              </a:rPr>
              <a:t>0.5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63640" y="2802635"/>
            <a:ext cx="1618488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19" b="0" i="0">
                <a:solidFill>
                  <a:srgbClr val="1C3D74"/>
                </a:solidFill>
                <a:latin typeface="Arial"/>
              </a:rPr>
              <a:t>Occasional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10094" y="2802635"/>
            <a:ext cx="1132941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19" b="1" i="0">
                <a:solidFill>
                  <a:srgbClr val="123181"/>
                </a:solidFill>
                <a:latin typeface="Courier New"/>
              </a:rPr>
              <a:t>0.2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63640" y="3017519"/>
            <a:ext cx="1618488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19" b="0" i="0">
                <a:solidFill>
                  <a:srgbClr val="1C3D74"/>
                </a:solidFill>
                <a:latin typeface="Arial"/>
              </a:rPr>
              <a:t>Very Rare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610094" y="3017519"/>
            <a:ext cx="1132941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19" b="1" i="0">
                <a:solidFill>
                  <a:srgbClr val="123181"/>
                </a:solidFill>
                <a:latin typeface="Courier New"/>
              </a:rPr>
              <a:t>0.05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63640" y="3232403"/>
            <a:ext cx="1618488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19" b="0" i="0">
                <a:solidFill>
                  <a:srgbClr val="1C3D74"/>
                </a:solidFill>
                <a:latin typeface="Arial"/>
              </a:rPr>
              <a:t>Excluded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610094" y="3232403"/>
            <a:ext cx="1132941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19" b="1" i="0">
                <a:solidFill>
                  <a:srgbClr val="123181"/>
                </a:solidFill>
                <a:latin typeface="Courier New"/>
              </a:rPr>
              <a:t>→ contradiction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20040" y="3621024"/>
            <a:ext cx="8503920" cy="566928"/>
          </a:xfrm>
          <a:prstGeom prst="roundRect">
            <a:avLst>
              <a:gd name="adj" fmla="val 6000"/>
            </a:avLst>
          </a:prstGeom>
          <a:solidFill>
            <a:srgbClr val="21386A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02920" y="3621024"/>
            <a:ext cx="8138160" cy="56692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880" b="0" i="1">
                <a:solidFill>
                  <a:srgbClr val="FFFFFF"/>
                </a:solidFill>
                <a:latin typeface="Arial"/>
              </a:rPr>
              <a:t>Example: a matched Obligate symptom (freq_weight 1.0) with specificity (IC) 3.6 contributes match_credit × freq_weight × specificity = 1.0 × 1.0 × 3.6 = +3.6 to fit_raw.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How Partial Matching Works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040" y="1353312"/>
            <a:ext cx="850392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800" b="0" i="1">
                <a:solidFill>
                  <a:srgbClr val="5C7396"/>
                </a:solidFill>
                <a:latin typeface="Arial"/>
              </a:rPr>
              <a:t>less specific  →  more specific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20040" y="1572768"/>
            <a:ext cx="1933956" cy="566928"/>
          </a:xfrm>
          <a:prstGeom prst="roundRect">
            <a:avLst>
              <a:gd name="adj" fmla="val 8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374904" y="1627632"/>
            <a:ext cx="1824228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00" b="1" i="0">
                <a:solidFill>
                  <a:srgbClr val="1C3D74"/>
                </a:solidFill>
                <a:latin typeface="Arial"/>
              </a:rPr>
              <a:t>Abnormality of the
nervous system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4904" y="1956816"/>
            <a:ext cx="1824228" cy="16459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50" b="0" i="0">
                <a:solidFill>
                  <a:srgbClr val="123181"/>
                </a:solidFill>
                <a:latin typeface="Courier New"/>
              </a:rPr>
              <a:t>IC ≈ 0.5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53996" y="1572768"/>
            <a:ext cx="256032" cy="56692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 i="0">
                <a:solidFill>
                  <a:srgbClr val="5C7396"/>
                </a:solidFill>
                <a:latin typeface="Arial"/>
              </a:rPr>
              <a:t>→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510028" y="1572768"/>
            <a:ext cx="1933956" cy="566928"/>
          </a:xfrm>
          <a:prstGeom prst="roundRect">
            <a:avLst>
              <a:gd name="adj" fmla="val 8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564892" y="1627632"/>
            <a:ext cx="1824228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00" b="1" i="0">
                <a:solidFill>
                  <a:srgbClr val="1C3D74"/>
                </a:solidFill>
                <a:latin typeface="Arial"/>
              </a:rPr>
              <a:t>Seizure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43984" y="1572768"/>
            <a:ext cx="256032" cy="56692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 i="0">
                <a:solidFill>
                  <a:srgbClr val="5C7396"/>
                </a:solidFill>
                <a:latin typeface="Arial"/>
              </a:rPr>
              <a:t>→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4700016" y="1572768"/>
            <a:ext cx="1933956" cy="566928"/>
          </a:xfrm>
          <a:prstGeom prst="roundRect">
            <a:avLst>
              <a:gd name="adj" fmla="val 8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1627632"/>
            <a:ext cx="1824228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00" b="1" i="0">
                <a:solidFill>
                  <a:srgbClr val="1C3D74"/>
                </a:solidFill>
                <a:latin typeface="Arial"/>
              </a:rPr>
              <a:t>Focal seizure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1956816"/>
            <a:ext cx="1824228" cy="16459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50" b="0" i="0">
                <a:solidFill>
                  <a:srgbClr val="123181"/>
                </a:solidFill>
                <a:latin typeface="Courier New"/>
              </a:rPr>
              <a:t>IC ≈ 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33972" y="1572768"/>
            <a:ext cx="256032" cy="56692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 i="0">
                <a:solidFill>
                  <a:srgbClr val="5C7396"/>
                </a:solidFill>
                <a:latin typeface="Arial"/>
              </a:rPr>
              <a:t>→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890004" y="1572768"/>
            <a:ext cx="1933956" cy="566928"/>
          </a:xfrm>
          <a:prstGeom prst="roundRect">
            <a:avLst>
              <a:gd name="adj" fmla="val 8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944868" y="1627632"/>
            <a:ext cx="1824228" cy="34747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sz="800" b="1" i="0">
                <a:solidFill>
                  <a:srgbClr val="1C3D74"/>
                </a:solidFill>
                <a:latin typeface="Arial"/>
              </a:rPr>
              <a:t>Focal clonic seizure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44868" y="1956816"/>
            <a:ext cx="1824228" cy="16459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750" b="0" i="0">
                <a:solidFill>
                  <a:srgbClr val="123181"/>
                </a:solidFill>
                <a:latin typeface="Courier New"/>
              </a:rPr>
              <a:t>IC ≈ 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0040" y="2267712"/>
            <a:ext cx="8503920" cy="868680"/>
          </a:xfrm>
          <a:prstGeom prst="rect">
            <a:avLst/>
          </a:prstGeom>
          <a:noFill/>
        </p:spPr>
        <p:txBody>
          <a:bodyPr wrap="square" anchor="t" lIns="0" rIns="0" tIns="0">
            <a:spAutoFit/>
          </a:bodyPr>
          <a:lstStyle/>
          <a:p>
            <a:pPr algn="l">
              <a:spcAft>
                <a:spcPts val="400"/>
              </a:spcAft>
            </a:pPr>
            <a:r>
              <a:rPr sz="860" b="1">
                <a:solidFill>
                  <a:srgbClr val="1C3D74"/>
                </a:solidFill>
                <a:latin typeface="Arial"/>
              </a:rPr>
              <a:t>•  </a:t>
            </a:r>
            <a:r>
              <a:rPr sz="860">
                <a:solidFill>
                  <a:srgbClr val="1C3D74"/>
                </a:solidFill>
                <a:latin typeface="Arial"/>
              </a:rPr>
              <a:t>Patient more specific than disease → always a full match (the patient's term is a descendant of the disease feature, so it's unambiguous).</a:t>
            </a:r>
          </a:p>
          <a:p>
            <a:pPr algn="l">
              <a:spcAft>
                <a:spcPts val="400"/>
              </a:spcAft>
            </a:pPr>
            <a:r>
              <a:rPr sz="860" b="1">
                <a:solidFill>
                  <a:srgbClr val="1C3D74"/>
                </a:solidFill>
                <a:latin typeface="Arial"/>
              </a:rPr>
              <a:t>•  </a:t>
            </a:r>
            <a:r>
              <a:rPr sz="860">
                <a:solidFill>
                  <a:srgbClr val="1C3D74"/>
                </a:solidFill>
                <a:latin typeface="Arial"/>
              </a:rPr>
              <a:t>Patient broader than disease → the partial case: accepted only if IC gap = disease_feature.ic − patient_term.ic ≤ 3.0 (half credit). Above 3.0, rejected — the patient term becomes unexplained.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20040" y="3182112"/>
            <a:ext cx="2743200" cy="960120"/>
          </a:xfrm>
          <a:prstGeom prst="roundRect">
            <a:avLst>
              <a:gd name="adj" fmla="val 8000"/>
            </a:avLst>
          </a:prstGeom>
          <a:solidFill>
            <a:srgbClr val="E4F6F7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57200" y="3273552"/>
            <a:ext cx="246888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123181"/>
                </a:solidFill>
                <a:latin typeface="Arial"/>
              </a:rPr>
              <a:t>✓ FULL MATCH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" y="3547872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760" b="0" i="0">
                <a:solidFill>
                  <a:srgbClr val="1C3D74"/>
                </a:solidFill>
                <a:latin typeface="Arial"/>
              </a:rPr>
              <a:t>Disease: Seizure  →  Patient: Focal clonic seizure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7200" y="3913632"/>
            <a:ext cx="246888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30" b="0" i="1">
                <a:solidFill>
                  <a:srgbClr val="5C7396"/>
                </a:solidFill>
                <a:latin typeface="Arial"/>
              </a:rPr>
              <a:t>Patient is more specific — always accepted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200400" y="3182112"/>
            <a:ext cx="2743200" cy="960120"/>
          </a:xfrm>
          <a:prstGeom prst="roundRect">
            <a:avLst>
              <a:gd name="adj" fmla="val 8000"/>
            </a:avLst>
          </a:prstGeom>
          <a:solidFill>
            <a:srgbClr val="E9EFF6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3337560" y="3273552"/>
            <a:ext cx="246888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123181"/>
                </a:solidFill>
                <a:latin typeface="Arial"/>
              </a:rPr>
              <a:t>½ PARTIAL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37560" y="3547872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760" b="0" i="0">
                <a:solidFill>
                  <a:srgbClr val="1C3D74"/>
                </a:solidFill>
                <a:latin typeface="Arial"/>
              </a:rPr>
              <a:t>Disease: Focal clonic seizure  →  Patient: Focal seizure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337560" y="3913632"/>
            <a:ext cx="246888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30" b="0" i="1">
                <a:solidFill>
                  <a:srgbClr val="5C7396"/>
                </a:solidFill>
                <a:latin typeface="Arial"/>
              </a:rPr>
              <a:t>gap = 6 − 4 = 2  ≤ 3.0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6080759" y="3182112"/>
            <a:ext cx="2743200" cy="960120"/>
          </a:xfrm>
          <a:prstGeom prst="roundRect">
            <a:avLst>
              <a:gd name="adj" fmla="val 8000"/>
            </a:avLst>
          </a:prstGeom>
          <a:solidFill>
            <a:srgbClr val="ECEDF0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217920" y="3273552"/>
            <a:ext cx="246888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00" b="1" i="0">
                <a:solidFill>
                  <a:srgbClr val="5C7396"/>
                </a:solidFill>
                <a:latin typeface="Arial"/>
              </a:rPr>
              <a:t>✗ REJECTED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17920" y="3547872"/>
            <a:ext cx="246888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5000"/>
              </a:lnSpc>
            </a:pPr>
            <a:r>
              <a:rPr sz="760" b="0" i="0">
                <a:solidFill>
                  <a:srgbClr val="1C3D74"/>
                </a:solidFill>
                <a:latin typeface="Arial"/>
              </a:rPr>
              <a:t>Disease: Focal clonic seizure  →  Patient: Abnormality of the nervous system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17920" y="3913632"/>
            <a:ext cx="2468880" cy="2011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30" b="0" i="1">
                <a:solidFill>
                  <a:srgbClr val="5C7396"/>
                </a:solidFill>
                <a:latin typeface="Arial"/>
              </a:rPr>
              <a:t>gap = 6 − 0.5 = 5.5  &gt; 3.0  →  unexplained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hannel 4 1">
      <a:dk1>
        <a:srgbClr val="000000"/>
      </a:dk1>
      <a:lt1>
        <a:srgbClr val="FFFFFF"/>
      </a:lt1>
      <a:dk2>
        <a:srgbClr val="585858"/>
      </a:dk2>
      <a:lt2>
        <a:srgbClr val="FFFFFF"/>
      </a:lt2>
      <a:accent1>
        <a:srgbClr val="6D2B83"/>
      </a:accent1>
      <a:accent2>
        <a:srgbClr val="D0091D"/>
      </a:accent2>
      <a:accent3>
        <a:srgbClr val="FFD611"/>
      </a:accent3>
      <a:accent4>
        <a:srgbClr val="85B6E2"/>
      </a:accent4>
      <a:accent5>
        <a:srgbClr val="62CBC5"/>
      </a:accent5>
      <a:accent6>
        <a:srgbClr val="7F7878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Queen Mary">
      <a:dk1>
        <a:srgbClr val="21386A"/>
      </a:dk1>
      <a:lt1>
        <a:sysClr val="window" lastClr="FFFFFF"/>
      </a:lt1>
      <a:dk2>
        <a:srgbClr val="21386A"/>
      </a:dk2>
      <a:lt2>
        <a:srgbClr val="D8D8D8"/>
      </a:lt2>
      <a:accent1>
        <a:srgbClr val="123181"/>
      </a:accent1>
      <a:accent2>
        <a:srgbClr val="792273"/>
      </a:accent2>
      <a:accent3>
        <a:srgbClr val="2DB8C5"/>
      </a:accent3>
      <a:accent4>
        <a:srgbClr val="CDA60C"/>
      </a:accent4>
      <a:accent5>
        <a:srgbClr val="BD1C1C"/>
      </a:accent5>
      <a:accent6>
        <a:srgbClr val="73B82B"/>
      </a:accent6>
      <a:hlink>
        <a:srgbClr val="E6007E"/>
      </a:hlink>
      <a:folHlink>
        <a:srgbClr val="2DB8C5"/>
      </a:folHlink>
    </a:clrScheme>
    <a:fontScheme name="Queen Mar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9c18f9b8-5ae4-4f0b-a238-a922c51e2dda" ContentTypeId="0x0101005EA864BF41DF8A41860E925F5B29BCF5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QMUL Document" ma:contentTypeID="0x0101005EA864BF41DF8A41860E925F5B29BCF500AD04A85D9458C94DBE97317C2C8DFF5C" ma:contentTypeVersion="43" ma:contentTypeDescription="" ma:contentTypeScope="" ma:versionID="4a09dd91952e3d179b6343cbf124090c">
  <xsd:schema xmlns:xsd="http://www.w3.org/2001/XMLSchema" xmlns:xs="http://www.w3.org/2001/XMLSchema" xmlns:p="http://schemas.microsoft.com/office/2006/metadata/properties" xmlns:ns1="http://schemas.microsoft.com/sharepoint/v3" xmlns:ns2="d5efd484-15aa-41a0-83f6-0646502cb6d6" xmlns:ns3="45ae7f3d-bcd0-4e4b-af93-f03a9fbb19b5" xmlns:ns4="6649982f-b66b-4072-8006-4697fed55f9d" targetNamespace="http://schemas.microsoft.com/office/2006/metadata/properties" ma:root="true" ma:fieldsID="4e1042d5b12b28a3d2c337c4bb199a9e" ns1:_="" ns2:_="" ns3:_="" ns4:_="">
    <xsd:import namespace="http://schemas.microsoft.com/sharepoint/v3"/>
    <xsd:import namespace="d5efd484-15aa-41a0-83f6-0646502cb6d6"/>
    <xsd:import namespace="45ae7f3d-bcd0-4e4b-af93-f03a9fbb19b5"/>
    <xsd:import namespace="6649982f-b66b-4072-8006-4697fed55f9d"/>
    <xsd:element name="properties">
      <xsd:complexType>
        <xsd:sequence>
          <xsd:element name="documentManagement">
            <xsd:complexType>
              <xsd:all>
                <xsd:element ref="ns1:QMULDocumentStatusTaxHTField0" minOccurs="0"/>
                <xsd:element ref="ns1:QMULDepartmentTaxHTField0" minOccurs="0"/>
                <xsd:element ref="ns1:QMULSchoolTaxHTField0" minOccurs="0"/>
                <xsd:element ref="ns1:QMULDocumentTypeTaxHTField0" minOccurs="0"/>
                <xsd:element ref="ns1:QMULLocationTaxHTField0" minOccurs="0"/>
                <xsd:element ref="ns1:QMULInformationClassificationTaxHTField0" minOccurs="0"/>
                <xsd:element ref="ns1:QMULAcademicYear" minOccurs="0"/>
                <xsd:element ref="ns1:QMULProject" minOccurs="0"/>
                <xsd:element ref="ns1:QMULReviewDate" minOccurs="0"/>
                <xsd:element ref="ns1:QMULOwner" minOccurs="0"/>
                <xsd:element ref="ns2:TaxKeywordTaxHTField" minOccurs="0"/>
                <xsd:element ref="ns2:TaxCatchAll" minOccurs="0"/>
                <xsd:element ref="ns2:TaxCatchAllLabel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QMULDocumentStatusTaxHTField0" ma:index="8" nillable="true" ma:taxonomy="true" ma:internalName="QMULDocumentStatusTaxHTField0" ma:taxonomyFieldName="QMULDocumentStatus" ma:displayName="Document Status" ma:default="" ma:fieldId="{083bdfb7-9f4e-4bc9-b582-62ed6b950f9e}" ma:sspId="9c18f9b8-5ae4-4f0b-a238-a922c51e2dda" ma:termSetId="780aba48-6c17-4ca0-84b9-f0207a09563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DepartmentTaxHTField0" ma:index="10" nillable="true" ma:taxonomy="true" ma:internalName="QMULDepartmentTaxHTField0" ma:taxonomyFieldName="QMULDepartment" ma:displayName="Department" ma:readOnly="false" ma:default="" ma:fieldId="{2a7d89f9-5f8e-4c42-ab4f-aa1fc3002ea0}" ma:sspId="9c18f9b8-5ae4-4f0b-a238-a922c51e2dda" ma:termSetId="28874c57-2df5-45e8-a804-d15afc96d4e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SchoolTaxHTField0" ma:index="12" nillable="true" ma:taxonomy="true" ma:internalName="QMULSchoolTaxHTField0" ma:taxonomyFieldName="QMULSchool" ma:displayName="School" ma:readOnly="false" ma:default="" ma:fieldId="{46346f8e-3161-4021-8b14-3dcca2e3ca8d}" ma:sspId="9c18f9b8-5ae4-4f0b-a238-a922c51e2dda" ma:termSetId="0f9f7e9f-7d6b-4cae-9193-a3e3200f87d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DocumentTypeTaxHTField0" ma:index="14" nillable="true" ma:taxonomy="true" ma:internalName="QMULDocumentTypeTaxHTField0" ma:taxonomyFieldName="QMULDocumentType" ma:displayName="Document Type" ma:default="" ma:fieldId="{2596c3af-0d77-4ea4-a15d-d3f71457b096}" ma:sspId="9c18f9b8-5ae4-4f0b-a238-a922c51e2dda" ma:termSetId="8ec3f1bd-c4f8-46a7-ae88-878ed3be39d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LocationTaxHTField0" ma:index="16" nillable="true" ma:taxonomy="true" ma:internalName="QMULLocationTaxHTField0" ma:taxonomyFieldName="QMULLocation" ma:displayName="Location" ma:default="" ma:fieldId="{29b985f4-a05e-4f39-b5da-e9fb81ddaa79}" ma:sspId="9c18f9b8-5ae4-4f0b-a238-a922c51e2dda" ma:termSetId="5327f1c4-618f-4317-b197-fc29da39fa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InformationClassificationTaxHTField0" ma:index="18" nillable="true" ma:taxonomy="true" ma:internalName="QMULInformationClassificationTaxHTField0" ma:taxonomyFieldName="QMULInformationClassification" ma:displayName="Information Classification" ma:default="1;#Protect|9124d8d9-0c1c-41e9-aa14-aba001e9a028" ma:fieldId="{57b3469a-2ea1-4a06-a2d1-c99ce62a5d6f}" ma:sspId="9c18f9b8-5ae4-4f0b-a238-a922c51e2dda" ma:termSetId="a3d7b326-4e5e-4e73-95fa-6245adfab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AcademicYear" ma:index="20" nillable="true" ma:displayName="Academic Year" ma:decimals="0" ma:internalName="QMULAcademicYear" ma:percentage="FALSE">
      <xsd:simpleType>
        <xsd:restriction base="dms:Number">
          <xsd:maxInclusive value="9999"/>
          <xsd:minInclusive value="1000"/>
        </xsd:restriction>
      </xsd:simpleType>
    </xsd:element>
    <xsd:element name="QMULProject" ma:index="21" nillable="true" ma:displayName="Project" ma:internalName="QMULProject">
      <xsd:simpleType>
        <xsd:restriction base="dms:Text">
          <xsd:maxLength value="255"/>
        </xsd:restriction>
      </xsd:simpleType>
    </xsd:element>
    <xsd:element name="QMULReviewDate" ma:index="22" nillable="true" ma:displayName="Review Date" ma:format="DateOnly" ma:internalName="QMULReviewDate">
      <xsd:simpleType>
        <xsd:restriction base="dms:DateTime"/>
      </xsd:simpleType>
    </xsd:element>
    <xsd:element name="QMULOwner" ma:index="23" nillable="true" ma:displayName="Owner" ma:list="UserInfo" ma:SharePointGroup="0" ma:internalName="QMUL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efd484-15aa-41a0-83f6-0646502cb6d6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24" nillable="true" ma:taxonomy="true" ma:internalName="TaxKeywordTaxHTField" ma:taxonomyFieldName="TaxKeyword" ma:displayName="Enterprise Keywords" ma:fieldId="{23f27201-bee3-471e-b2e7-b64fd8b7ca38}" ma:taxonomyMulti="true" ma:sspId="9c18f9b8-5ae4-4f0b-a238-a922c51e2dda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6" nillable="true" ma:displayName="Taxonomy Catch All Column" ma:hidden="true" ma:list="{2a7529b9-a3eb-44e9-919b-0c3dc59600a2}" ma:internalName="TaxCatchAll" ma:showField="CatchAllData" ma:web="6649982f-b66b-4072-8006-4697fed55f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7" nillable="true" ma:displayName="Taxonomy Catch All Column1" ma:hidden="true" ma:list="{2a7529b9-a3eb-44e9-919b-0c3dc59600a2}" ma:internalName="TaxCatchAllLabel" ma:readOnly="true" ma:showField="CatchAllDataLabel" ma:web="6649982f-b66b-4072-8006-4697fed55f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ae7f3d-bcd0-4e4b-af93-f03a9fbb19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32" nillable="true" ma:displayName="Tags" ma:internalName="MediaServiceAutoTags" ma:readOnly="true">
      <xsd:simpleType>
        <xsd:restriction base="dms:Text"/>
      </xsd:simpleType>
    </xsd:element>
    <xsd:element name="MediaServiceOCR" ma:index="3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9" nillable="true" ma:displayName="Location" ma:internalName="MediaServiceLocation" ma:readOnly="true">
      <xsd:simpleType>
        <xsd:restriction base="dms:Text"/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Image Tags" ma:readOnly="false" ma:fieldId="{5cf76f15-5ced-4ddc-b409-7134ff3c332f}" ma:taxonomyMulti="true" ma:sspId="9c18f9b8-5ae4-4f0b-a238-a922c51e2d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9982f-b66b-4072-8006-4697fed55f9d" elementFormDefault="qualified">
    <xsd:import namespace="http://schemas.microsoft.com/office/2006/documentManagement/types"/>
    <xsd:import namespace="http://schemas.microsoft.com/office/infopath/2007/PartnerControls"/>
    <xsd:element name="SharedWithUsers" ma:index="3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69F142-4DA7-4B45-A568-C1DF40445D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01853E-C107-464C-8076-9AF712BD5586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7DF072F-3962-4731-9B49-5998CA7915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5efd484-15aa-41a0-83f6-0646502cb6d6"/>
    <ds:schemaRef ds:uri="45ae7f3d-bcd0-4e4b-af93-f03a9fbb19b5"/>
    <ds:schemaRef ds:uri="6649982f-b66b-4072-8006-4697fed55f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22083</TotalTime>
  <Words>0</Words>
  <Application>Microsoft Macintosh PowerPoint</Application>
  <PresentationFormat>On-screen Show (16:9)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4 Text</vt:lpstr>
      <vt:lpstr>Arial</vt:lpstr>
      <vt:lpstr>Calibri</vt:lpstr>
      <vt:lpstr>Channel 4 Chadwick</vt:lpstr>
      <vt:lpstr>Office Theme</vt:lpstr>
      <vt:lpstr>1_Custom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J</dc:creator>
  <cp:lastModifiedBy>Yasemin Bridges</cp:lastModifiedBy>
  <cp:revision>124</cp:revision>
  <dcterms:created xsi:type="dcterms:W3CDTF">2020-06-18T12:08:25Z</dcterms:created>
  <dcterms:modified xsi:type="dcterms:W3CDTF">2026-07-07T14:59:04Z</dcterms:modified>
</cp:coreProperties>
</file>