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3035"/>
        </a:solidFill>
        <a:effectLst/>
      </p:bgPr>
    </p:bg>
    <p:spTree>
      <p:nvGrpSpPr>
        <p:cNvPr id="1" name=""/>
        <p:cNvGrpSpPr/>
        <p:nvPr/>
      </p:nvGrpSpPr>
      <p:grpSpPr/>
      <p:cxnSp>
        <p:nvCxnSpPr>
          <p:cNvPr id="2" name="Connector 1"/>
          <p:cNvCxnSpPr/>
          <p:nvPr/>
        </p:nvCxnSpPr>
        <p:spPr>
          <a:xfrm flipV="1">
            <a:off x="9725800" y="965925"/>
            <a:ext cx="957126" cy="451714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ctor 2"/>
          <p:cNvCxnSpPr/>
          <p:nvPr/>
        </p:nvCxnSpPr>
        <p:spPr>
          <a:xfrm>
            <a:off x="9725800" y="1417639"/>
            <a:ext cx="620473" cy="1237632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or 3"/>
          <p:cNvCxnSpPr/>
          <p:nvPr/>
        </p:nvCxnSpPr>
        <p:spPr>
          <a:xfrm flipH="1" flipV="1">
            <a:off x="8982642" y="1071212"/>
            <a:ext cx="743158" cy="346427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ctor 4"/>
          <p:cNvCxnSpPr/>
          <p:nvPr/>
        </p:nvCxnSpPr>
        <p:spPr>
          <a:xfrm flipH="1">
            <a:off x="9140494" y="1417639"/>
            <a:ext cx="585306" cy="417018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or 5"/>
          <p:cNvCxnSpPr/>
          <p:nvPr/>
        </p:nvCxnSpPr>
        <p:spPr>
          <a:xfrm flipH="1" flipV="1">
            <a:off x="9200341" y="1227208"/>
            <a:ext cx="525459" cy="190431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Connector 6"/>
          <p:cNvCxnSpPr/>
          <p:nvPr/>
        </p:nvCxnSpPr>
        <p:spPr>
          <a:xfrm flipV="1">
            <a:off x="10682926" y="816989"/>
            <a:ext cx="951914" cy="148936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Connector 7"/>
          <p:cNvCxnSpPr/>
          <p:nvPr/>
        </p:nvCxnSpPr>
        <p:spPr>
          <a:xfrm>
            <a:off x="10682926" y="965925"/>
            <a:ext cx="607261" cy="1251073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ctor 8"/>
          <p:cNvCxnSpPr/>
          <p:nvPr/>
        </p:nvCxnSpPr>
        <p:spPr>
          <a:xfrm>
            <a:off x="10346273" y="2655271"/>
            <a:ext cx="120616" cy="178534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ctor 9"/>
          <p:cNvCxnSpPr/>
          <p:nvPr/>
        </p:nvCxnSpPr>
        <p:spPr>
          <a:xfrm flipV="1">
            <a:off x="10346273" y="2216998"/>
            <a:ext cx="943914" cy="438273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ctor 10"/>
          <p:cNvCxnSpPr/>
          <p:nvPr/>
        </p:nvCxnSpPr>
        <p:spPr>
          <a:xfrm flipH="1" flipV="1">
            <a:off x="8887955" y="3046751"/>
            <a:ext cx="59994" cy="425084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Connector 11"/>
          <p:cNvCxnSpPr/>
          <p:nvPr/>
        </p:nvCxnSpPr>
        <p:spPr>
          <a:xfrm flipV="1">
            <a:off x="8887955" y="1834657"/>
            <a:ext cx="252539" cy="1212094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Connector 12"/>
          <p:cNvCxnSpPr/>
          <p:nvPr/>
        </p:nvCxnSpPr>
        <p:spPr>
          <a:xfrm>
            <a:off x="8982642" y="1071212"/>
            <a:ext cx="157852" cy="763445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ctor 13"/>
          <p:cNvCxnSpPr/>
          <p:nvPr/>
        </p:nvCxnSpPr>
        <p:spPr>
          <a:xfrm>
            <a:off x="8982642" y="1071212"/>
            <a:ext cx="217699" cy="155996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Connector 14"/>
          <p:cNvCxnSpPr/>
          <p:nvPr/>
        </p:nvCxnSpPr>
        <p:spPr>
          <a:xfrm>
            <a:off x="10020417" y="5311903"/>
            <a:ext cx="593742" cy="696222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H="1" flipV="1">
            <a:off x="9680882" y="5250115"/>
            <a:ext cx="339535" cy="61788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16"/>
          <p:cNvCxnSpPr/>
          <p:nvPr/>
        </p:nvCxnSpPr>
        <p:spPr>
          <a:xfrm flipV="1">
            <a:off x="9140494" y="1227208"/>
            <a:ext cx="59847" cy="607449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H="1" flipV="1">
            <a:off x="9680882" y="5250115"/>
            <a:ext cx="933277" cy="758010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ctor 18"/>
          <p:cNvCxnSpPr/>
          <p:nvPr/>
        </p:nvCxnSpPr>
        <p:spPr>
          <a:xfrm flipV="1">
            <a:off x="10466889" y="2216998"/>
            <a:ext cx="823298" cy="616807"/>
          </a:xfrm>
          <a:prstGeom prst="line">
            <a:avLst/>
          </a:prstGeom>
          <a:ln w="9525">
            <a:solidFill>
              <a:srgbClr val="1B5558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9680080" y="1371919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Oval 20"/>
          <p:cNvSpPr/>
          <p:nvPr/>
        </p:nvSpPr>
        <p:spPr>
          <a:xfrm>
            <a:off x="10637206" y="920205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Oval 21"/>
          <p:cNvSpPr/>
          <p:nvPr/>
        </p:nvSpPr>
        <p:spPr>
          <a:xfrm>
            <a:off x="10300553" y="2609551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Oval 22"/>
          <p:cNvSpPr/>
          <p:nvPr/>
        </p:nvSpPr>
        <p:spPr>
          <a:xfrm>
            <a:off x="8902229" y="3426115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8842235" y="3001031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8936922" y="1025492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Oval 25"/>
          <p:cNvSpPr/>
          <p:nvPr/>
        </p:nvSpPr>
        <p:spPr>
          <a:xfrm>
            <a:off x="9974697" y="5266183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Oval 26"/>
          <p:cNvSpPr/>
          <p:nvPr/>
        </p:nvSpPr>
        <p:spPr>
          <a:xfrm>
            <a:off x="9094774" y="1788937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Oval 27"/>
          <p:cNvSpPr/>
          <p:nvPr/>
        </p:nvSpPr>
        <p:spPr>
          <a:xfrm>
            <a:off x="10568439" y="5962405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10421169" y="2788085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Oval 29"/>
          <p:cNvSpPr/>
          <p:nvPr/>
        </p:nvSpPr>
        <p:spPr>
          <a:xfrm>
            <a:off x="11589120" y="771269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Oval 30"/>
          <p:cNvSpPr/>
          <p:nvPr/>
        </p:nvSpPr>
        <p:spPr>
          <a:xfrm>
            <a:off x="11244467" y="2171278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Oval 31"/>
          <p:cNvSpPr/>
          <p:nvPr/>
        </p:nvSpPr>
        <p:spPr>
          <a:xfrm>
            <a:off x="9154621" y="1181488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9635162" y="5204395"/>
            <a:ext cx="91440" cy="91440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31520" y="178308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5FC3B6"/>
                </a:solidFill>
                <a:latin typeface="Calibri"/>
              </a:rPr>
              <a:t>A VERY SERIOUS TALK ABOUT GENES (MOSTLY)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85800" y="2103120"/>
            <a:ext cx="82296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600" b="1" i="0">
                <a:solidFill>
                  <a:srgbClr val="FFFFFF"/>
                </a:solidFill>
                <a:latin typeface="Cambria"/>
              </a:rPr>
              <a:t>REPHIVE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1520" y="3200400"/>
            <a:ext cx="914400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0" i="0">
                <a:solidFill>
                  <a:srgbClr val="5FC3B6"/>
                </a:solidFill>
                <a:latin typeface="Calibri"/>
              </a:rPr>
              <a:t>Giving Exomiser's hiPHIVE Score a Second Opinion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1520" y="3794760"/>
            <a:ext cx="7955279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0" i="1">
                <a:solidFill>
                  <a:srgbClr val="CFE3E1"/>
                </a:solidFill>
                <a:latin typeface="Calibri"/>
              </a:rPr>
              <a:t>In which we gently interrogate a single number, then teach it some manners. (Working title — no merch has been ordered yet.)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31520" y="626364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9CC1BF"/>
                </a:solidFill>
                <a:latin typeface="Calibri"/>
              </a:rPr>
              <a:t>July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747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31720"/>
            <a:ext cx="27432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 i="0">
                <a:solidFill>
                  <a:srgbClr val="FFFFFF"/>
                </a:solidFill>
                <a:latin typeface="Cambria"/>
              </a:rPr>
              <a:t>03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063240"/>
            <a:ext cx="10241280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Cambria"/>
              </a:rPr>
              <a:t>Enter REPHIVE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3977639"/>
            <a:ext cx="96012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D9ECEA"/>
                </a:solidFill>
                <a:latin typeface="Calibri"/>
              </a:rPr>
              <a:t>Not a new tool. Just Exomiser, slightly more opinionated.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C9DDDC"/>
                </a:solidFill>
                <a:latin typeface="Calibri"/>
              </a:rPr>
              <a:t>10 / 19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INTRODUCING REPHIVE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22426"/>
                </a:solidFill>
                <a:latin typeface="Cambria"/>
              </a:rPr>
              <a:t>What Is REPHIVE?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554480"/>
            <a:ext cx="10927080" cy="914400"/>
          </a:xfrm>
          <a:prstGeom prst="roundRect">
            <a:avLst>
              <a:gd name="adj" fmla="val 6000"/>
            </a:avLst>
          </a:prstGeom>
          <a:solidFill>
            <a:srgbClr val="EEF6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554480"/>
            <a:ext cx="10378440" cy="9144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 i="0">
                <a:solidFill>
                  <a:srgbClr val="122426"/>
                </a:solidFill>
                <a:latin typeface="Calibri"/>
              </a:rPr>
              <a:t>REPHIVE (working title) — a proposed new prioritiser for Exomiser itself, sitting alongside hiPHIVE rather than bolted on as a separate product.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0080" y="2743200"/>
            <a:ext cx="10927080" cy="320040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1600"/>
              </a:spcAft>
            </a:pPr>
            <a:r>
              <a:rPr sz="1450" b="1">
                <a:solidFill>
                  <a:srgbClr val="127475"/>
                </a:solidFill>
                <a:latin typeface="Calibri"/>
              </a:rPr>
              <a:t>•  </a:t>
            </a:r>
            <a:r>
              <a:rPr sz="1450" b="0">
                <a:solidFill>
                  <a:srgbClr val="122426"/>
                </a:solidFill>
                <a:latin typeface="Calibri"/>
              </a:rPr>
              <a:t>Does not replace Exomiser's variant/gene prioritisation</a:t>
            </a:r>
          </a:p>
          <a:p>
            <a:pPr algn="l">
              <a:spcAft>
                <a:spcPts val="1600"/>
              </a:spcAft>
            </a:pPr>
            <a:r>
              <a:rPr sz="1450" b="1">
                <a:solidFill>
                  <a:srgbClr val="127475"/>
                </a:solidFill>
                <a:latin typeface="Calibri"/>
              </a:rPr>
              <a:t>•  </a:t>
            </a:r>
            <a:r>
              <a:rPr sz="1450" b="0">
                <a:solidFill>
                  <a:srgbClr val="122426"/>
                </a:solidFill>
                <a:latin typeface="Calibri"/>
              </a:rPr>
              <a:t>Re-ranks only within Exomiser's existing top-N candidates (conservative by default)</a:t>
            </a:r>
          </a:p>
          <a:p>
            <a:pPr algn="l">
              <a:spcAft>
                <a:spcPts val="1600"/>
              </a:spcAft>
            </a:pPr>
            <a:r>
              <a:rPr sz="1450" b="1">
                <a:solidFill>
                  <a:srgbClr val="127475"/>
                </a:solidFill>
                <a:latin typeface="Calibri"/>
              </a:rPr>
              <a:t>•  </a:t>
            </a:r>
            <a:r>
              <a:rPr sz="1450" b="0">
                <a:solidFill>
                  <a:srgbClr val="122426"/>
                </a:solidFill>
                <a:latin typeface="Calibri"/>
              </a:rPr>
              <a:t>Adds what hiPHIVE's single number can't: frequency weighting, missing-hallmark penalties, age-of-onset gating, and an explicit disambiguation step</a:t>
            </a:r>
          </a:p>
          <a:p>
            <a:pPr algn="l">
              <a:spcAft>
                <a:spcPts val="1600"/>
              </a:spcAft>
            </a:pPr>
            <a:r>
              <a:rPr sz="1450" b="1">
                <a:solidFill>
                  <a:srgbClr val="127475"/>
                </a:solidFill>
                <a:latin typeface="Calibri"/>
              </a:rPr>
              <a:t>•  </a:t>
            </a:r>
            <a:r>
              <a:rPr sz="1450" b="0">
                <a:solidFill>
                  <a:srgbClr val="122426"/>
                </a:solidFill>
                <a:latin typeface="Calibri"/>
              </a:rPr>
              <a:t>Every score is traceable back to individual matched, missing, and contradicting features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11 / 19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INTRODUCING REPHIVE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22426"/>
                </a:solidFill>
                <a:latin typeface="Cambria"/>
              </a:rPr>
              <a:t>Five Steps, No Corners Cut</a:t>
            </a:r>
          </a:p>
        </p:txBody>
      </p:sp>
      <p:sp>
        <p:nvSpPr>
          <p:cNvPr id="4" name="Chevron 3"/>
          <p:cNvSpPr/>
          <p:nvPr/>
        </p:nvSpPr>
        <p:spPr>
          <a:xfrm>
            <a:off x="640080" y="2194560"/>
            <a:ext cx="2075688" cy="868680"/>
          </a:xfrm>
          <a:prstGeom prst="chevron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09728" rIns="45720"/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C1 · Partition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5800" y="3246120"/>
            <a:ext cx="1984248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1080" b="0" i="0">
                <a:solidFill>
                  <a:srgbClr val="122426"/>
                </a:solidFill>
                <a:latin typeface="Calibri"/>
              </a:rPr>
              <a:t>Sort patient terms into matched / partial / unexplained / missing / contradicting</a:t>
            </a:r>
          </a:p>
        </p:txBody>
      </p:sp>
      <p:sp>
        <p:nvSpPr>
          <p:cNvPr id="6" name="Chevron 5"/>
          <p:cNvSpPr/>
          <p:nvPr/>
        </p:nvSpPr>
        <p:spPr>
          <a:xfrm>
            <a:off x="2834639" y="2194560"/>
            <a:ext cx="2075688" cy="868680"/>
          </a:xfrm>
          <a:prstGeom prst="chevron">
            <a:avLst/>
          </a:prstGeom>
          <a:solidFill>
            <a:srgbClr val="0F42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09728" rIns="45720"/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C3 · Age Gate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80359" y="3246120"/>
            <a:ext cx="1984248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1080" b="0" i="0">
                <a:solidFill>
                  <a:srgbClr val="122426"/>
                </a:solidFill>
                <a:latin typeface="Calibri"/>
              </a:rPr>
              <a:t>Excuse expected-absent features whose typical onset is later than the patient's age</a:t>
            </a:r>
          </a:p>
        </p:txBody>
      </p:sp>
      <p:sp>
        <p:nvSpPr>
          <p:cNvPr id="8" name="Chevron 7"/>
          <p:cNvSpPr/>
          <p:nvPr/>
        </p:nvSpPr>
        <p:spPr>
          <a:xfrm>
            <a:off x="5029200" y="2194560"/>
            <a:ext cx="2075688" cy="868680"/>
          </a:xfrm>
          <a:prstGeom prst="chevron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09728" rIns="45720"/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C2 · Rescore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074920" y="3246120"/>
            <a:ext cx="1984248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1080" b="0" i="0">
                <a:solidFill>
                  <a:srgbClr val="122426"/>
                </a:solidFill>
                <a:latin typeface="Calibri"/>
              </a:rPr>
              <a:t>Deterministic fit_score from frequency-weighted, IC-weighted evidence</a:t>
            </a:r>
          </a:p>
        </p:txBody>
      </p:sp>
      <p:sp>
        <p:nvSpPr>
          <p:cNvPr id="10" name="Chevron 9"/>
          <p:cNvSpPr/>
          <p:nvPr/>
        </p:nvSpPr>
        <p:spPr>
          <a:xfrm>
            <a:off x="7223759" y="2194560"/>
            <a:ext cx="2075688" cy="868680"/>
          </a:xfrm>
          <a:prstGeom prst="chevron">
            <a:avLst/>
          </a:prstGeom>
          <a:solidFill>
            <a:srgbClr val="0F42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09728" rIns="45720"/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C5 · Mechanism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69479" y="3246120"/>
            <a:ext cx="1984248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1080" b="0" i="0">
                <a:solidFill>
                  <a:srgbClr val="122426"/>
                </a:solidFill>
                <a:latin typeface="Calibri"/>
              </a:rPr>
              <a:t>Checks variant pathogenicity / mode-of-inheritance congruence</a:t>
            </a:r>
          </a:p>
        </p:txBody>
      </p:sp>
      <p:sp>
        <p:nvSpPr>
          <p:cNvPr id="12" name="Chevron 11"/>
          <p:cNvSpPr/>
          <p:nvPr/>
        </p:nvSpPr>
        <p:spPr>
          <a:xfrm>
            <a:off x="9418319" y="2194560"/>
            <a:ext cx="2075688" cy="868680"/>
          </a:xfrm>
          <a:prstGeom prst="chevron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109728" rIns="45720"/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C4 · Disambiguate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464040" y="3246120"/>
            <a:ext cx="1984248" cy="1554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1080" b="0" i="0">
                <a:solidFill>
                  <a:srgbClr val="122426"/>
                </a:solidFill>
                <a:latin typeface="Calibri"/>
              </a:rPr>
              <a:t>Discriminating-feature analysis across overlapping candidates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822960" y="4160520"/>
            <a:ext cx="10515600" cy="0"/>
          </a:xfrm>
          <a:prstGeom prst="line">
            <a:avLst/>
          </a:prstGeom>
          <a:ln w="12700">
            <a:solidFill>
              <a:srgbClr val="D6E6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640080" y="4434840"/>
            <a:ext cx="10927080" cy="1097280"/>
          </a:xfrm>
          <a:prstGeom prst="roundRect">
            <a:avLst>
              <a:gd name="adj" fmla="val 8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4400" y="4434840"/>
            <a:ext cx="10378440" cy="10972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50" b="0" i="0">
                <a:solidFill>
                  <a:srgbClr val="FFFFFF"/>
                </a:solidFill>
                <a:latin typeface="Courier New"/>
              </a:rPr>
              <a:t>phenopacket + Exomiser output  →  C1 → C3 → C2 → C5 → C4  →  Ranked Report (+ ≤2 callable diagnoses, or none — empty is valid and preferred)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12 / 19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THE CALCULATION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22426"/>
                </a:solidFill>
                <a:latin typeface="Cambria"/>
              </a:rPr>
              <a:t>The Fine Print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463040"/>
            <a:ext cx="6858000" cy="3246120"/>
          </a:xfrm>
          <a:prstGeom prst="roundRect">
            <a:avLst>
              <a:gd name="adj" fmla="val 6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0" rIns="274320" tIns="201168" bIns="182880"/>
          <a:lstStyle/>
          <a:p>
            <a:pPr algn="ctr">
              <a:spcAft>
                <a:spcPts val="800"/>
              </a:spcAft>
            </a:pPr>
            <a:r>
              <a:rPr sz="1200" b="1">
                <a:solidFill>
                  <a:srgbClr val="5FC3B6"/>
                </a:solidFill>
                <a:latin typeface="Calibri"/>
              </a:rPr>
              <a:t>Deterministic re-score (C2)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fit_raw = Σ w_match·g(freq)·IC        (matched)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        + Σ w_partial·g(freq)·IC      (partial)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        − Σ w_miss·g(freq)·IC         (expected-absent)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        − Σ w_unexp·IC                (unexplained)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        − |contradictions|·w_contra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/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fit_score = tanh( fit_raw )   ∈ (−1, 1)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772400" y="1463040"/>
            <a:ext cx="3794760" cy="3246120"/>
          </a:xfrm>
          <a:prstGeom prst="roundRect">
            <a:avLst>
              <a:gd name="adj" fmla="val 6000"/>
            </a:avLst>
          </a:prstGeom>
          <a:solidFill>
            <a:srgbClr val="EEF6F5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001000" y="1627632"/>
            <a:ext cx="33832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22426"/>
                </a:solidFill>
                <a:latin typeface="Cambria"/>
              </a:rPr>
              <a:t>g(freq) — frequency weight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01000" y="201168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22426"/>
                </a:solidFill>
                <a:latin typeface="Calibri"/>
              </a:rPr>
              <a:t>Obligate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829800" y="2011680"/>
            <a:ext cx="1600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50" b="1" i="0">
                <a:solidFill>
                  <a:srgbClr val="127475"/>
                </a:solidFill>
                <a:latin typeface="Courier New"/>
              </a:rPr>
              <a:t>1.0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01000" y="2395728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22426"/>
                </a:solidFill>
                <a:latin typeface="Calibri"/>
              </a:rPr>
              <a:t>Very Frequent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29800" y="2395728"/>
            <a:ext cx="1600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50" b="1" i="0">
                <a:solidFill>
                  <a:srgbClr val="127475"/>
                </a:solidFill>
                <a:latin typeface="Courier New"/>
              </a:rPr>
              <a:t>0.9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001000" y="2779776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22426"/>
                </a:solidFill>
                <a:latin typeface="Calibri"/>
              </a:rPr>
              <a:t>Frequent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829800" y="2779776"/>
            <a:ext cx="1600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50" b="1" i="0">
                <a:solidFill>
                  <a:srgbClr val="127475"/>
                </a:solidFill>
                <a:latin typeface="Courier New"/>
              </a:rPr>
              <a:t>0.5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001000" y="3163824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22426"/>
                </a:solidFill>
                <a:latin typeface="Calibri"/>
              </a:rPr>
              <a:t>Occasional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29800" y="3163824"/>
            <a:ext cx="1600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50" b="1" i="0">
                <a:solidFill>
                  <a:srgbClr val="127475"/>
                </a:solidFill>
                <a:latin typeface="Courier New"/>
              </a:rPr>
              <a:t>0.2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01000" y="3547872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22426"/>
                </a:solidFill>
                <a:latin typeface="Calibri"/>
              </a:rPr>
              <a:t>Very Rare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829800" y="3547872"/>
            <a:ext cx="1600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50" b="1" i="0">
                <a:solidFill>
                  <a:srgbClr val="127475"/>
                </a:solidFill>
                <a:latin typeface="Courier New"/>
              </a:rPr>
              <a:t>0.05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01000" y="3931920"/>
            <a:ext cx="18288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 i="0">
                <a:solidFill>
                  <a:srgbClr val="122426"/>
                </a:solidFill>
                <a:latin typeface="Calibri"/>
              </a:rPr>
              <a:t>Excluded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829800" y="3931920"/>
            <a:ext cx="1600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150" b="1" i="0">
                <a:solidFill>
                  <a:srgbClr val="127475"/>
                </a:solidFill>
                <a:latin typeface="Courier New"/>
              </a:rPr>
              <a:t>→ contradiction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640080" y="4892040"/>
            <a:ext cx="10927080" cy="868680"/>
          </a:xfrm>
          <a:prstGeom prst="roundRect">
            <a:avLst>
              <a:gd name="adj" fmla="val 8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14400" y="4892040"/>
            <a:ext cx="10378440" cy="8686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50" b="0" i="1">
                <a:solidFill>
                  <a:srgbClr val="FFFFFF"/>
                </a:solidFill>
                <a:latin typeface="Calibri"/>
              </a:rPr>
              <a:t>Every term in this equation is deterministic and reproducible — no model output ever directly moves a rank.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13 / 19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WORKED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700" b="1" i="0">
                <a:solidFill>
                  <a:srgbClr val="122426"/>
                </a:solidFill>
                <a:latin typeface="Cambria"/>
              </a:rPr>
              <a:t>GENE-A Gets a Reality Check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40080" y="1554480"/>
          <a:ext cx="10927076" cy="2148840"/>
        </p:xfrm>
        <a:graphic>
          <a:graphicData uri="http://schemas.openxmlformats.org/drawingml/2006/table">
            <a:tbl>
              <a:tblPr firstRow="0" bandRow="0"/>
              <a:tblGrid>
                <a:gridCol w="1986741"/>
                <a:gridCol w="4345997"/>
                <a:gridCol w="1986741"/>
                <a:gridCol w="993370"/>
                <a:gridCol w="1614227"/>
              </a:tblGrid>
              <a:tr h="429768">
                <a:tc>
                  <a:txBody>
                    <a:bodyPr wrap="square"/>
                    <a:lstStyle/>
                    <a:p>
                      <a:pPr algn="l"/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Bucket</a:t>
                      </a:r>
                    </a:p>
                  </a:txBody>
                  <a:tcPr marL="91440" marR="91440" marT="36576" marB="36576" anchor="ctr">
                    <a:solidFill>
                      <a:srgbClr val="12747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Feature</a:t>
                      </a:r>
                    </a:p>
                  </a:txBody>
                  <a:tcPr marL="91440" marR="91440" marT="36576" marB="36576" anchor="ctr">
                    <a:solidFill>
                      <a:srgbClr val="12747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Frequency</a:t>
                      </a:r>
                    </a:p>
                  </a:txBody>
                  <a:tcPr marL="91440" marR="91440" marT="36576" marB="36576" anchor="ctr">
                    <a:solidFill>
                      <a:srgbClr val="12747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IC</a:t>
                      </a:r>
                    </a:p>
                  </a:txBody>
                  <a:tcPr marL="91440" marR="91440" marT="36576" marB="36576" anchor="ctr">
                    <a:solidFill>
                      <a:srgbClr val="12747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50" b="1">
                          <a:solidFill>
                            <a:srgbClr val="FFFFFF"/>
                          </a:solidFill>
                          <a:latin typeface="Calibri"/>
                        </a:rPr>
                        <a:t>Contribution</a:t>
                      </a:r>
                    </a:p>
                  </a:txBody>
                  <a:tcPr marL="91440" marR="91440" marT="36576" marB="36576" anchor="ctr">
                    <a:solidFill>
                      <a:srgbClr val="127475"/>
                    </a:solidFill>
                  </a:tcPr>
                </a:tc>
              </a:tr>
              <a:tr h="429768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Matched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Seizures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Frequent (0.5)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+1.03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429768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Matched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Intellectual disability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Obligate (1.0)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3.6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+1.80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</a:tr>
              <a:tr h="429768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Expected absent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Cardiac defect (hallmark, not age-excused)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Obligate (1.0)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5.2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−2.60</a:t>
                      </a:r>
                    </a:p>
                  </a:txBody>
                  <a:tcPr marL="91440" marR="91440" marT="36576" marB="36576" anchor="ctr">
                    <a:solidFill>
                      <a:srgbClr val="FFFFFF"/>
                    </a:solidFill>
                  </a:tcPr>
                </a:tc>
              </a:tr>
              <a:tr h="429768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Unexplained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IUGR — this disease doesn't cover it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—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2.8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122426"/>
                          </a:solidFill>
                          <a:latin typeface="Calibri"/>
                        </a:rPr>
                        <a:t>−0.84</a:t>
                      </a:r>
                    </a:p>
                  </a:txBody>
                  <a:tcPr marL="91440" marR="91440" marT="36576" marB="36576" anchor="ctr">
                    <a:solidFill>
                      <a:srgbClr val="EEF6F5"/>
                    </a:solidFill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640080" y="3931920"/>
            <a:ext cx="4160520" cy="1051560"/>
          </a:xfrm>
          <a:prstGeom prst="roundRect">
            <a:avLst>
              <a:gd name="adj" fmla="val 6000"/>
            </a:avLst>
          </a:prstGeom>
          <a:solidFill>
            <a:srgbClr val="EEF6F5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868680" y="3931920"/>
            <a:ext cx="3749039" cy="10515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300" b="0" i="0">
                <a:solidFill>
                  <a:srgbClr val="122426"/>
                </a:solidFill>
                <a:latin typeface="Courier New"/>
              </a:rPr>
              <a:t>fit_raw = −0.61  →  fit_score = tanh(−0.61)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983480" y="3931920"/>
            <a:ext cx="2194560" cy="1051560"/>
          </a:xfrm>
          <a:prstGeom prst="roundRect">
            <a:avLst>
              <a:gd name="adj" fmla="val 6000"/>
            </a:avLst>
          </a:prstGeom>
          <a:solidFill>
            <a:srgbClr val="E05A2B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983480" y="3931920"/>
            <a:ext cx="2194560" cy="10515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3200" b="1" i="0">
                <a:solidFill>
                  <a:srgbClr val="FFFFFF"/>
                </a:solidFill>
                <a:latin typeface="Cambria"/>
              </a:rPr>
              <a:t>−0.55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40080" y="5166360"/>
            <a:ext cx="10927080" cy="1417320"/>
          </a:xfrm>
          <a:prstGeom prst="roundRect">
            <a:avLst>
              <a:gd name="adj" fmla="val 6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14400" y="5166360"/>
            <a:ext cx="10378440" cy="14173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sz="1350" b="0" i="1">
                <a:solidFill>
                  <a:srgbClr val="FFFFFF"/>
                </a:solidFill>
                <a:latin typeface="Calibri"/>
              </a:rPr>
              <a:t>hiPHIVE's phenotype score for this gene was a flat 0.77. REPHIVE's fit sheet shows why the picture is more mixed: strong symptom matches are offset by a missing obligate cardiac hallmark — a red flag the flat number hides.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14 / 19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303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31720"/>
            <a:ext cx="27432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 i="0">
                <a:solidFill>
                  <a:srgbClr val="FFFFFF"/>
                </a:solidFill>
                <a:latin typeface="Cambria"/>
              </a:rPr>
              <a:t>04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063240"/>
            <a:ext cx="10241280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Cambria"/>
              </a:rPr>
              <a:t>Results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3977639"/>
            <a:ext cx="96012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D9ECEA"/>
                </a:solidFill>
                <a:latin typeface="Calibri"/>
              </a:rPr>
              <a:t>The part where we'd love to show you a beautiful graph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4709160"/>
            <a:ext cx="7315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8FB3B1"/>
                </a:solidFill>
                <a:latin typeface="Calibri"/>
              </a:rPr>
              <a:t>( to be completed — watch this space 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C9DDDC"/>
                </a:solidFill>
                <a:latin typeface="Calibri"/>
              </a:rPr>
              <a:t>15 / 19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22426"/>
                </a:solidFill>
                <a:latin typeface="Cambria"/>
              </a:rPr>
              <a:t>Overall Ranking Performance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691640"/>
            <a:ext cx="10927080" cy="4434840"/>
          </a:xfrm>
          <a:prstGeom prst="roundRect">
            <a:avLst>
              <a:gd name="adj" fmla="val 4000"/>
            </a:avLst>
          </a:prstGeom>
          <a:solidFill>
            <a:srgbClr val="EEF6F5"/>
          </a:solidFill>
          <a:ln w="15875">
            <a:solidFill>
              <a:srgbClr val="D6E6E4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400" i="1">
                <a:solidFill>
                  <a:srgbClr val="5B7777"/>
                </a:solidFill>
                <a:latin typeface="Calibri"/>
              </a:rPr>
              <a:t>[ insert impressive chart here — Top-1 / Top-3 / Top-10 / MRR, Exomiser baseline vs. REPHIVE re-rank 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16 / 19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22426"/>
                </a:solidFill>
                <a:latin typeface="Cambria"/>
              </a:rPr>
              <a:t>Broad-Phenotype Subset Lift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691640"/>
            <a:ext cx="10927080" cy="4434840"/>
          </a:xfrm>
          <a:prstGeom prst="roundRect">
            <a:avLst>
              <a:gd name="adj" fmla="val 4000"/>
            </a:avLst>
          </a:prstGeom>
          <a:solidFill>
            <a:srgbClr val="EEF6F5"/>
          </a:solidFill>
          <a:ln w="15875">
            <a:solidFill>
              <a:srgbClr val="D6E6E4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400" i="1">
                <a:solidFill>
                  <a:srgbClr val="5B7777"/>
                </a:solidFill>
                <a:latin typeface="Calibri"/>
              </a:rPr>
              <a:t>[ insert even more impressive chart here — lift on the broad / overlapping-phenotype subset 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17 / 19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RESULTS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 i="0">
                <a:solidFill>
                  <a:srgbClr val="122426"/>
                </a:solidFill>
                <a:latin typeface="Cambria"/>
              </a:rPr>
              <a:t>Safety Metric &amp; Ablation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691640"/>
            <a:ext cx="10927080" cy="4434840"/>
          </a:xfrm>
          <a:prstGeom prst="roundRect">
            <a:avLst>
              <a:gd name="adj" fmla="val 4000"/>
            </a:avLst>
          </a:prstGeom>
          <a:solidFill>
            <a:srgbClr val="EEF6F5"/>
          </a:solidFill>
          <a:ln w="15875">
            <a:solidFill>
              <a:srgbClr val="D6E6E4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400" i="1">
                <a:solidFill>
                  <a:srgbClr val="5B7777"/>
                </a:solidFill>
                <a:latin typeface="Calibri"/>
              </a:rPr>
              <a:t>[ insert reassuring numbers here — true-diagnosis demotion rate; C2 / C3 / C4 ablation 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18 / 19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303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77240" y="1600200"/>
            <a:ext cx="73152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 i="0">
                <a:solidFill>
                  <a:srgbClr val="FFFFFF"/>
                </a:solidFill>
                <a:latin typeface="Cambria"/>
              </a:rPr>
              <a:t>Thank You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2514600"/>
            <a:ext cx="91440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0" i="0">
                <a:solidFill>
                  <a:srgbClr val="5FC3B6"/>
                </a:solidFill>
                <a:latin typeface="Calibri"/>
              </a:rPr>
              <a:t>Questions? Concerns? Existential dread?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77240" y="3703320"/>
            <a:ext cx="10607040" cy="2148840"/>
          </a:xfrm>
          <a:prstGeom prst="roundRect">
            <a:avLst>
              <a:gd name="adj" fmla="val 6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" y="3913632"/>
            <a:ext cx="54864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 i="0">
                <a:solidFill>
                  <a:srgbClr val="5FC3B6"/>
                </a:solidFill>
                <a:latin typeface="Cambria"/>
              </a:rPr>
              <a:t>Coming Next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4315968"/>
            <a:ext cx="10058400" cy="1417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2000"/>
              </a:lnSpc>
            </a:pPr>
            <a:r>
              <a:rPr sz="1350" b="0" i="0">
                <a:solidFill>
                  <a:srgbClr val="FFFFFF"/>
                </a:solidFill>
                <a:latin typeface="Calibri"/>
              </a:rPr>
              <a:t>The LLM isn't going anywhere near the scoring path. Instead of reasoning live over cases, the plan is to point it at the gaps in the HPOA itself — filling in missing frequency classes and disease-feature annotations offline, so the deterministic maths upstream has better data to work with.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C9DDDC"/>
                </a:solidFill>
                <a:latin typeface="Calibri"/>
              </a:rPr>
              <a:t>19 / 19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AGENDA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 i="0">
                <a:solidFill>
                  <a:srgbClr val="122426"/>
                </a:solidFill>
                <a:latin typeface="Cambria"/>
              </a:rPr>
              <a:t>The Itinerary (Snacks Not Included)</a:t>
            </a:r>
          </a:p>
        </p:txBody>
      </p:sp>
      <p:sp>
        <p:nvSpPr>
          <p:cNvPr id="4" name="Oval 3"/>
          <p:cNvSpPr/>
          <p:nvPr/>
        </p:nvSpPr>
        <p:spPr>
          <a:xfrm>
            <a:off x="813815" y="1874519"/>
            <a:ext cx="475488" cy="475488"/>
          </a:xfrm>
          <a:prstGeom prst="ellipse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FFFFFF"/>
                </a:solidFill>
                <a:latin typeface="Cambria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8760" y="1874519"/>
            <a:ext cx="4206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22426"/>
                </a:solidFill>
                <a:latin typeface="Cambria"/>
              </a:rPr>
              <a:t>Background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08760" y="2194560"/>
            <a:ext cx="9052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0">
                <a:solidFill>
                  <a:srgbClr val="5B7777"/>
                </a:solidFill>
                <a:latin typeface="Calibri"/>
              </a:rPr>
              <a:t>Exomiser and the diagnostic pipeline — a refresher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1051560" y="2441448"/>
            <a:ext cx="0" cy="329184"/>
          </a:xfrm>
          <a:prstGeom prst="line">
            <a:avLst/>
          </a:prstGeom>
          <a:ln w="15875">
            <a:solidFill>
              <a:srgbClr val="D6E6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813815" y="2715768"/>
            <a:ext cx="475488" cy="475488"/>
          </a:xfrm>
          <a:prstGeom prst="ellipse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FFFFFF"/>
                </a:solidFill>
                <a:latin typeface="Cambria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508760" y="2715768"/>
            <a:ext cx="4206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22426"/>
                </a:solidFill>
                <a:latin typeface="Cambria"/>
              </a:rPr>
              <a:t>hiPHIVE, Fast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8760" y="3035808"/>
            <a:ext cx="9052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0">
                <a:solidFill>
                  <a:srgbClr val="5B7777"/>
                </a:solidFill>
                <a:latin typeface="Calibri"/>
              </a:rPr>
              <a:t>How one score tries to summarise an entire patient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1051560" y="3282696"/>
            <a:ext cx="0" cy="329183"/>
          </a:xfrm>
          <a:prstGeom prst="line">
            <a:avLst/>
          </a:prstGeom>
          <a:ln w="15875">
            <a:solidFill>
              <a:srgbClr val="D6E6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813815" y="3557015"/>
            <a:ext cx="475488" cy="475488"/>
          </a:xfrm>
          <a:prstGeom prst="ellipse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FFFFFF"/>
                </a:solidFill>
                <a:latin typeface="Cambria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08760" y="3557015"/>
            <a:ext cx="4206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22426"/>
                </a:solidFill>
                <a:latin typeface="Cambria"/>
              </a:rPr>
              <a:t>Where It Struggles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08760" y="3877055"/>
            <a:ext cx="9052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0">
                <a:solidFill>
                  <a:srgbClr val="5B7777"/>
                </a:solidFill>
                <a:latin typeface="Calibri"/>
              </a:rPr>
              <a:t>Four ways that score quietly gives up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1051560" y="4123944"/>
            <a:ext cx="0" cy="329183"/>
          </a:xfrm>
          <a:prstGeom prst="line">
            <a:avLst/>
          </a:prstGeom>
          <a:ln w="15875">
            <a:solidFill>
              <a:srgbClr val="D6E6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813815" y="4398264"/>
            <a:ext cx="475488" cy="475488"/>
          </a:xfrm>
          <a:prstGeom prst="ellipse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FFFFFF"/>
                </a:solidFill>
                <a:latin typeface="Cambria"/>
              </a:rPr>
              <a:t>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08760" y="4398264"/>
            <a:ext cx="4206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22426"/>
                </a:solidFill>
                <a:latin typeface="Cambria"/>
              </a:rPr>
              <a:t>Enter REPHIVE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508760" y="4718304"/>
            <a:ext cx="9052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0">
                <a:solidFill>
                  <a:srgbClr val="5B7777"/>
                </a:solidFill>
                <a:latin typeface="Calibri"/>
              </a:rPr>
              <a:t>Teaching Exomiser some new tricks, not building a new tool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1051560" y="4965192"/>
            <a:ext cx="0" cy="329184"/>
          </a:xfrm>
          <a:prstGeom prst="line">
            <a:avLst/>
          </a:prstGeom>
          <a:ln w="15875">
            <a:solidFill>
              <a:srgbClr val="D6E6E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813815" y="5239512"/>
            <a:ext cx="475488" cy="475488"/>
          </a:xfrm>
          <a:prstGeom prst="ellipse">
            <a:avLst/>
          </a:prstGeom>
          <a:solidFill>
            <a:srgbClr val="E05A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FFFFFF"/>
                </a:solidFill>
                <a:latin typeface="Cambria"/>
              </a:rPr>
              <a:t>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508760" y="5239512"/>
            <a:ext cx="42062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1" i="0">
                <a:solidFill>
                  <a:srgbClr val="122426"/>
                </a:solidFill>
                <a:latin typeface="Cambria"/>
              </a:rPr>
              <a:t>Results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508760" y="5559552"/>
            <a:ext cx="90525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50" b="0" i="0">
                <a:solidFill>
                  <a:srgbClr val="5B7777"/>
                </a:solidFill>
                <a:latin typeface="Calibri"/>
              </a:rPr>
              <a:t>Reserved for actual proof (coming soon)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02 / 19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2747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31720"/>
            <a:ext cx="27432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 i="0">
                <a:solidFill>
                  <a:srgbClr val="FFFFFF"/>
                </a:solidFill>
                <a:latin typeface="Cambria"/>
              </a:rPr>
              <a:t>01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063240"/>
            <a:ext cx="10241280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Cambria"/>
              </a:rPr>
              <a:t>Meet Exomiser (Again)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3977639"/>
            <a:ext cx="96012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D9ECEA"/>
                </a:solidFill>
                <a:latin typeface="Calibri"/>
              </a:rPr>
              <a:t>A two-minute refresher before we get judgmental about it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C9DDDC"/>
                </a:solidFill>
                <a:latin typeface="Calibri"/>
              </a:rPr>
              <a:t>03 / 19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BACKGROUND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700" b="1" i="0">
                <a:solidFill>
                  <a:srgbClr val="122426"/>
                </a:solidFill>
                <a:latin typeface="Cambria"/>
              </a:rPr>
              <a:t>Exomiser: Sherlock Holmes for Your Genome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508760"/>
            <a:ext cx="5577840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1350" b="0" i="0">
                <a:solidFill>
                  <a:srgbClr val="122426"/>
                </a:solidFill>
                <a:latin typeface="Calibri"/>
              </a:rPr>
              <a:t>A phenotype-driven variant-prioritisation tool (Jackson Laboratory / Monarch Initiative), deployed in Genomics England's Rare Disease pipeline — the 100,000 Genomes Project and NHS Genomic Medicine Service.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0080" y="2606040"/>
            <a:ext cx="5669280" cy="292608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1400"/>
              </a:spcAft>
            </a:pPr>
            <a:r>
              <a:rPr sz="1350" b="1">
                <a:solidFill>
                  <a:srgbClr val="127475"/>
                </a:solidFill>
                <a:latin typeface="Calibri"/>
              </a:rPr>
              <a:t>•  </a:t>
            </a:r>
            <a:r>
              <a:rPr sz="1350" b="0">
                <a:solidFill>
                  <a:srgbClr val="122426"/>
                </a:solidFill>
                <a:latin typeface="Calibri"/>
              </a:rPr>
              <a:t>Input: patient HPO terms (phenopacket) + VCF variant calls</a:t>
            </a:r>
          </a:p>
          <a:p>
            <a:pPr algn="l">
              <a:spcAft>
                <a:spcPts val="1400"/>
              </a:spcAft>
            </a:pPr>
            <a:r>
              <a:rPr sz="1350" b="1">
                <a:solidFill>
                  <a:srgbClr val="127475"/>
                </a:solidFill>
                <a:latin typeface="Calibri"/>
              </a:rPr>
              <a:t>•  </a:t>
            </a:r>
            <a:r>
              <a:rPr sz="1350" b="0">
                <a:solidFill>
                  <a:srgbClr val="122426"/>
                </a:solidFill>
                <a:latin typeface="Calibri"/>
              </a:rPr>
              <a:t>Filters variants by frequency, quality, predicted impact, inheritance</a:t>
            </a:r>
          </a:p>
          <a:p>
            <a:pPr algn="l">
              <a:spcAft>
                <a:spcPts val="1400"/>
              </a:spcAft>
            </a:pPr>
            <a:r>
              <a:rPr sz="1350" b="1">
                <a:solidFill>
                  <a:srgbClr val="127475"/>
                </a:solidFill>
                <a:latin typeface="Calibri"/>
              </a:rPr>
              <a:t>•  </a:t>
            </a:r>
            <a:r>
              <a:rPr sz="1350" b="0">
                <a:solidFill>
                  <a:srgbClr val="122426"/>
                </a:solidFill>
                <a:latin typeface="Calibri"/>
              </a:rPr>
              <a:t>Scores surviving candidate genes on two independent axes — variant and phenotype</a:t>
            </a:r>
          </a:p>
          <a:p>
            <a:pPr algn="l">
              <a:spcAft>
                <a:spcPts val="1400"/>
              </a:spcAft>
            </a:pPr>
            <a:r>
              <a:rPr sz="1350" b="1">
                <a:solidFill>
                  <a:srgbClr val="127475"/>
                </a:solidFill>
                <a:latin typeface="Calibri"/>
              </a:rPr>
              <a:t>•  </a:t>
            </a:r>
            <a:r>
              <a:rPr sz="1350" b="0">
                <a:solidFill>
                  <a:srgbClr val="122426"/>
                </a:solidFill>
                <a:latin typeface="Calibri"/>
              </a:rPr>
              <a:t>Combines both into one ranked list of candidate gene–disease diagnoses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20840" y="1508760"/>
            <a:ext cx="4754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22426"/>
                </a:solidFill>
                <a:latin typeface="Cambria"/>
              </a:rPr>
              <a:t>Exomiser at a Glance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720840" y="1965960"/>
            <a:ext cx="4709160" cy="502920"/>
          </a:xfrm>
          <a:prstGeom prst="roundRect">
            <a:avLst>
              <a:gd name="adj" fmla="val 15000"/>
            </a:avLst>
          </a:prstGeom>
          <a:solidFill>
            <a:srgbClr val="EEF6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720840" y="1965960"/>
            <a:ext cx="47091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50" b="1" i="0">
                <a:solidFill>
                  <a:srgbClr val="122426"/>
                </a:solidFill>
                <a:latin typeface="Calibri"/>
              </a:rPr>
              <a:t>Phenopacket (HPO) + VCF variants</a:t>
            </a:r>
          </a:p>
        </p:txBody>
      </p:sp>
      <p:cxnSp>
        <p:nvCxnSpPr>
          <p:cNvPr id="9" name="Connector 8"/>
          <p:cNvCxnSpPr/>
          <p:nvPr/>
        </p:nvCxnSpPr>
        <p:spPr>
          <a:xfrm>
            <a:off x="9075420" y="2468880"/>
            <a:ext cx="0" cy="228600"/>
          </a:xfrm>
          <a:prstGeom prst="line">
            <a:avLst/>
          </a:prstGeom>
          <a:ln w="19050">
            <a:solidFill>
              <a:srgbClr val="5B777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6720840" y="2697480"/>
            <a:ext cx="4709160" cy="502920"/>
          </a:xfrm>
          <a:prstGeom prst="roundRect">
            <a:avLst>
              <a:gd name="adj" fmla="val 15000"/>
            </a:avLst>
          </a:prstGeom>
          <a:solidFill>
            <a:srgbClr val="EEF6F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720840" y="2697480"/>
            <a:ext cx="47091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50" b="1" i="0">
                <a:solidFill>
                  <a:srgbClr val="122426"/>
                </a:solidFill>
                <a:latin typeface="Calibri"/>
              </a:rPr>
              <a:t>Variant Filtering</a:t>
            </a:r>
          </a:p>
        </p:txBody>
      </p:sp>
      <p:cxnSp>
        <p:nvCxnSpPr>
          <p:cNvPr id="12" name="Connector 11"/>
          <p:cNvCxnSpPr/>
          <p:nvPr/>
        </p:nvCxnSpPr>
        <p:spPr>
          <a:xfrm>
            <a:off x="9075420" y="3200400"/>
            <a:ext cx="0" cy="228600"/>
          </a:xfrm>
          <a:prstGeom prst="line">
            <a:avLst/>
          </a:prstGeom>
          <a:ln w="19050">
            <a:solidFill>
              <a:srgbClr val="5B777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6720840" y="3429000"/>
            <a:ext cx="2240280" cy="594360"/>
          </a:xfrm>
          <a:prstGeom prst="roundRect">
            <a:avLst>
              <a:gd name="adj" fmla="val 15000"/>
            </a:avLst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720840" y="3429000"/>
            <a:ext cx="224028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Calibri"/>
              </a:rPr>
              <a:t>Variant Score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9189720" y="3429000"/>
            <a:ext cx="2240280" cy="594360"/>
          </a:xfrm>
          <a:prstGeom prst="roundRect">
            <a:avLst>
              <a:gd name="adj" fmla="val 15000"/>
            </a:avLst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9189720" y="3429000"/>
            <a:ext cx="224028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050" b="1" i="0">
                <a:solidFill>
                  <a:srgbClr val="0B3035"/>
                </a:solidFill>
                <a:latin typeface="Calibri"/>
              </a:rPr>
              <a:t>Phenotype Score (hiPHIVE)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7840979" y="4023360"/>
            <a:ext cx="1234441" cy="228600"/>
          </a:xfrm>
          <a:prstGeom prst="line">
            <a:avLst/>
          </a:prstGeom>
          <a:ln w="19050">
            <a:solidFill>
              <a:srgbClr val="5B777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Connector 17"/>
          <p:cNvCxnSpPr/>
          <p:nvPr/>
        </p:nvCxnSpPr>
        <p:spPr>
          <a:xfrm flipH="1">
            <a:off x="9075420" y="4023360"/>
            <a:ext cx="1234439" cy="228600"/>
          </a:xfrm>
          <a:prstGeom prst="line">
            <a:avLst/>
          </a:prstGeom>
          <a:ln w="19050">
            <a:solidFill>
              <a:srgbClr val="5B777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6720840" y="4251960"/>
            <a:ext cx="4709160" cy="502920"/>
          </a:xfrm>
          <a:prstGeom prst="roundRect">
            <a:avLst>
              <a:gd name="adj" fmla="val 15000"/>
            </a:avLst>
          </a:prstGeom>
          <a:solidFill>
            <a:srgbClr val="0F42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720840" y="4251960"/>
            <a:ext cx="47091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Calibri"/>
              </a:rPr>
              <a:t>Combined Score (logistic regression)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9075420" y="4754880"/>
            <a:ext cx="0" cy="228600"/>
          </a:xfrm>
          <a:prstGeom prst="line">
            <a:avLst/>
          </a:prstGeom>
          <a:ln w="19050">
            <a:solidFill>
              <a:srgbClr val="5B777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6720840" y="4983480"/>
            <a:ext cx="4709160" cy="502920"/>
          </a:xfrm>
          <a:prstGeom prst="roundRect">
            <a:avLst>
              <a:gd name="adj" fmla="val 15000"/>
            </a:avLst>
          </a:prstGeom>
          <a:solidFill>
            <a:srgbClr val="E05A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720840" y="4983480"/>
            <a:ext cx="470916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 i="0">
                <a:solidFill>
                  <a:srgbClr val="FFFFFF"/>
                </a:solidFill>
                <a:latin typeface="Calibri"/>
              </a:rPr>
              <a:t>Ranked Gene / Disease Candidates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04 / 19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THE HIPHIVE ALGORITHM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500" b="1" i="0">
                <a:solidFill>
                  <a:srgbClr val="122426"/>
                </a:solidFill>
                <a:latin typeface="Cambria"/>
              </a:rPr>
              <a:t>hiPHIVE: The Bee's Knees of Phenotype Matching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" y="1371600"/>
            <a:ext cx="107899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 i="1">
                <a:solidFill>
                  <a:srgbClr val="5B7777"/>
                </a:solidFill>
                <a:latin typeface="Calibri"/>
              </a:rPr>
              <a:t>hiPHIVE compares a patient's HPO terms against human, mouse, zebrafish and protein-network evidence, and hands back a single 0–1 phenotype score per gene — the best score it found anywhere.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40080" y="2011680"/>
            <a:ext cx="2606040" cy="1051560"/>
          </a:xfrm>
          <a:prstGeom prst="roundRect">
            <a:avLst>
              <a:gd name="adj" fmla="val 8000"/>
            </a:avLst>
          </a:prstGeom>
          <a:solidFill>
            <a:srgbClr val="EEF6F5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923543" y="2253996"/>
            <a:ext cx="566928" cy="566928"/>
          </a:xfrm>
          <a:prstGeom prst="ellipse">
            <a:avLst/>
          </a:prstGeom>
          <a:solidFill>
            <a:srgbClr val="1274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FFFFFF"/>
                </a:solidFill>
                <a:latin typeface="Cambria"/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00200" y="2185416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22426"/>
                </a:solidFill>
                <a:latin typeface="Cambria"/>
              </a:rPr>
              <a:t>Human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00200" y="2542032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27475"/>
                </a:solidFill>
                <a:latin typeface="Calibri"/>
              </a:rPr>
              <a:t>OMIM / Orphanet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502152" y="2011680"/>
            <a:ext cx="2606040" cy="1051560"/>
          </a:xfrm>
          <a:prstGeom prst="roundRect">
            <a:avLst>
              <a:gd name="adj" fmla="val 8000"/>
            </a:avLst>
          </a:prstGeom>
          <a:solidFill>
            <a:srgbClr val="EEF6F5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3785616" y="2253996"/>
            <a:ext cx="566928" cy="566928"/>
          </a:xfrm>
          <a:prstGeom prst="ellipse">
            <a:avLst/>
          </a:prstGeom>
          <a:solidFill>
            <a:srgbClr val="5FC3B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0B3035"/>
                </a:solidFill>
                <a:latin typeface="Cambria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62272" y="2185416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22426"/>
                </a:solidFill>
                <a:latin typeface="Cambria"/>
              </a:rPr>
              <a:t>Mouse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62272" y="2542032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27475"/>
                </a:solidFill>
                <a:latin typeface="Calibri"/>
              </a:rPr>
              <a:t>MGI / IMPC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364224" y="2011680"/>
            <a:ext cx="2606040" cy="1051560"/>
          </a:xfrm>
          <a:prstGeom prst="roundRect">
            <a:avLst>
              <a:gd name="adj" fmla="val 8000"/>
            </a:avLst>
          </a:prstGeom>
          <a:solidFill>
            <a:srgbClr val="EEF6F5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6647688" y="2253996"/>
            <a:ext cx="566928" cy="566928"/>
          </a:xfrm>
          <a:prstGeom prst="ellipse">
            <a:avLst/>
          </a:prstGeom>
          <a:solidFill>
            <a:srgbClr val="F3A9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0B3035"/>
                </a:solidFill>
                <a:latin typeface="Cambria"/>
              </a:rPr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24344" y="2185416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22426"/>
                </a:solidFill>
                <a:latin typeface="Cambria"/>
              </a:rPr>
              <a:t>Zebrafish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24344" y="2542032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27475"/>
                </a:solidFill>
                <a:latin typeface="Calibri"/>
              </a:rPr>
              <a:t>ZFIN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9226296" y="2011680"/>
            <a:ext cx="2606040" cy="1051560"/>
          </a:xfrm>
          <a:prstGeom prst="roundRect">
            <a:avLst>
              <a:gd name="adj" fmla="val 8000"/>
            </a:avLst>
          </a:prstGeom>
          <a:solidFill>
            <a:srgbClr val="EEF6F5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Oval 17"/>
          <p:cNvSpPr/>
          <p:nvPr/>
        </p:nvSpPr>
        <p:spPr>
          <a:xfrm>
            <a:off x="9509759" y="2253996"/>
            <a:ext cx="566928" cy="566928"/>
          </a:xfrm>
          <a:prstGeom prst="ellipse">
            <a:avLst/>
          </a:prstGeom>
          <a:solidFill>
            <a:srgbClr val="0F424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800" b="1">
                <a:solidFill>
                  <a:srgbClr val="FFFFFF"/>
                </a:solidFill>
                <a:latin typeface="Cambria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186416" y="2185416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 i="0">
                <a:solidFill>
                  <a:srgbClr val="122426"/>
                </a:solidFill>
                <a:latin typeface="Cambria"/>
              </a:rPr>
              <a:t>Interactome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0186416" y="2542032"/>
            <a:ext cx="15087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27475"/>
                </a:solidFill>
                <a:latin typeface="Calibri"/>
              </a:rPr>
              <a:t>STRING PPI, RWR fallback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0080" y="3337560"/>
            <a:ext cx="6858000" cy="1234440"/>
          </a:xfrm>
          <a:prstGeom prst="roundRect">
            <a:avLst>
              <a:gd name="adj" fmla="val 6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74320" rIns="274320" tIns="201168" bIns="182880"/>
          <a:lstStyle/>
          <a:p>
            <a:pPr algn="ctr">
              <a:spcAft>
                <a:spcPts val="800"/>
              </a:spcAft>
            </a:pPr>
            <a:r>
              <a:rPr sz="1200" b="1">
                <a:solidFill>
                  <a:srgbClr val="5FC3B6"/>
                </a:solidFill>
                <a:latin typeface="Calibri"/>
              </a:rPr>
              <a:t>The 30-second version of the maths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score(P, D) = best-match average of PhenoDigm(p, d)</a:t>
            </a:r>
          </a:p>
          <a:p>
            <a:pPr>
              <a:spcAft>
                <a:spcPts val="600"/>
              </a:spcAft>
            </a:pPr>
            <a:r>
              <a:rPr sz="1350">
                <a:solidFill>
                  <a:srgbClr val="FFFFFF"/>
                </a:solidFill>
                <a:latin typeface="Courier New"/>
              </a:rPr>
              <a:t>PhenoDigm(a, b) = average( Jaccard(a, b), Resnik-IC(a, b) )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7772400" y="3337560"/>
            <a:ext cx="3794760" cy="1234440"/>
          </a:xfrm>
          <a:prstGeom prst="roundRect">
            <a:avLst>
              <a:gd name="adj" fmla="val 6000"/>
            </a:avLst>
          </a:prstGeom>
          <a:solidFill>
            <a:srgbClr val="EEF6F5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955279" y="3502152"/>
            <a:ext cx="3429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5B7777"/>
                </a:solidFill>
                <a:latin typeface="Calibri"/>
              </a:rPr>
              <a:t>GENE-A (matches)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955279" y="3730752"/>
            <a:ext cx="15544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127475"/>
                </a:solidFill>
                <a:latin typeface="Cambria"/>
              </a:rPr>
              <a:t>0.77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464040" y="3502152"/>
            <a:ext cx="20116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 i="0">
                <a:solidFill>
                  <a:srgbClr val="5B7777"/>
                </a:solidFill>
                <a:latin typeface="Calibri"/>
              </a:rPr>
              <a:t>GENE-B (unrelated)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464040" y="3730752"/>
            <a:ext cx="155448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5B7777"/>
                </a:solidFill>
                <a:latin typeface="Cambria"/>
              </a:rPr>
              <a:t>0.21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40080" y="4754880"/>
            <a:ext cx="10927080" cy="1234440"/>
          </a:xfrm>
          <a:prstGeom prst="roundRect">
            <a:avLst>
              <a:gd name="adj" fmla="val 6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914400" y="4754880"/>
            <a:ext cx="10378440" cy="12344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0" i="1">
                <a:solidFill>
                  <a:srgbClr val="FFFFFF"/>
                </a:solidFill>
                <a:latin typeface="Calibri"/>
              </a:rPr>
              <a:t>Genes with no direct data get scored by proximity in a STRING PPI network (random walk with restart). The phenotype score then combines with the variant score via a logistic regression trained offline — never re-fit per patient.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05 / 19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E05A2B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331720"/>
            <a:ext cx="2743200" cy="10972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5400" b="1" i="0">
                <a:solidFill>
                  <a:srgbClr val="FFFFFF"/>
                </a:solidFill>
                <a:latin typeface="Cambria"/>
              </a:rPr>
              <a:t>02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063240"/>
            <a:ext cx="10241280" cy="10058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Cambria"/>
              </a:rPr>
              <a:t>Where hiPHIVE Drops the Mic (By Accident)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7240" y="3977639"/>
            <a:ext cx="9601200" cy="6400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600" b="0" i="1">
                <a:solidFill>
                  <a:srgbClr val="D9ECEA"/>
                </a:solidFill>
                <a:latin typeface="Calibri"/>
              </a:rPr>
              <a:t>Four ways one tidy number quietly lets you down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C9DDDC"/>
                </a:solidFill>
                <a:latin typeface="Calibri"/>
              </a:rPr>
              <a:t>06 / 19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SHORTCOMINGS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700" b="1" i="0">
                <a:solidFill>
                  <a:srgbClr val="122426"/>
                </a:solidFill>
                <a:latin typeface="Cambria"/>
              </a:rPr>
              <a:t>A Number With Main-Character Syndrome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600200"/>
            <a:ext cx="5349240" cy="4480560"/>
          </a:xfrm>
          <a:prstGeom prst="roundRect">
            <a:avLst>
              <a:gd name="adj" fmla="val 5000"/>
            </a:avLst>
          </a:prstGeom>
          <a:solidFill>
            <a:srgbClr val="FBEEE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822960" y="1783079"/>
            <a:ext cx="640080" cy="640080"/>
          </a:xfrm>
          <a:prstGeom prst="ellipse">
            <a:avLst/>
          </a:prstGeom>
          <a:solidFill>
            <a:srgbClr val="E05A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2200" b="1">
                <a:solidFill>
                  <a:srgbClr val="FFFFFF"/>
                </a:solidFill>
                <a:latin typeface="Cambria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0200" y="1819656"/>
            <a:ext cx="41605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 i="0">
                <a:solidFill>
                  <a:srgbClr val="122426"/>
                </a:solidFill>
                <a:latin typeface="Cambria"/>
              </a:rPr>
              <a:t>Frequency Blindness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651760"/>
            <a:ext cx="4617720" cy="3200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0" i="0">
                <a:solidFill>
                  <a:srgbClr val="122426"/>
                </a:solidFill>
                <a:latin typeface="Calibri"/>
              </a:rPr>
              <a:t>Obligate features (present in ~100% of cases) and occasional features (~5%) contribute about the same to the similarity score. The algorithm has no concept of how diagnostic a given feature actually is — a coincidental symptom can weigh as heavily as a disease-defining one.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72200" y="1600200"/>
            <a:ext cx="5349240" cy="4480560"/>
          </a:xfrm>
          <a:prstGeom prst="roundRect">
            <a:avLst>
              <a:gd name="adj" fmla="val 5000"/>
            </a:avLst>
          </a:prstGeom>
          <a:solidFill>
            <a:srgbClr val="FBEEE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6355080" y="1783079"/>
            <a:ext cx="640080" cy="640080"/>
          </a:xfrm>
          <a:prstGeom prst="ellipse">
            <a:avLst/>
          </a:prstGeom>
          <a:solidFill>
            <a:srgbClr val="E05A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2200" b="1">
                <a:solidFill>
                  <a:srgbClr val="FFFFFF"/>
                </a:solidFill>
                <a:latin typeface="Cambria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32320" y="1819656"/>
            <a:ext cx="41605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 i="0">
                <a:solidFill>
                  <a:srgbClr val="122426"/>
                </a:solidFill>
                <a:latin typeface="Cambria"/>
              </a:rPr>
              <a:t>Missing Hallmarks Go Unpunished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37960" y="2651760"/>
            <a:ext cx="4617720" cy="3200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0" i="0">
                <a:solidFill>
                  <a:srgbClr val="122426"/>
                </a:solidFill>
                <a:latin typeface="Calibri"/>
              </a:rPr>
              <a:t>An expected, cardinal feature the patient was specifically assessed for — and does not have — isn't penalised. The score behaves as if that feature was simply never asked about, even though its absence is strong evidence against the diagnosis.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07 / 19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40080" y="457200"/>
            <a:ext cx="5486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E05A2B"/>
                </a:solidFill>
                <a:latin typeface="Calibri"/>
              </a:rPr>
              <a:t>SHORTCOMINGS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700" b="1" i="0">
                <a:solidFill>
                  <a:srgbClr val="122426"/>
                </a:solidFill>
                <a:latin typeface="Cambria"/>
              </a:rPr>
              <a:t>No Watch, No Way to Tell Twins Apart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640080" y="1554480"/>
            <a:ext cx="5349240" cy="2148840"/>
          </a:xfrm>
          <a:prstGeom prst="roundRect">
            <a:avLst>
              <a:gd name="adj" fmla="val 5000"/>
            </a:avLst>
          </a:prstGeom>
          <a:solidFill>
            <a:srgbClr val="FBEEE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822960" y="1737360"/>
            <a:ext cx="640080" cy="640080"/>
          </a:xfrm>
          <a:prstGeom prst="ellipse">
            <a:avLst/>
          </a:prstGeom>
          <a:solidFill>
            <a:srgbClr val="E05A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2200" b="1">
                <a:solidFill>
                  <a:srgbClr val="FFFFFF"/>
                </a:solidFill>
                <a:latin typeface="Cambria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00200" y="1773936"/>
            <a:ext cx="41605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 i="0">
                <a:solidFill>
                  <a:srgbClr val="122426"/>
                </a:solidFill>
                <a:latin typeface="Cambria"/>
              </a:rPr>
              <a:t>No Age-of-Onset Model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5840" y="2606039"/>
            <a:ext cx="4617720" cy="8686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0" i="0">
                <a:solidFill>
                  <a:srgbClr val="122426"/>
                </a:solidFill>
                <a:latin typeface="Calibri"/>
              </a:rPr>
              <a:t>No mechanism separates “genuinely absent” from “hasn't manifested yet.” A late-onset feature that's simply absent in a young patient looks identical to a true negative — and gets penalised the same way.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172200" y="1554480"/>
            <a:ext cx="5349240" cy="2148840"/>
          </a:xfrm>
          <a:prstGeom prst="roundRect">
            <a:avLst>
              <a:gd name="adj" fmla="val 5000"/>
            </a:avLst>
          </a:prstGeom>
          <a:solidFill>
            <a:srgbClr val="FBEEE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6355080" y="1737360"/>
            <a:ext cx="640080" cy="640080"/>
          </a:xfrm>
          <a:prstGeom prst="ellipse">
            <a:avLst/>
          </a:prstGeom>
          <a:solidFill>
            <a:srgbClr val="E05A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2200" b="1">
                <a:solidFill>
                  <a:srgbClr val="FFFFFF"/>
                </a:solidFill>
                <a:latin typeface="Cambria"/>
              </a:rPr>
              <a:t>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32320" y="1773936"/>
            <a:ext cx="4160520" cy="5486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700" b="1" i="0">
                <a:solidFill>
                  <a:srgbClr val="122426"/>
                </a:solidFill>
                <a:latin typeface="Cambria"/>
              </a:rPr>
              <a:t>Can't Discriminate Overlapping Diseases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37960" y="2606039"/>
            <a:ext cx="4617720" cy="8686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00" b="0" i="0">
                <a:solidFill>
                  <a:srgbClr val="122426"/>
                </a:solidFill>
                <a:latin typeface="Calibri"/>
              </a:rPr>
              <a:t>When candidate diseases share broad terms (developmental delay, dysmorphism) and the patient's own terms are broad too, similarity scores everyone highly — and can't separate the real diagnosis from its look-alikes.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" y="4114800"/>
            <a:ext cx="10927080" cy="1965960"/>
          </a:xfrm>
          <a:prstGeom prst="roundRect">
            <a:avLst>
              <a:gd name="adj" fmla="val 6000"/>
            </a:avLst>
          </a:prstGeom>
          <a:solidFill>
            <a:srgbClr val="0F4246"/>
          </a:solidFill>
          <a:ln>
            <a:noFill/>
          </a:ln>
          <a:effectLst>
            <a:outerShdw blurRad="90000" dist="25000" dir="5400000" rotWithShape="0">
              <a:srgbClr val="000000">
                <a:alpha val="1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4297680"/>
            <a:ext cx="73152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1" i="0">
                <a:solidFill>
                  <a:srgbClr val="5FC3B6"/>
                </a:solidFill>
                <a:latin typeface="Cambria"/>
              </a:rPr>
              <a:t>Example — the craniosynostosis problem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4681728"/>
            <a:ext cx="1037844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sz="1350" b="0" i="0">
                <a:solidFill>
                  <a:srgbClr val="FFFFFF"/>
                </a:solidFill>
                <a:latin typeface="Calibri"/>
              </a:rPr>
              <a:t>Pfeiffer, Crouzon and Apert syndrome — all FGFR2-related — present near-identically on broad HPO terms: craniosynostosis, midface hypoplasia, proptosis. They're only distinguished by hand/foot findings (broad thumbs vs. syndactyly vs. normal). A single semantic-similarity number can't reliably tell them apart.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5B7777"/>
                </a:solidFill>
                <a:latin typeface="Calibri"/>
              </a:rPr>
              <a:t>08 / 19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303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914400" y="1965960"/>
            <a:ext cx="10332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 i="0">
                <a:solidFill>
                  <a:srgbClr val="FFFFFF"/>
                </a:solidFill>
                <a:latin typeface="Cambria"/>
              </a:rPr>
              <a:t>TL;DR: the score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606040"/>
            <a:ext cx="10332720" cy="8229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800" b="1" i="0">
                <a:solidFill>
                  <a:srgbClr val="F3A96B"/>
                </a:solidFill>
                <a:latin typeface="Cambria"/>
              </a:rPr>
              <a:t>doesn't explain itself.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3977639"/>
            <a:ext cx="9144000" cy="182880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1400"/>
              </a:spcAft>
            </a:pPr>
            <a:r>
              <a:rPr sz="1600" b="1">
                <a:solidFill>
                  <a:srgbClr val="5FC3B6"/>
                </a:solidFill>
                <a:latin typeface="Calibri"/>
              </a:rPr>
              <a:t>•  </a:t>
            </a:r>
            <a:r>
              <a:rPr sz="1600" b="0">
                <a:solidFill>
                  <a:srgbClr val="E2EEED"/>
                </a:solidFill>
                <a:latin typeface="Calibri"/>
              </a:rPr>
              <a:t>No rationale for why a candidate ranked where it did</a:t>
            </a:r>
          </a:p>
          <a:p>
            <a:pPr algn="l">
              <a:spcAft>
                <a:spcPts val="1400"/>
              </a:spcAft>
            </a:pPr>
            <a:r>
              <a:rPr sz="1600" b="1">
                <a:solidFill>
                  <a:srgbClr val="5FC3B6"/>
                </a:solidFill>
                <a:latin typeface="Calibri"/>
              </a:rPr>
              <a:t>•  </a:t>
            </a:r>
            <a:r>
              <a:rPr sz="1600" b="0">
                <a:solidFill>
                  <a:srgbClr val="E2EEED"/>
                </a:solidFill>
                <a:latin typeface="Calibri"/>
              </a:rPr>
              <a:t>No visibility into which expected features are missing</a:t>
            </a:r>
          </a:p>
          <a:p>
            <a:pPr algn="l">
              <a:spcAft>
                <a:spcPts val="1400"/>
              </a:spcAft>
            </a:pPr>
            <a:r>
              <a:rPr sz="1600" b="1">
                <a:solidFill>
                  <a:srgbClr val="5FC3B6"/>
                </a:solidFill>
                <a:latin typeface="Calibri"/>
              </a:rPr>
              <a:t>•  </a:t>
            </a:r>
            <a:r>
              <a:rPr sz="1600" b="0">
                <a:solidFill>
                  <a:srgbClr val="E2EEED"/>
                </a:solidFill>
                <a:latin typeface="Calibri"/>
              </a:rPr>
              <a:t>No way to differentiate clinically similar look-alike diagnoses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475720" y="6528816"/>
            <a:ext cx="640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 i="0">
                <a:solidFill>
                  <a:srgbClr val="C9DDDC"/>
                </a:solidFill>
                <a:latin typeface="Calibri"/>
              </a:rPr>
              <a:t>09 / 19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