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0" r:id="rId3"/>
    <p:sldId id="296" r:id="rId4"/>
    <p:sldId id="297" r:id="rId5"/>
    <p:sldId id="304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303" r:id="rId15"/>
    <p:sldId id="292" r:id="rId16"/>
    <p:sldId id="293" r:id="rId17"/>
    <p:sldId id="294" r:id="rId18"/>
    <p:sldId id="295" r:id="rId19"/>
    <p:sldId id="300" r:id="rId20"/>
    <p:sldId id="298" r:id="rId21"/>
    <p:sldId id="30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88A5"/>
    <a:srgbClr val="8C491F"/>
    <a:srgbClr val="F8EFE6"/>
    <a:srgbClr val="F5F2EE"/>
    <a:srgbClr val="3D2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08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31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>
                <a:latin typeface="Meiryo"/>
                <a:ea typeface="Meiryo"/>
              </a:rPr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  <a:p>
            <a:pPr lvl="1"/>
            <a:r>
              <a:rPr lang="en-US">
                <a:latin typeface="Meiryo"/>
                <a:ea typeface="Meiryo"/>
              </a:rPr>
              <a:t>Second level</a:t>
            </a:r>
          </a:p>
          <a:p>
            <a:pPr lvl="2"/>
            <a:r>
              <a:rPr lang="en-US">
                <a:latin typeface="Meiryo"/>
                <a:ea typeface="Meiryo"/>
              </a:rPr>
              <a:t>Third level</a:t>
            </a:r>
          </a:p>
          <a:p>
            <a:pPr lvl="3"/>
            <a:r>
              <a:rPr lang="en-US">
                <a:latin typeface="Meiryo"/>
                <a:ea typeface="Meiryo"/>
              </a:rPr>
              <a:t>Fourth level</a:t>
            </a:r>
          </a:p>
          <a:p>
            <a:pPr lvl="4"/>
            <a:r>
              <a:rPr lang="en-US">
                <a:latin typeface="Meiryo"/>
                <a:ea typeface="Meiryo"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  <a:p>
            <a:pPr lvl="1"/>
            <a:r>
              <a:rPr lang="en-US">
                <a:latin typeface="Meiryo"/>
                <a:ea typeface="Meiryo"/>
              </a:rPr>
              <a:t>Second level</a:t>
            </a:r>
          </a:p>
          <a:p>
            <a:pPr lvl="2"/>
            <a:r>
              <a:rPr lang="en-US">
                <a:latin typeface="Meiryo"/>
                <a:ea typeface="Meiryo"/>
              </a:rPr>
              <a:t>Third level</a:t>
            </a:r>
          </a:p>
          <a:p>
            <a:pPr lvl="3"/>
            <a:r>
              <a:rPr lang="en-US">
                <a:latin typeface="Meiryo"/>
                <a:ea typeface="Meiryo"/>
              </a:rPr>
              <a:t>Fourth level</a:t>
            </a:r>
          </a:p>
          <a:p>
            <a:pPr lvl="4"/>
            <a:r>
              <a:rPr lang="en-US">
                <a:latin typeface="Meiryo"/>
                <a:ea typeface="Meiryo"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  <a:p>
            <a:pPr lvl="1"/>
            <a:r>
              <a:rPr lang="en-US">
                <a:latin typeface="Meiryo"/>
                <a:ea typeface="Meiryo"/>
              </a:rPr>
              <a:t>Second level</a:t>
            </a:r>
          </a:p>
          <a:p>
            <a:pPr lvl="2"/>
            <a:r>
              <a:rPr lang="en-US">
                <a:latin typeface="Meiryo"/>
                <a:ea typeface="Meiryo"/>
              </a:rPr>
              <a:t>Third level</a:t>
            </a:r>
          </a:p>
          <a:p>
            <a:pPr lvl="3"/>
            <a:r>
              <a:rPr lang="en-US">
                <a:latin typeface="Meiryo"/>
                <a:ea typeface="Meiryo"/>
              </a:rPr>
              <a:t>Fourth level</a:t>
            </a:r>
          </a:p>
          <a:p>
            <a:pPr lvl="4"/>
            <a:r>
              <a:rPr lang="en-US">
                <a:latin typeface="Meiryo"/>
                <a:ea typeface="Meiryo"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  <a:p>
            <a:pPr lvl="1"/>
            <a:r>
              <a:rPr lang="en-US">
                <a:latin typeface="Meiryo"/>
                <a:ea typeface="Meiryo"/>
              </a:rPr>
              <a:t>Second level</a:t>
            </a:r>
          </a:p>
          <a:p>
            <a:pPr lvl="2"/>
            <a:r>
              <a:rPr lang="en-US">
                <a:latin typeface="Meiryo"/>
                <a:ea typeface="Meiryo"/>
              </a:rPr>
              <a:t>Third level</a:t>
            </a:r>
          </a:p>
          <a:p>
            <a:pPr lvl="3"/>
            <a:r>
              <a:rPr lang="en-US">
                <a:latin typeface="Meiryo"/>
                <a:ea typeface="Meiryo"/>
              </a:rPr>
              <a:t>Fourth level</a:t>
            </a:r>
          </a:p>
          <a:p>
            <a:pPr lvl="4"/>
            <a:r>
              <a:rPr lang="en-US">
                <a:latin typeface="Meiryo"/>
                <a:ea typeface="Meiryo"/>
              </a:rPr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  <a:p>
            <a:pPr lvl="1"/>
            <a:r>
              <a:rPr lang="en-US">
                <a:latin typeface="Meiryo"/>
                <a:ea typeface="Meiryo"/>
              </a:rPr>
              <a:t>Second level</a:t>
            </a:r>
          </a:p>
          <a:p>
            <a:pPr lvl="2"/>
            <a:r>
              <a:rPr lang="en-US">
                <a:latin typeface="Meiryo"/>
                <a:ea typeface="Meiryo"/>
              </a:rPr>
              <a:t>Third level</a:t>
            </a:r>
          </a:p>
          <a:p>
            <a:pPr lvl="3"/>
            <a:r>
              <a:rPr lang="en-US">
                <a:latin typeface="Meiryo"/>
                <a:ea typeface="Meiryo"/>
              </a:rPr>
              <a:t>Fourth level</a:t>
            </a:r>
          </a:p>
          <a:p>
            <a:pPr lvl="4"/>
            <a:r>
              <a:rPr lang="en-US">
                <a:latin typeface="Meiryo"/>
                <a:ea typeface="Meiryo"/>
              </a:rPr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  <a:p>
            <a:pPr lvl="1"/>
            <a:r>
              <a:rPr lang="en-US">
                <a:latin typeface="Meiryo"/>
                <a:ea typeface="Meiryo"/>
              </a:rPr>
              <a:t>Second level</a:t>
            </a:r>
          </a:p>
          <a:p>
            <a:pPr lvl="2"/>
            <a:r>
              <a:rPr lang="en-US">
                <a:latin typeface="Meiryo"/>
                <a:ea typeface="Meiryo"/>
              </a:rPr>
              <a:t>Third level</a:t>
            </a:r>
          </a:p>
          <a:p>
            <a:pPr lvl="3"/>
            <a:r>
              <a:rPr lang="en-US">
                <a:latin typeface="Meiryo"/>
                <a:ea typeface="Meiryo"/>
              </a:rPr>
              <a:t>Fourth level</a:t>
            </a:r>
          </a:p>
          <a:p>
            <a:pPr lvl="4"/>
            <a:r>
              <a:rPr lang="en-US">
                <a:latin typeface="Meiryo"/>
                <a:ea typeface="Meiryo"/>
              </a:rPr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  <a:p>
            <a:pPr lvl="1"/>
            <a:r>
              <a:rPr lang="en-US">
                <a:latin typeface="Meiryo"/>
                <a:ea typeface="Meiryo"/>
              </a:rPr>
              <a:t>Second level</a:t>
            </a:r>
          </a:p>
          <a:p>
            <a:pPr lvl="2"/>
            <a:r>
              <a:rPr lang="en-US">
                <a:latin typeface="Meiryo"/>
                <a:ea typeface="Meiryo"/>
              </a:rPr>
              <a:t>Third level</a:t>
            </a:r>
          </a:p>
          <a:p>
            <a:pPr lvl="3"/>
            <a:r>
              <a:rPr lang="en-US">
                <a:latin typeface="Meiryo"/>
                <a:ea typeface="Meiryo"/>
              </a:rPr>
              <a:t>Fourth level</a:t>
            </a:r>
          </a:p>
          <a:p>
            <a:pPr lvl="4"/>
            <a:r>
              <a:rPr lang="en-US">
                <a:latin typeface="Meiryo"/>
                <a:ea typeface="Meiryo"/>
              </a:rPr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  <a:p>
            <a:pPr lvl="1"/>
            <a:r>
              <a:rPr lang="en-US">
                <a:latin typeface="Meiryo"/>
                <a:ea typeface="Meiryo"/>
              </a:rPr>
              <a:t>Second level</a:t>
            </a:r>
          </a:p>
          <a:p>
            <a:pPr lvl="2"/>
            <a:r>
              <a:rPr lang="en-US">
                <a:latin typeface="Meiryo"/>
                <a:ea typeface="Meiryo"/>
              </a:rPr>
              <a:t>Third level</a:t>
            </a:r>
          </a:p>
          <a:p>
            <a:pPr lvl="3"/>
            <a:r>
              <a:rPr lang="en-US">
                <a:latin typeface="Meiryo"/>
                <a:ea typeface="Meiryo"/>
              </a:rPr>
              <a:t>Fourth level</a:t>
            </a:r>
          </a:p>
          <a:p>
            <a:pPr lvl="4"/>
            <a:r>
              <a:rPr lang="en-US">
                <a:latin typeface="Meiryo"/>
                <a:ea typeface="Meiryo"/>
              </a:rPr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>
              <a:latin typeface="Meiryo"/>
              <a:ea typeface="Meiryo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latin typeface="Meiryo"/>
              <a:ea typeface="Meiryo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Meiryo"/>
                <a:ea typeface="Meiryo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>
                <a:latin typeface="Meiryo"/>
                <a:ea typeface="Meiryo"/>
              </a:rPr>
              <a:t>Click to edit Master text styles</a:t>
            </a:r>
          </a:p>
          <a:p>
            <a:pPr lvl="1"/>
            <a:r>
              <a:rPr lang="en-US">
                <a:latin typeface="Meiryo"/>
                <a:ea typeface="Meiryo"/>
              </a:rPr>
              <a:t>Second level</a:t>
            </a:r>
          </a:p>
          <a:p>
            <a:pPr lvl="2"/>
            <a:r>
              <a:rPr lang="en-US">
                <a:latin typeface="Meiryo"/>
                <a:ea typeface="Meiryo"/>
              </a:rPr>
              <a:t>Third level</a:t>
            </a:r>
          </a:p>
          <a:p>
            <a:pPr lvl="3"/>
            <a:r>
              <a:rPr lang="en-US">
                <a:latin typeface="Meiryo"/>
                <a:ea typeface="Meiryo"/>
              </a:rPr>
              <a:t>Fourth level</a:t>
            </a:r>
          </a:p>
          <a:p>
            <a:pPr lvl="4"/>
            <a:r>
              <a:rPr lang="en-US">
                <a:latin typeface="Meiryo"/>
                <a:ea typeface="Meiryo"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6/22/26</a:t>
            </a:fld>
            <a:endParaRPr lang="en-US">
              <a:latin typeface="Meiryo"/>
              <a:ea typeface="Meiryo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latin typeface="Meiryo"/>
              <a:ea typeface="Meiry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mailto:iwanaga@erdos-the-book.com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4250000"/>
            <a:ext cx="12192000" cy="4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000" y="2050000"/>
            <a:ext cx="10500000" cy="11375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ja-JP" sz="6600" b="1" dirty="0" err="1">
                <a:solidFill>
                  <a:srgbClr val="FFFFFF"/>
                </a:solidFill>
                <a:latin typeface="Meiryo"/>
                <a:ea typeface="Meiryo"/>
              </a:rPr>
              <a:t>RF</a:t>
            </a:r>
            <a:r>
              <a:rPr sz="6600" b="1" dirty="0" err="1">
                <a:solidFill>
                  <a:srgbClr val="FFFFFF"/>
                </a:solidFill>
                <a:latin typeface="Meiryo"/>
                <a:ea typeface="Meiryo"/>
              </a:rPr>
              <a:t>scorer</a:t>
            </a:r>
            <a:endParaRPr sz="6600" b="1" dirty="0">
              <a:solidFill>
                <a:srgbClr val="FFFFFF"/>
              </a:solidFill>
              <a:latin typeface="Meiryo"/>
              <a:ea typeface="Meiry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00" y="3050000"/>
            <a:ext cx="10500000" cy="9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2600" b="0">
                <a:solidFill>
                  <a:srgbClr val="E0D3C6"/>
                </a:solidFill>
                <a:latin typeface="Meiryo"/>
                <a:ea typeface="Meiryo"/>
              </a:rPr>
              <a:t>Recency-Frequency based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2600" b="1">
                <a:solidFill>
                  <a:srgbClr val="FFFFFF"/>
                </a:solidFill>
                <a:latin typeface="Meiryo"/>
                <a:ea typeface="Meiryo"/>
              </a:rPr>
              <a:t>Product Recommendation Scoring — a Python package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0000" y="4450000"/>
            <a:ext cx="10500000" cy="6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2200" b="1" dirty="0">
                <a:solidFill>
                  <a:srgbClr val="E8C9A8"/>
                </a:solidFill>
                <a:latin typeface="Consolas"/>
                <a:ea typeface="Consolas"/>
                <a:cs typeface="Consolas"/>
              </a:rPr>
              <a:t>pip install </a:t>
            </a:r>
            <a:r>
              <a:rPr sz="2200" b="1" dirty="0" err="1">
                <a:solidFill>
                  <a:srgbClr val="E8C9A8"/>
                </a:solidFill>
                <a:latin typeface="Consolas"/>
                <a:ea typeface="Consolas"/>
                <a:cs typeface="Consolas"/>
              </a:rPr>
              <a:t>rfscorer</a:t>
            </a:r>
            <a:endParaRPr sz="2200" b="1" dirty="0">
              <a:solidFill>
                <a:srgbClr val="E8C9A8"/>
              </a:solidFill>
              <a:latin typeface="Consolas"/>
              <a:ea typeface="Consolas"/>
              <a:cs typeface="Consola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0000" y="5350000"/>
            <a:ext cx="10500000" cy="82644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GitHub: 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github.com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/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jiro-iwanaga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/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rfscorer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    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PyPI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: 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pypi.org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/project/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rfscorer</a:t>
            </a:r>
            <a:endParaRPr sz="1400" b="0" dirty="0">
              <a:solidFill>
                <a:srgbClr val="E0D3C6"/>
              </a:solidFill>
              <a:latin typeface="Meiryo"/>
              <a:ea typeface="Meiryo"/>
            </a:endParaRP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 dirty="0">
                <a:solidFill>
                  <a:srgbClr val="E8C9A8"/>
                </a:solidFill>
                <a:latin typeface="Meiryo"/>
                <a:ea typeface="Meiryo"/>
              </a:rPr>
              <a:t>rfscorer (v0.5.</a:t>
            </a:r>
            <a:r>
              <a:rPr lang="en-US" sz="1400" b="1" dirty="0">
                <a:solidFill>
                  <a:srgbClr val="E8C9A8"/>
                </a:solidFill>
                <a:latin typeface="Meiryo"/>
                <a:ea typeface="Meiryo"/>
              </a:rPr>
              <a:t>3</a:t>
            </a:r>
            <a:r>
              <a:rPr sz="1400" b="1" dirty="0">
                <a:solidFill>
                  <a:srgbClr val="E8C9A8"/>
                </a:solidFill>
                <a:latin typeface="Meiryo"/>
                <a:ea typeface="Meiryo"/>
              </a:rPr>
              <a:t>): MIT License  /  This deck (v0.1.</a:t>
            </a:r>
            <a:r>
              <a:rPr lang="en-US" sz="1400" b="1" dirty="0">
                <a:solidFill>
                  <a:srgbClr val="E8C9A8"/>
                </a:solidFill>
                <a:latin typeface="Meiryo"/>
                <a:ea typeface="Meiryo"/>
              </a:rPr>
              <a:t>2</a:t>
            </a:r>
            <a:r>
              <a:rPr sz="1400" b="1" dirty="0">
                <a:solidFill>
                  <a:srgbClr val="E8C9A8"/>
                </a:solidFill>
                <a:latin typeface="Meiryo"/>
                <a:ea typeface="Meiryo"/>
              </a:rPr>
              <a:t>): CC BY 4.0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© 2026 Erdos Inc.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9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000"/>
            <a:ext cx="3500000" cy="6738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900000"/>
            <a:ext cx="2600000" cy="7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E8C9A8"/>
                </a:solidFill>
                <a:latin typeface="Meiryo"/>
                <a:ea typeface="Meiryo"/>
              </a:rPr>
              <a:t>FEATURE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0000" y="1350000"/>
            <a:ext cx="2600000" cy="15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600" b="1" dirty="0">
                <a:solidFill>
                  <a:srgbClr val="8C4A20"/>
                </a:solidFill>
                <a:latin typeface="Meiryo"/>
                <a:ea typeface="Meiryo"/>
              </a:rPr>
              <a:t>01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E8C9A8"/>
                </a:solidFill>
                <a:latin typeface="Meiryo"/>
                <a:ea typeface="Meiryo"/>
              </a:rPr>
              <a:t>/ 06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3300000"/>
            <a:ext cx="2850000" cy="3893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b="1" dirty="0" err="1">
                <a:solidFill>
                  <a:srgbClr val="FFFFFF"/>
                </a:solidFill>
                <a:latin typeface="Meiryo"/>
                <a:ea typeface="Meiryo"/>
              </a:rPr>
              <a:t>sklearn-style API</a:t>
            </a:r>
            <a:endParaRPr sz="2200" b="1" dirty="0">
              <a:solidFill>
                <a:srgbClr val="FFFFFF"/>
              </a:solidFill>
              <a:latin typeface="Meiryo"/>
              <a:ea typeface="Meiryo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50000" y="900000"/>
            <a:ext cx="150000" cy="52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000" y="991467"/>
            <a:ext cx="77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scikit-learn style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000" y="1874519"/>
            <a:ext cx="7700000" cy="5786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Provides the familiar fit() / optimize() / transform() interface,</a:t>
            </a:r>
            <a:br>
              <a:rPr sz="1600" dirty="0"/>
            </a:b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fitting naturally into existing ML workflows</a:t>
            </a:r>
            <a:endParaRPr sz="1600"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000" y="3050000"/>
            <a:ext cx="7700000" cy="10392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500"/>
              </a:spcAft>
            </a:pPr>
            <a:r>
              <a:rPr b="1" dirty="0">
                <a:solidFill>
                  <a:srgbClr val="1C8AA6"/>
                </a:solidFill>
                <a:latin typeface="Meiryo"/>
                <a:ea typeface="Meiryo"/>
              </a:rPr>
              <a:t>HIGHLIGHTS</a:t>
            </a:r>
          </a:p>
          <a:p>
            <a:pPr>
              <a:lnSpc>
                <a:spcPct val="120000"/>
              </a:lnSpc>
              <a:spcAft>
                <a:spcPts val="500"/>
              </a:spcAft>
            </a:pPr>
            <a:r>
              <a:rPr sz="1600" b="1" dirty="0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sz="1600" b="0" dirty="0">
                <a:solidFill>
                  <a:srgbClr val="595959"/>
                </a:solidFill>
                <a:latin typeface="Meiryo"/>
                <a:ea typeface="Meiryo"/>
              </a:rPr>
              <a:t>Complete in three steps: fit() → optimize() → transform()</a:t>
            </a:r>
          </a:p>
          <a:p>
            <a:pPr>
              <a:lnSpc>
                <a:spcPct val="120000"/>
              </a:lnSpc>
              <a:spcAft>
                <a:spcPts val="500"/>
              </a:spcAft>
            </a:pPr>
            <a:r>
              <a:rPr sz="1600" b="1" dirty="0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sz="1600" b="0" dirty="0">
                <a:solidFill>
                  <a:srgbClr val="595959"/>
                </a:solidFill>
                <a:latin typeface="Meiryo"/>
                <a:ea typeface="Meiryo"/>
              </a:rPr>
              <a:t>Save and reuse models with save() / load()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694FFB4B-7267-E71E-998B-9D232E6A12ED}"/>
              </a:ext>
            </a:extLst>
          </p:cNvPr>
          <p:cNvSpPr/>
          <p:nvPr/>
        </p:nvSpPr>
        <p:spPr>
          <a:xfrm>
            <a:off x="4000000" y="4233851"/>
            <a:ext cx="7574800" cy="2080868"/>
          </a:xfrm>
          <a:prstGeom prst="rect">
            <a:avLst/>
          </a:prstGeom>
          <a:solidFill>
            <a:srgbClr val="2E1B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10DC3E45-DEB6-4B11-3FAC-11AB189CD914}"/>
              </a:ext>
            </a:extLst>
          </p:cNvPr>
          <p:cNvSpPr/>
          <p:nvPr/>
        </p:nvSpPr>
        <p:spPr>
          <a:xfrm>
            <a:off x="3996805" y="4233850"/>
            <a:ext cx="45719" cy="2080868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DF3B0640-0BA6-82E1-5639-C329C232E6B5}"/>
              </a:ext>
            </a:extLst>
          </p:cNvPr>
          <p:cNvSpPr txBox="1"/>
          <p:nvPr/>
        </p:nvSpPr>
        <p:spPr>
          <a:xfrm>
            <a:off x="4303551" y="4336739"/>
            <a:ext cx="6946389" cy="187243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 = </a:t>
            </a:r>
            <a:r>
              <a:rPr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RecencyFrequencyScorer</a:t>
            </a:r>
            <a:r>
              <a:rPr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()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scorer.fit</a:t>
            </a:r>
            <a:r>
              <a:rPr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(</a:t>
            </a:r>
            <a:r>
              <a:rPr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df_obs</a:t>
            </a:r>
            <a:r>
              <a:rPr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, </a:t>
            </a:r>
            <a:r>
              <a:rPr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df_gt</a:t>
            </a:r>
            <a:r>
              <a:rPr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) </a:t>
            </a:r>
            <a:r>
              <a:rPr lang="ja-JP" altLang="en-US" sz="140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       </a:t>
            </a:r>
            <a:endParaRPr lang="ja-JP" altLang="en-US" sz="1400">
              <a:solidFill>
                <a:srgbClr val="F2EDE6"/>
              </a:solidFill>
              <a:latin typeface="Consolas"/>
              <a:ea typeface="Consolas"/>
              <a:cs typeface="Consolas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lang="en"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scorer.optimize</a:t>
            </a:r>
            <a:r>
              <a:rPr lang="en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(kind="mono")     </a:t>
            </a:r>
            <a:endParaRPr lang="ja-JP" altLang="en-US" sz="1400">
              <a:solidFill>
                <a:srgbClr val="F2EDE6"/>
              </a:solidFill>
              <a:latin typeface="Consolas"/>
              <a:ea typeface="Consolas"/>
              <a:cs typeface="Consolas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df_scores</a:t>
            </a:r>
            <a:r>
              <a:rPr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 = </a:t>
            </a:r>
            <a:r>
              <a:rPr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scorer.transform</a:t>
            </a:r>
            <a:r>
              <a:rPr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(</a:t>
            </a:r>
            <a:r>
              <a:rPr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df_test_obs</a:t>
            </a:r>
            <a:r>
              <a:rPr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, "2026-07-07", kind="mono")</a:t>
            </a:r>
            <a:endParaRPr lang="en-US" sz="1400" dirty="0">
              <a:solidFill>
                <a:srgbClr val="F2EDE6"/>
              </a:solidFill>
              <a:latin typeface="Consolas" panose="020B0609020204030204" pitchFamily="49" charset="0"/>
              <a:ea typeface="Consolas"/>
              <a:cs typeface="Consolas"/>
            </a:endParaRPr>
          </a:p>
          <a:p>
            <a:pPr>
              <a:lnSpc>
                <a:spcPct val="115000"/>
              </a:lnSpc>
              <a:spcAft>
                <a:spcPts val="200"/>
              </a:spcAft>
            </a:pPr>
            <a:endParaRPr lang="en-US" sz="1400" dirty="0">
              <a:solidFill>
                <a:srgbClr val="F2EDE6"/>
              </a:solidFill>
              <a:latin typeface="Consolas" panose="020B0609020204030204" pitchFamily="49" charset="0"/>
              <a:ea typeface="Consolas"/>
              <a:cs typeface="Consolas"/>
            </a:endParaRPr>
          </a:p>
          <a:p>
            <a:pPr>
              <a:lnSpc>
                <a:spcPct val="115000"/>
              </a:lnSpc>
              <a:spcAft>
                <a:spcPts val="200"/>
              </a:spcAft>
            </a:pPr>
            <a:r>
              <a:rPr lang="en-US"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scorer.save</a:t>
            </a:r>
            <a:r>
              <a:rPr lang="en-US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(</a:t>
            </a:r>
            <a:r>
              <a:rPr lang="en" altLang="ja-JP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"</a:t>
            </a:r>
            <a:r>
              <a:rPr lang="en-US" altLang="ja-JP"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rfscorer.pkl</a:t>
            </a:r>
            <a:r>
              <a:rPr lang="en" altLang="ja-JP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"</a:t>
            </a:r>
            <a:r>
              <a:rPr lang="en-US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)</a:t>
            </a:r>
          </a:p>
          <a:p>
            <a:pPr>
              <a:lnSpc>
                <a:spcPct val="115000"/>
              </a:lnSpc>
              <a:spcAft>
                <a:spcPts val="200"/>
              </a:spcAft>
            </a:pPr>
            <a:r>
              <a:rPr lang="en-US"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scorer_loaded</a:t>
            </a:r>
            <a:r>
              <a:rPr lang="en-US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 = </a:t>
            </a:r>
            <a:r>
              <a:rPr lang="en-US"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RecencyFrequencyScorer.load</a:t>
            </a:r>
            <a:r>
              <a:rPr lang="en-US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(</a:t>
            </a:r>
            <a:r>
              <a:rPr lang="en" altLang="ja-JP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"</a:t>
            </a:r>
            <a:r>
              <a:rPr lang="en-US" altLang="ja-JP" sz="14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rfscorer.pkl</a:t>
            </a:r>
            <a:r>
              <a:rPr lang="en" altLang="ja-JP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"</a:t>
            </a:r>
            <a:r>
              <a:rPr lang="en-US" sz="14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)</a:t>
            </a:r>
            <a:endParaRPr sz="1400" dirty="0">
              <a:solidFill>
                <a:srgbClr val="F2EDE6"/>
              </a:solidFill>
              <a:latin typeface="Consolas" panose="020B0609020204030204" pitchFamily="49" charset="0"/>
              <a:ea typeface="Consolas"/>
              <a:cs typeface="Consola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10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000"/>
            <a:ext cx="3500000" cy="6738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900000"/>
            <a:ext cx="2600000" cy="7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E8C9A8"/>
                </a:solidFill>
                <a:latin typeface="Meiryo"/>
                <a:ea typeface="Meiryo"/>
              </a:rPr>
              <a:t>FEATURE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0000" y="1350000"/>
            <a:ext cx="2600000" cy="15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600" b="1" dirty="0">
                <a:solidFill>
                  <a:srgbClr val="8C4A20"/>
                </a:solidFill>
                <a:latin typeface="Meiryo"/>
                <a:ea typeface="Meiryo"/>
              </a:rPr>
              <a:t>02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E8C9A8"/>
                </a:solidFill>
                <a:latin typeface="Meiryo"/>
                <a:ea typeface="Meiryo"/>
              </a:rPr>
              <a:t>/ 06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3300000"/>
            <a:ext cx="2850000" cy="3893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b="1" dirty="0" err="1">
                <a:solidFill>
                  <a:srgbClr val="FFFFFF"/>
                </a:solidFill>
                <a:latin typeface="Meiryo"/>
                <a:ea typeface="Meiryo"/>
              </a:rPr>
              <a:t>minimal data</a:t>
            </a:r>
            <a:endParaRPr sz="2200" b="1" dirty="0">
              <a:solidFill>
                <a:srgbClr val="FFFFFF"/>
              </a:solidFill>
              <a:latin typeface="Meiryo"/>
              <a:ea typeface="Meiryo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50000" y="900000"/>
            <a:ext cx="150000" cy="52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000" y="991467"/>
            <a:ext cx="77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Minimal data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000" y="1874519"/>
            <a:ext cx="7700000" cy="5786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All you need is a behavior history with three columns: user, item, datetime </a:t>
            </a:r>
            <a:br>
              <a:rPr sz="1600" dirty="0"/>
            </a:b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no special preprocessing or extra features required</a:t>
            </a:r>
            <a:endParaRPr sz="1600"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000" y="3050000"/>
            <a:ext cx="7700000" cy="10392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500"/>
              </a:spcAft>
            </a:pPr>
            <a:r>
              <a:rPr b="1" dirty="0">
                <a:solidFill>
                  <a:srgbClr val="1C8AA6"/>
                </a:solidFill>
                <a:latin typeface="Meiryo"/>
                <a:ea typeface="Meiryo"/>
              </a:rPr>
              <a:t>HIGHLIGHTS</a:t>
            </a:r>
          </a:p>
          <a:p>
            <a:pPr>
              <a:lnSpc>
                <a:spcPct val="120000"/>
              </a:lnSpc>
              <a:spcAft>
                <a:spcPts val="50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 </a:t>
            </a:r>
            <a:r>
              <a:rPr lang="ja-JP" altLang="en-US" sz="1600">
                <a:solidFill>
                  <a:srgbClr val="595959"/>
                </a:solidFill>
                <a:ea typeface="Meiryo"/>
              </a:rPr>
              <a:t>Most services already log user, item, datetime behavior history</a:t>
            </a:r>
            <a:endParaRPr lang="en-US" altLang="ja-JP" sz="1600" b="1" dirty="0">
              <a:solidFill>
                <a:srgbClr val="1C8AA6"/>
              </a:solidFill>
              <a:ea typeface="Meiryo"/>
            </a:endParaRPr>
          </a:p>
          <a:p>
            <a:pPr>
              <a:lnSpc>
                <a:spcPct val="120000"/>
              </a:lnSpc>
              <a:spcAft>
                <a:spcPts val="500"/>
              </a:spcAft>
            </a:pPr>
            <a:r>
              <a:rPr sz="1600" b="1" dirty="0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sz="1600" b="0" dirty="0" err="1">
                <a:solidFill>
                  <a:srgbClr val="595959"/>
                </a:solidFill>
                <a:latin typeface="Meiryo"/>
                <a:ea typeface="Meiryo"/>
              </a:rPr>
              <a:t>No additional feature engineering</a:t>
            </a:r>
            <a:endParaRPr sz="1600"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  <p:graphicFrame>
        <p:nvGraphicFramePr>
          <p:cNvPr id="14" name="Table 11">
            <a:extLst>
              <a:ext uri="{FF2B5EF4-FFF2-40B4-BE49-F238E27FC236}">
                <a16:creationId xmlns:a16="http://schemas.microsoft.com/office/drawing/2014/main" id="{A2C8B451-3D53-77B8-458F-DF9AF32C46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304564"/>
              </p:ext>
            </p:extLst>
          </p:nvPr>
        </p:nvGraphicFramePr>
        <p:xfrm>
          <a:off x="4392245" y="4497952"/>
          <a:ext cx="3600000" cy="165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b="1" dirty="0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user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1" dirty="0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item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datetime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144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2026-07-07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42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091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2026-07-06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44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77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2026-07-07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44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72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2026-07-07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11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000"/>
            <a:ext cx="3500000" cy="6738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900000"/>
            <a:ext cx="2600000" cy="7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E8C9A8"/>
                </a:solidFill>
                <a:latin typeface="Meiryo"/>
                <a:ea typeface="Meiryo"/>
              </a:rPr>
              <a:t>FEATURE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0000" y="1350000"/>
            <a:ext cx="2600000" cy="15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600" b="1" dirty="0">
                <a:solidFill>
                  <a:srgbClr val="8C4A20"/>
                </a:solidFill>
                <a:latin typeface="Meiryo"/>
                <a:ea typeface="Meiryo"/>
              </a:rPr>
              <a:t>03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E8C9A8"/>
                </a:solidFill>
                <a:latin typeface="Meiryo"/>
                <a:ea typeface="Meiryo"/>
              </a:rPr>
              <a:t>/ 06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3300000"/>
            <a:ext cx="2850000" cy="3893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b="1" dirty="0" err="1">
                <a:solidFill>
                  <a:srgbClr val="FFFFFF"/>
                </a:solidFill>
                <a:latin typeface="Meiryo"/>
                <a:ea typeface="Meiryo"/>
              </a:rPr>
              <a:t>explainable</a:t>
            </a:r>
            <a:endParaRPr sz="2200" b="1" dirty="0">
              <a:solidFill>
                <a:srgbClr val="FFFFFF"/>
              </a:solidFill>
              <a:latin typeface="Meiryo"/>
              <a:ea typeface="Meiryo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50000" y="900000"/>
            <a:ext cx="150000" cy="52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000" y="991467"/>
            <a:ext cx="77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Explainable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000" y="1874519"/>
            <a:ext cx="7700000" cy="5786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Estimates scores satisfying RF monotonicity via optimization</a:t>
            </a:r>
            <a:br>
              <a:rPr sz="1600" dirty="0"/>
            </a:b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not a black box — every recommendation is explainable</a:t>
            </a:r>
            <a:endParaRPr sz="1600"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000" y="3050000"/>
            <a:ext cx="7700000" cy="2135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500"/>
              </a:spcAft>
            </a:pPr>
            <a:r>
              <a:rPr b="1" dirty="0">
                <a:solidFill>
                  <a:srgbClr val="1C8AA6"/>
                </a:solidFill>
                <a:latin typeface="Meiryo"/>
                <a:ea typeface="Meiryo"/>
              </a:rPr>
              <a:t>HIGHLIGHTS</a:t>
            </a:r>
          </a:p>
          <a:p>
            <a:pPr>
              <a:lnSpc>
                <a:spcPct val="140000"/>
              </a:lnSpc>
            </a:pPr>
            <a:r>
              <a:rPr sz="1600" b="1" dirty="0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ja-JP" altLang="en-US" sz="1600" b="0">
                <a:solidFill>
                  <a:srgbClr val="595959"/>
                </a:solidFill>
                <a:latin typeface="Meiryo"/>
                <a:ea typeface="Meiryo"/>
              </a:rPr>
              <a:t>“Items viewed more recently or more often are more likely to be chosen”</a:t>
            </a:r>
            <a:br>
              <a:rPr sz="1600" dirty="0"/>
            </a:br>
            <a:r>
              <a:rPr lang="ja-JP" altLang="en-US" sz="1600" b="0">
                <a:solidFill>
                  <a:srgbClr val="595959"/>
                </a:solidFill>
                <a:latin typeface="Meiryo"/>
                <a:ea typeface="Meiryo"/>
              </a:rPr>
              <a:t>      matches intuition</a:t>
            </a:r>
            <a:br>
              <a:rPr sz="1600" dirty="0"/>
            </a:br>
            <a:r>
              <a:rPr lang="ja-JP" altLang="en-US" sz="1600" b="0">
                <a:solidFill>
                  <a:srgbClr val="595959"/>
                </a:solidFill>
                <a:latin typeface="Meiryo"/>
                <a:ea typeface="Meiryo"/>
              </a:rPr>
              <a:t>        - Recency: recently viewed items tend to attract more interest</a:t>
            </a:r>
            <a:endParaRPr lang="en-US" altLang="ja-JP" sz="1600" b="1" dirty="0">
              <a:solidFill>
                <a:srgbClr val="1C8AA6"/>
              </a:solidFill>
            </a:endParaRPr>
          </a:p>
          <a:p>
            <a:pPr>
              <a:lnSpc>
                <a:spcPct val="140000"/>
              </a:lnSpc>
            </a:pPr>
            <a:r>
              <a:rPr lang="ja-JP" altLang="en-US" sz="1600">
                <a:ea typeface="Meiryo"/>
              </a:rPr>
              <a:t>        </a:t>
            </a:r>
            <a:r>
              <a:rPr lang="ja-JP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- Frequency: frequently viewed items tend to attract more interest</a:t>
            </a:r>
            <a:endParaRPr sz="1600" b="0" dirty="0">
              <a:solidFill>
                <a:schemeClr val="tx1">
                  <a:lumMod val="65000"/>
                  <a:lumOff val="35000"/>
                </a:schemeClr>
              </a:solidFill>
              <a:latin typeface="Meiryo"/>
              <a:ea typeface="Meiryo"/>
            </a:endParaRPr>
          </a:p>
          <a:p>
            <a:pPr>
              <a:lnSpc>
                <a:spcPct val="140000"/>
              </a:lnSpc>
              <a:spcAft>
                <a:spcPts val="500"/>
              </a:spcAft>
            </a:pPr>
            <a:r>
              <a:rPr sz="1600" b="1" dirty="0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en-US" sz="1600" dirty="0" err="1">
                <a:solidFill>
                  <a:srgbClr val="595959"/>
                </a:solidFill>
                <a:latin typeface="Meiryo"/>
                <a:ea typeface="Meiryo"/>
              </a:rPr>
              <a:t>Each score is explained purely by recency and frequency</a:t>
            </a:r>
            <a:endParaRPr sz="1600"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12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000"/>
            <a:ext cx="3500000" cy="6738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900000"/>
            <a:ext cx="2600000" cy="7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E8C9A8"/>
                </a:solidFill>
                <a:latin typeface="Meiryo"/>
                <a:ea typeface="Meiryo"/>
              </a:rPr>
              <a:t>FEATURE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0000" y="1350000"/>
            <a:ext cx="2600000" cy="15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600" b="1" dirty="0">
                <a:solidFill>
                  <a:srgbClr val="8C4A20"/>
                </a:solidFill>
                <a:latin typeface="Meiryo"/>
                <a:ea typeface="Meiryo"/>
              </a:rPr>
              <a:t>04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E8C9A8"/>
                </a:solidFill>
                <a:latin typeface="Meiryo"/>
                <a:ea typeface="Meiryo"/>
              </a:rPr>
              <a:t>/ 06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3300000"/>
            <a:ext cx="2850000" cy="3893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b="1" dirty="0" err="1">
                <a:solidFill>
                  <a:srgbClr val="FFFFFF"/>
                </a:solidFill>
                <a:latin typeface="Meiryo"/>
                <a:ea typeface="Meiryo"/>
              </a:rPr>
              <a:t>stable probability</a:t>
            </a:r>
            <a:endParaRPr sz="2200" b="1" dirty="0">
              <a:solidFill>
                <a:srgbClr val="FFFFFF"/>
              </a:solidFill>
              <a:latin typeface="Meiryo"/>
              <a:ea typeface="Meiryo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50000" y="900000"/>
            <a:ext cx="150000" cy="52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000" y="991467"/>
            <a:ext cx="77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Stable probability estimation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000" y="1874519"/>
            <a:ext cx="7700000" cy="5786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Estimates product-choice probabilities directly from recency &amp; frequency,</a:t>
            </a:r>
            <a:br>
              <a:rPr sz="1600" dirty="0"/>
            </a:b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avoiding the instability of rescaling ML outputs into probabilities</a:t>
            </a:r>
            <a:endParaRPr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000" y="3050000"/>
            <a:ext cx="7960772" cy="13988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500"/>
              </a:spcAft>
            </a:pPr>
            <a:r>
              <a:rPr b="1" dirty="0">
                <a:solidFill>
                  <a:srgbClr val="1C8AA6"/>
                </a:solidFill>
                <a:latin typeface="Meiryo"/>
                <a:ea typeface="Meiryo"/>
              </a:rPr>
              <a:t>HIGHLIGHTS</a:t>
            </a:r>
          </a:p>
          <a:p>
            <a:pPr>
              <a:lnSpc>
                <a:spcPct val="120000"/>
              </a:lnSpc>
              <a:spcAft>
                <a:spcPts val="50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 </a:t>
            </a:r>
            <a:r>
              <a:rPr lang="ja-JP" altLang="en-US" sz="1600">
                <a:solidFill>
                  <a:srgbClr val="595959"/>
                </a:solidFill>
                <a:ea typeface="Meiryo"/>
              </a:rPr>
              <a:t>No fragile probability rescaling, so the values are easy to use —</a:t>
            </a:r>
            <a:endParaRPr sz="1600" b="0" dirty="0">
              <a:solidFill>
                <a:srgbClr val="595959"/>
              </a:solidFill>
              <a:latin typeface="Meiryo"/>
              <a:ea typeface="Meiryo"/>
            </a:endParaRPr>
          </a:p>
          <a:p>
            <a:pPr>
              <a:lnSpc>
                <a:spcPct val="120000"/>
              </a:lnSpc>
              <a:spcAft>
                <a:spcPts val="500"/>
              </a:spcAft>
            </a:pPr>
            <a:r>
              <a:rPr sz="1600" b="0" dirty="0" err="1">
                <a:solidFill>
                  <a:srgbClr val="595959"/>
                </a:solidFill>
                <a:latin typeface="Meiryo"/>
                <a:ea typeface="Meiryo"/>
              </a:rPr>
              <a:t>      ready for expected-value calculations such as expected revenue</a:t>
            </a:r>
            <a:endParaRPr sz="1600" b="0" dirty="0">
              <a:solidFill>
                <a:srgbClr val="595959"/>
              </a:solidFill>
              <a:latin typeface="Meiryo"/>
              <a:ea typeface="Meiryo"/>
            </a:endParaRPr>
          </a:p>
          <a:p>
            <a:pPr>
              <a:lnSpc>
                <a:spcPct val="120000"/>
              </a:lnSpc>
              <a:spcAft>
                <a:spcPts val="500"/>
              </a:spcAft>
            </a:pPr>
            <a:r>
              <a:rPr sz="1600" b="1" dirty="0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ja-JP" altLang="en-US" sz="1600" b="0">
                <a:solidFill>
                  <a:srgbClr val="595959"/>
                </a:solidFill>
                <a:latin typeface="Meiryo"/>
                <a:ea typeface="Meiryo"/>
              </a:rPr>
              <a:t>fit_rolling() pools multiple reference dates to stabilize empirical probabilities</a:t>
            </a:r>
            <a:endParaRPr lang="ja-JP" altLang="en-US" sz="1600"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959CC-12C3-717E-00E0-C82810FB0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A907507-BA27-C6CE-269F-690FBF5D713A}"/>
              </a:ext>
            </a:extLst>
          </p:cNvPr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ED991E-F554-7DE5-95E8-A6B1B70C22AE}"/>
              </a:ext>
            </a:extLst>
          </p:cNvPr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AC894-B131-5D00-FCC0-D3404D98114A}"/>
              </a:ext>
            </a:extLst>
          </p:cNvPr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84FD5-B1AC-B5B6-886C-6964A834458C}"/>
              </a:ext>
            </a:extLst>
          </p:cNvPr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016615-06FB-3630-FCB1-4ACFFAB9FFD0}"/>
              </a:ext>
            </a:extLst>
          </p:cNvPr>
          <p:cNvSpPr/>
          <p:nvPr/>
        </p:nvSpPr>
        <p:spPr>
          <a:xfrm>
            <a:off x="0" y="112049"/>
            <a:ext cx="3500000" cy="6738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F6CDC6-ABB7-62A5-C497-8ECACA48FFFB}"/>
              </a:ext>
            </a:extLst>
          </p:cNvPr>
          <p:cNvSpPr txBox="1"/>
          <p:nvPr/>
        </p:nvSpPr>
        <p:spPr>
          <a:xfrm>
            <a:off x="457200" y="900000"/>
            <a:ext cx="2600000" cy="7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E8C9A8"/>
                </a:solidFill>
                <a:latin typeface="Meiryo"/>
                <a:ea typeface="Meiryo"/>
              </a:rPr>
              <a:t>FEATURE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A28031-E49F-6E9B-A566-DF0644B959E4}"/>
              </a:ext>
            </a:extLst>
          </p:cNvPr>
          <p:cNvSpPr txBox="1"/>
          <p:nvPr/>
        </p:nvSpPr>
        <p:spPr>
          <a:xfrm>
            <a:off x="440000" y="1350000"/>
            <a:ext cx="2600000" cy="15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600" b="1" dirty="0">
                <a:solidFill>
                  <a:srgbClr val="8C4A20"/>
                </a:solidFill>
                <a:latin typeface="Meiryo"/>
                <a:ea typeface="Meiryo"/>
              </a:rPr>
              <a:t>05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E8C9A8"/>
                </a:solidFill>
                <a:latin typeface="Meiryo"/>
                <a:ea typeface="Meiryo"/>
              </a:rPr>
              <a:t>/ 06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A2B5D9-9269-AD3D-1959-FD70A0CD678D}"/>
              </a:ext>
            </a:extLst>
          </p:cNvPr>
          <p:cNvSpPr txBox="1"/>
          <p:nvPr/>
        </p:nvSpPr>
        <p:spPr>
          <a:xfrm>
            <a:off x="457200" y="3300000"/>
            <a:ext cx="2850000" cy="3893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b="1" dirty="0" err="1">
                <a:solidFill>
                  <a:srgbClr val="FFFFFF"/>
                </a:solidFill>
                <a:latin typeface="Meiryo"/>
                <a:ea typeface="Meiryo"/>
              </a:rPr>
              <a:t>downstream use</a:t>
            </a:r>
            <a:endParaRPr sz="2200" b="1" dirty="0">
              <a:solidFill>
                <a:srgbClr val="FFFFFF"/>
              </a:solidFill>
              <a:latin typeface="Meiryo"/>
              <a:ea typeface="Meiryo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C9E5CF0-8D2A-21CC-0812-C9538CC26A93}"/>
              </a:ext>
            </a:extLst>
          </p:cNvPr>
          <p:cNvSpPr/>
          <p:nvPr/>
        </p:nvSpPr>
        <p:spPr>
          <a:xfrm>
            <a:off x="3750000" y="900000"/>
            <a:ext cx="150000" cy="52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D992D6-94BE-6DC1-096C-A18EFA53C3D1}"/>
              </a:ext>
            </a:extLst>
          </p:cNvPr>
          <p:cNvSpPr txBox="1"/>
          <p:nvPr/>
        </p:nvSpPr>
        <p:spPr>
          <a:xfrm>
            <a:off x="4000000" y="991467"/>
            <a:ext cx="77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Downstream use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C5F31F-2EEE-CEF7-CF57-DE5FDBAF49D9}"/>
              </a:ext>
            </a:extLst>
          </p:cNvPr>
          <p:cNvSpPr txBox="1"/>
          <p:nvPr/>
        </p:nvSpPr>
        <p:spPr>
          <a:xfrm>
            <a:off x="4000000" y="1874519"/>
            <a:ext cx="7700000" cy="5786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Beyond standalone use, the scores work as</a:t>
            </a:r>
            <a:br>
              <a:rPr sz="1600" dirty="0"/>
            </a:b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a rating matrix for collaborative filtering or as features for ML models</a:t>
            </a:r>
            <a:endParaRPr sz="1600"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C5E5F1-C31E-1498-FCA5-C7303BD41F01}"/>
              </a:ext>
            </a:extLst>
          </p:cNvPr>
          <p:cNvSpPr txBox="1"/>
          <p:nvPr/>
        </p:nvSpPr>
        <p:spPr>
          <a:xfrm>
            <a:off x="4000000" y="3050000"/>
            <a:ext cx="8192000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500"/>
              </a:spcAft>
            </a:pPr>
            <a:r>
              <a:rPr lang="en" altLang="ja-JP" b="1" dirty="0">
                <a:solidFill>
                  <a:srgbClr val="1C8AA6"/>
                </a:solidFill>
                <a:ea typeface="Meiryo"/>
              </a:rPr>
              <a:t>HIGHLIGHTS</a:t>
            </a:r>
            <a:br>
              <a:rPr dirty="0"/>
            </a:br>
            <a:r>
              <a:rPr sz="1600" b="1" dirty="0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ja-JP" altLang="en-US" sz="1500">
                <a:solidFill>
                  <a:srgbClr val="595959"/>
                </a:solidFill>
                <a:ea typeface="Meiryo"/>
              </a:rPr>
              <a:t>Build models on useful features that capture the recency–frequency interaction</a:t>
            </a:r>
            <a:endParaRPr sz="1500" b="1" dirty="0">
              <a:solidFill>
                <a:srgbClr val="1C8AA6"/>
              </a:solidFill>
              <a:latin typeface="Meiryo"/>
              <a:ea typeface="Meiryo"/>
            </a:endParaRPr>
          </a:p>
        </p:txBody>
      </p:sp>
      <p:sp>
        <p:nvSpPr>
          <p:cNvPr id="14" name="円柱 13">
            <a:extLst>
              <a:ext uri="{FF2B5EF4-FFF2-40B4-BE49-F238E27FC236}">
                <a16:creationId xmlns:a16="http://schemas.microsoft.com/office/drawing/2014/main" id="{4A1FF23B-E2E5-F9D1-5865-9D7C4163E2E8}"/>
              </a:ext>
            </a:extLst>
          </p:cNvPr>
          <p:cNvSpPr/>
          <p:nvPr/>
        </p:nvSpPr>
        <p:spPr>
          <a:xfrm>
            <a:off x="4003391" y="4175699"/>
            <a:ext cx="1148030" cy="608331"/>
          </a:xfrm>
          <a:prstGeom prst="can">
            <a:avLst/>
          </a:prstGeom>
          <a:solidFill>
            <a:srgbClr val="F5F2EE"/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600"/>
              <a:t>Behavior history</a:t>
            </a:r>
          </a:p>
        </p:txBody>
      </p:sp>
      <p:sp>
        <p:nvSpPr>
          <p:cNvPr id="16" name="Rounded Rectangle 13">
            <a:extLst>
              <a:ext uri="{FF2B5EF4-FFF2-40B4-BE49-F238E27FC236}">
                <a16:creationId xmlns:a16="http://schemas.microsoft.com/office/drawing/2014/main" id="{FE0DD370-7871-CE0B-5FB6-9910DC94270A}"/>
              </a:ext>
            </a:extLst>
          </p:cNvPr>
          <p:cNvSpPr/>
          <p:nvPr/>
        </p:nvSpPr>
        <p:spPr>
          <a:xfrm>
            <a:off x="5464194" y="4175701"/>
            <a:ext cx="1296063" cy="608331"/>
          </a:xfrm>
          <a:prstGeom prst="roundRect">
            <a:avLst/>
          </a:prstGeom>
          <a:solidFill>
            <a:srgbClr val="1C8A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sz="2000" b="1" dirty="0" err="1">
                <a:solidFill>
                  <a:srgbClr val="FFFFFF"/>
                </a:solidFill>
                <a:latin typeface="Meiryo"/>
                <a:ea typeface="Meiryo"/>
              </a:rPr>
              <a:t>rfscorer</a:t>
            </a:r>
            <a:endParaRPr sz="2000" b="1" dirty="0">
              <a:solidFill>
                <a:srgbClr val="FFFFFF"/>
              </a:solidFill>
              <a:latin typeface="Meiryo"/>
              <a:ea typeface="Meiryo"/>
            </a:endParaRPr>
          </a:p>
        </p:txBody>
      </p:sp>
      <p:sp>
        <p:nvSpPr>
          <p:cNvPr id="22" name="Rounded Rectangle 15">
            <a:extLst>
              <a:ext uri="{FF2B5EF4-FFF2-40B4-BE49-F238E27FC236}">
                <a16:creationId xmlns:a16="http://schemas.microsoft.com/office/drawing/2014/main" id="{E2F945AC-DA71-B262-23DF-5CA424BE6A2F}"/>
              </a:ext>
            </a:extLst>
          </p:cNvPr>
          <p:cNvSpPr/>
          <p:nvPr/>
        </p:nvSpPr>
        <p:spPr>
          <a:xfrm>
            <a:off x="7386935" y="5712319"/>
            <a:ext cx="2079879" cy="48812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1C8A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lang="ja-JP" altLang="en-US" sz="1350" b="1">
                <a:solidFill>
                  <a:srgbClr val="3D2A1B"/>
                </a:solidFill>
                <a:latin typeface="Meiryo"/>
                <a:ea typeface="Meiryo"/>
              </a:rPr>
              <a:t>ML model</a:t>
            </a:r>
            <a:endParaRPr sz="135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68111EAD-9543-60A0-3E1C-5B1372C71B05}"/>
              </a:ext>
            </a:extLst>
          </p:cNvPr>
          <p:cNvCxnSpPr>
            <a:cxnSpLocks/>
            <a:stCxn id="14" idx="4"/>
            <a:endCxn id="16" idx="1"/>
          </p:cNvCxnSpPr>
          <p:nvPr/>
        </p:nvCxnSpPr>
        <p:spPr>
          <a:xfrm>
            <a:off x="5151421" y="4479865"/>
            <a:ext cx="312773" cy="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円柱 24">
            <a:extLst>
              <a:ext uri="{FF2B5EF4-FFF2-40B4-BE49-F238E27FC236}">
                <a16:creationId xmlns:a16="http://schemas.microsoft.com/office/drawing/2014/main" id="{5BDC3621-0B51-5ECC-F111-8364FDBFB9E7}"/>
              </a:ext>
            </a:extLst>
          </p:cNvPr>
          <p:cNvSpPr/>
          <p:nvPr/>
        </p:nvSpPr>
        <p:spPr>
          <a:xfrm>
            <a:off x="3996970" y="5824326"/>
            <a:ext cx="1148030" cy="620202"/>
          </a:xfrm>
          <a:prstGeom prst="can">
            <a:avLst/>
          </a:prstGeom>
          <a:solidFill>
            <a:srgbClr val="F5F2EE"/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/>
              <a:t>User DB</a:t>
            </a:r>
          </a:p>
          <a:p>
            <a:pPr algn="ctr"/>
            <a:r>
              <a:rPr kumimoji="1" lang="ja-JP" altLang="en-US" sz="1400"/>
              <a:t>Item DB</a:t>
            </a:r>
          </a:p>
          <a:p>
            <a:pPr algn="ctr"/>
            <a:r>
              <a:rPr kumimoji="1" lang="en-US" altLang="ja-JP" sz="1400" dirty="0"/>
              <a:t>Etc.</a:t>
            </a:r>
            <a:endParaRPr kumimoji="1" lang="ja-JP" altLang="en-US" sz="1400"/>
          </a:p>
        </p:txBody>
      </p:sp>
      <p:cxnSp>
        <p:nvCxnSpPr>
          <p:cNvPr id="31" name="カギ線コネクタ 30">
            <a:extLst>
              <a:ext uri="{FF2B5EF4-FFF2-40B4-BE49-F238E27FC236}">
                <a16:creationId xmlns:a16="http://schemas.microsoft.com/office/drawing/2014/main" id="{7D08325F-6FC3-2FDE-7A65-1909823B5B3F}"/>
              </a:ext>
            </a:extLst>
          </p:cNvPr>
          <p:cNvCxnSpPr>
            <a:cxnSpLocks/>
            <a:stCxn id="16" idx="2"/>
            <a:endCxn id="22" idx="1"/>
          </p:cNvCxnSpPr>
          <p:nvPr/>
        </p:nvCxnSpPr>
        <p:spPr>
          <a:xfrm rot="16200000" flipH="1">
            <a:off x="6163405" y="4732852"/>
            <a:ext cx="1172350" cy="1274709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Rounded Rectangle 15">
            <a:extLst>
              <a:ext uri="{FF2B5EF4-FFF2-40B4-BE49-F238E27FC236}">
                <a16:creationId xmlns:a16="http://schemas.microsoft.com/office/drawing/2014/main" id="{4CAB27A3-2AB7-BDD5-FA5B-99D7AB8817D1}"/>
              </a:ext>
            </a:extLst>
          </p:cNvPr>
          <p:cNvSpPr/>
          <p:nvPr/>
        </p:nvSpPr>
        <p:spPr>
          <a:xfrm>
            <a:off x="7386934" y="4994006"/>
            <a:ext cx="2079879" cy="48812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1C8A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sz="1250" b="1" dirty="0" err="1">
                <a:solidFill>
                  <a:srgbClr val="3D2A1B"/>
                </a:solidFill>
                <a:latin typeface="Meiryo"/>
                <a:ea typeface="Meiryo"/>
              </a:rPr>
              <a:t>Collaborative filtering</a:t>
            </a:r>
            <a:endParaRPr lang="en-US" sz="1250" b="1" dirty="0">
              <a:solidFill>
                <a:srgbClr val="3D2A1B"/>
              </a:solidFill>
              <a:latin typeface="Meiryo"/>
              <a:ea typeface="Meiryo"/>
            </a:endParaRPr>
          </a:p>
          <a:p>
            <a:pPr algn="ctr"/>
            <a:r>
              <a:rPr lang="ja-JP" altLang="en-US" sz="1250" b="1">
                <a:solidFill>
                  <a:srgbClr val="3D2A1B"/>
                </a:solidFill>
                <a:latin typeface="Meiryo"/>
                <a:ea typeface="Meiryo"/>
              </a:rPr>
              <a:t>NMF, etc.</a:t>
            </a:r>
            <a:endParaRPr sz="125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cxnSp>
        <p:nvCxnSpPr>
          <p:cNvPr id="34" name="カギ線コネクタ 33">
            <a:extLst>
              <a:ext uri="{FF2B5EF4-FFF2-40B4-BE49-F238E27FC236}">
                <a16:creationId xmlns:a16="http://schemas.microsoft.com/office/drawing/2014/main" id="{4FCAB2ED-A0A7-81A6-97DF-3237F5575E3B}"/>
              </a:ext>
            </a:extLst>
          </p:cNvPr>
          <p:cNvCxnSpPr>
            <a:cxnSpLocks/>
            <a:stCxn id="16" idx="2"/>
            <a:endCxn id="33" idx="1"/>
          </p:cNvCxnSpPr>
          <p:nvPr/>
        </p:nvCxnSpPr>
        <p:spPr>
          <a:xfrm rot="16200000" flipH="1">
            <a:off x="6522562" y="4373696"/>
            <a:ext cx="454037" cy="1274708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8" name="カギ線コネクタ 67">
            <a:extLst>
              <a:ext uri="{FF2B5EF4-FFF2-40B4-BE49-F238E27FC236}">
                <a16:creationId xmlns:a16="http://schemas.microsoft.com/office/drawing/2014/main" id="{874183CE-DCD7-2DA6-014A-F9D3199DBA39}"/>
              </a:ext>
            </a:extLst>
          </p:cNvPr>
          <p:cNvCxnSpPr>
            <a:cxnSpLocks/>
            <a:stCxn id="25" idx="4"/>
            <a:endCxn id="22" idx="1"/>
          </p:cNvCxnSpPr>
          <p:nvPr/>
        </p:nvCxnSpPr>
        <p:spPr>
          <a:xfrm flipV="1">
            <a:off x="5145000" y="5956382"/>
            <a:ext cx="2241935" cy="17804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BFD7CBA2-F8DD-CD46-0BB7-C00A57AB7105}"/>
              </a:ext>
            </a:extLst>
          </p:cNvPr>
          <p:cNvSpPr txBox="1"/>
          <p:nvPr/>
        </p:nvSpPr>
        <p:spPr>
          <a:xfrm>
            <a:off x="6901646" y="4229879"/>
            <a:ext cx="275123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solidFill>
                  <a:srgbClr val="3D2A1B"/>
                </a:solidFill>
                <a:latin typeface="Meiryo"/>
                <a:ea typeface="Meiryo"/>
              </a:rPr>
              <a:t>Product-choice prob. (ranking)</a:t>
            </a:r>
            <a:endParaRPr lang="ja-JP" altLang="en-US" sz="1200"/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06BD675A-932A-6373-AF1D-03618870F6D8}"/>
              </a:ext>
            </a:extLst>
          </p:cNvPr>
          <p:cNvSpPr txBox="1"/>
          <p:nvPr/>
        </p:nvSpPr>
        <p:spPr>
          <a:xfrm>
            <a:off x="6074881" y="5708391"/>
            <a:ext cx="13330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solidFill>
                  <a:srgbClr val="3D2A1B"/>
                </a:solidFill>
                <a:latin typeface="Meiryo"/>
                <a:ea typeface="Meiryo"/>
              </a:rPr>
              <a:t>ML</a:t>
            </a:r>
            <a:r>
              <a:rPr lang="en-US" altLang="ja-JP" sz="1200" b="1" dirty="0">
                <a:solidFill>
                  <a:srgbClr val="3D2A1B"/>
                </a:solidFill>
                <a:latin typeface="Meiryo"/>
                <a:ea typeface="Meiryo"/>
              </a:rPr>
              <a:t> </a:t>
            </a:r>
            <a:r>
              <a:rPr lang="ja-JP" altLang="en-US" sz="1200" b="1">
                <a:solidFill>
                  <a:srgbClr val="3D2A1B"/>
                </a:solidFill>
                <a:latin typeface="Meiryo"/>
                <a:ea typeface="Meiryo"/>
              </a:rPr>
              <a:t>features</a:t>
            </a:r>
            <a:endParaRPr lang="ja-JP" altLang="en-US" sz="1200"/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6DBCA516-E570-2AFD-F259-769F3C23A030}"/>
              </a:ext>
            </a:extLst>
          </p:cNvPr>
          <p:cNvSpPr txBox="1"/>
          <p:nvPr/>
        </p:nvSpPr>
        <p:spPr>
          <a:xfrm>
            <a:off x="6059303" y="4986931"/>
            <a:ext cx="15922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solidFill>
                  <a:srgbClr val="3D2A1B"/>
                </a:solidFill>
                <a:latin typeface="Meiryo"/>
                <a:ea typeface="Meiryo"/>
              </a:rPr>
              <a:t>Rating matrix</a:t>
            </a:r>
            <a:endParaRPr lang="ja-JP" altLang="en-US" sz="1200"/>
          </a:p>
        </p:txBody>
      </p:sp>
      <p:sp>
        <p:nvSpPr>
          <p:cNvPr id="23" name="Rounded Rectangle 17">
            <a:extLst>
              <a:ext uri="{FF2B5EF4-FFF2-40B4-BE49-F238E27FC236}">
                <a16:creationId xmlns:a16="http://schemas.microsoft.com/office/drawing/2014/main" id="{EF6D413A-3F49-8D84-38FE-A237732BDFE3}"/>
              </a:ext>
            </a:extLst>
          </p:cNvPr>
          <p:cNvSpPr/>
          <p:nvPr/>
        </p:nvSpPr>
        <p:spPr>
          <a:xfrm>
            <a:off x="9905896" y="3752397"/>
            <a:ext cx="1509336" cy="2653163"/>
          </a:xfrm>
          <a:prstGeom prst="roundRect">
            <a:avLst>
              <a:gd name="adj" fmla="val 8915"/>
            </a:avLst>
          </a:prstGeom>
          <a:solidFill>
            <a:srgbClr val="8C49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t"/>
          <a:lstStyle/>
          <a:p>
            <a:pPr algn="ctr"/>
            <a:r>
              <a:rPr lang="ja-JP" altLang="en-US" b="1">
                <a:solidFill>
                  <a:schemeClr val="bg1"/>
                </a:solidFill>
                <a:latin typeface="Meiryo"/>
                <a:ea typeface="Meiryo"/>
              </a:rPr>
              <a:t>User</a:t>
            </a:r>
            <a:endParaRPr b="1" dirty="0">
              <a:solidFill>
                <a:schemeClr val="bg1"/>
              </a:solidFill>
              <a:latin typeface="Meiryo"/>
              <a:ea typeface="Meiryo"/>
            </a:endParaRPr>
          </a:p>
        </p:txBody>
      </p:sp>
      <p:sp>
        <p:nvSpPr>
          <p:cNvPr id="26" name="Rounded Rectangle 17">
            <a:extLst>
              <a:ext uri="{FF2B5EF4-FFF2-40B4-BE49-F238E27FC236}">
                <a16:creationId xmlns:a16="http://schemas.microsoft.com/office/drawing/2014/main" id="{6CE9E6BA-F878-EFB9-CBEB-8C0705EFCE4D}"/>
              </a:ext>
            </a:extLst>
          </p:cNvPr>
          <p:cNvSpPr/>
          <p:nvPr/>
        </p:nvSpPr>
        <p:spPr>
          <a:xfrm>
            <a:off x="10047285" y="4160865"/>
            <a:ext cx="1207916" cy="640936"/>
          </a:xfrm>
          <a:prstGeom prst="roundRect">
            <a:avLst/>
          </a:prstGeom>
          <a:solidFill>
            <a:srgbClr val="F8EF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lang="ja-JP" altLang="en-US" sz="1200" b="1">
                <a:solidFill>
                  <a:schemeClr val="tx1"/>
                </a:solidFill>
                <a:latin typeface="Meiryo"/>
                <a:ea typeface="Meiryo"/>
              </a:rPr>
              <a:t>Recommend items</a:t>
            </a:r>
            <a:endParaRPr lang="en-US" altLang="ja-JP" sz="1200" b="1" dirty="0">
              <a:solidFill>
                <a:schemeClr val="tx1"/>
              </a:solidFill>
              <a:latin typeface="Meiryo"/>
              <a:ea typeface="Meiryo"/>
            </a:endParaRPr>
          </a:p>
          <a:p>
            <a:pPr algn="ctr"/>
            <a:r>
              <a:rPr lang="ja-JP" altLang="en-US" sz="1200" b="1">
                <a:solidFill>
                  <a:schemeClr val="tx1"/>
                </a:solidFill>
                <a:latin typeface="Meiryo"/>
                <a:ea typeface="Meiryo"/>
              </a:rPr>
              <a:t>seen before</a:t>
            </a:r>
            <a:endParaRPr sz="1200" b="1" dirty="0">
              <a:solidFill>
                <a:schemeClr val="tx1"/>
              </a:solidFill>
              <a:latin typeface="Meiryo"/>
              <a:ea typeface="Meiryo"/>
            </a:endParaRP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59580734-3377-E1E3-D5F6-499CFBF0A287}"/>
              </a:ext>
            </a:extLst>
          </p:cNvPr>
          <p:cNvCxnSpPr>
            <a:cxnSpLocks/>
            <a:stCxn id="16" idx="3"/>
            <a:endCxn id="26" idx="1"/>
          </p:cNvCxnSpPr>
          <p:nvPr/>
        </p:nvCxnSpPr>
        <p:spPr>
          <a:xfrm>
            <a:off x="6760257" y="4479867"/>
            <a:ext cx="3287028" cy="146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ounded Rectangle 17">
            <a:extLst>
              <a:ext uri="{FF2B5EF4-FFF2-40B4-BE49-F238E27FC236}">
                <a16:creationId xmlns:a16="http://schemas.microsoft.com/office/drawing/2014/main" id="{49735FC9-D0C2-69A4-FBC8-8EB1A2979376}"/>
              </a:ext>
            </a:extLst>
          </p:cNvPr>
          <p:cNvSpPr/>
          <p:nvPr/>
        </p:nvSpPr>
        <p:spPr>
          <a:xfrm>
            <a:off x="10073410" y="4994004"/>
            <a:ext cx="1207916" cy="1203937"/>
          </a:xfrm>
          <a:prstGeom prst="roundRect">
            <a:avLst>
              <a:gd name="adj" fmla="val 6099"/>
            </a:avLst>
          </a:prstGeom>
          <a:solidFill>
            <a:srgbClr val="F8EF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lang="ja-JP" altLang="en-US" sz="1200" b="1">
                <a:solidFill>
                  <a:schemeClr val="tx1"/>
                </a:solidFill>
                <a:latin typeface="Meiryo"/>
                <a:ea typeface="Meiryo"/>
              </a:rPr>
              <a:t>Recommend items</a:t>
            </a:r>
            <a:endParaRPr lang="en-US" altLang="ja-JP" sz="1200" b="1" dirty="0">
              <a:solidFill>
                <a:schemeClr val="tx1"/>
              </a:solidFill>
              <a:latin typeface="Meiryo"/>
              <a:ea typeface="Meiryo"/>
            </a:endParaRPr>
          </a:p>
          <a:p>
            <a:pPr algn="ctr"/>
            <a:r>
              <a:rPr lang="ja-JP" altLang="en-US" sz="1200" b="1">
                <a:solidFill>
                  <a:schemeClr val="tx1"/>
                </a:solidFill>
                <a:latin typeface="Meiryo"/>
                <a:ea typeface="Meiryo"/>
              </a:rPr>
              <a:t>not seen before</a:t>
            </a:r>
            <a:endParaRPr sz="1200" b="1" dirty="0">
              <a:solidFill>
                <a:schemeClr val="tx1"/>
              </a:solidFill>
              <a:latin typeface="Meiryo"/>
              <a:ea typeface="Meiryo"/>
            </a:endParaRPr>
          </a:p>
        </p:txBody>
      </p:sp>
      <p:cxnSp>
        <p:nvCxnSpPr>
          <p:cNvPr id="85" name="カギ線コネクタ 84">
            <a:extLst>
              <a:ext uri="{FF2B5EF4-FFF2-40B4-BE49-F238E27FC236}">
                <a16:creationId xmlns:a16="http://schemas.microsoft.com/office/drawing/2014/main" id="{353AE4F4-D5C1-AA60-D068-D8485E51429E}"/>
              </a:ext>
            </a:extLst>
          </p:cNvPr>
          <p:cNvCxnSpPr>
            <a:cxnSpLocks/>
            <a:stCxn id="22" idx="3"/>
            <a:endCxn id="37" idx="1"/>
          </p:cNvCxnSpPr>
          <p:nvPr/>
        </p:nvCxnSpPr>
        <p:spPr>
          <a:xfrm flipV="1">
            <a:off x="9466814" y="5595973"/>
            <a:ext cx="606596" cy="360409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8" name="カギ線コネクタ 87">
            <a:extLst>
              <a:ext uri="{FF2B5EF4-FFF2-40B4-BE49-F238E27FC236}">
                <a16:creationId xmlns:a16="http://schemas.microsoft.com/office/drawing/2014/main" id="{1A430334-D102-0D1B-39E6-C8F4E6F0FE23}"/>
              </a:ext>
            </a:extLst>
          </p:cNvPr>
          <p:cNvCxnSpPr>
            <a:cxnSpLocks/>
            <a:stCxn id="33" idx="3"/>
            <a:endCxn id="37" idx="1"/>
          </p:cNvCxnSpPr>
          <p:nvPr/>
        </p:nvCxnSpPr>
        <p:spPr>
          <a:xfrm>
            <a:off x="9466813" y="5238069"/>
            <a:ext cx="606597" cy="357904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436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14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000"/>
            <a:ext cx="3500000" cy="6738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900000"/>
            <a:ext cx="2600000" cy="7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E8C9A8"/>
                </a:solidFill>
                <a:latin typeface="Meiryo"/>
                <a:ea typeface="Meiryo"/>
              </a:rPr>
              <a:t>FEATURE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0000" y="1350000"/>
            <a:ext cx="2600000" cy="1500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600" b="1" dirty="0">
                <a:solidFill>
                  <a:srgbClr val="8C4A20"/>
                </a:solidFill>
                <a:latin typeface="Meiryo"/>
                <a:ea typeface="Meiryo"/>
              </a:rPr>
              <a:t>06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E8C9A8"/>
                </a:solidFill>
                <a:latin typeface="Meiryo"/>
                <a:ea typeface="Meiryo"/>
              </a:rPr>
              <a:t>/ 06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3300000"/>
            <a:ext cx="2850000" cy="85561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200" b="1" dirty="0">
                <a:solidFill>
                  <a:srgbClr val="FFFFFF"/>
                </a:solidFill>
                <a:latin typeface="Meiryo"/>
                <a:ea typeface="Meiryo"/>
              </a:rPr>
              <a:t>diagnostics 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200" b="1" dirty="0">
                <a:solidFill>
                  <a:srgbClr val="FFFFFF"/>
                </a:solidFill>
                <a:latin typeface="Meiryo"/>
                <a:ea typeface="Meiryo"/>
              </a:rPr>
              <a:t>&amp; visualization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50000" y="900000"/>
            <a:ext cx="150000" cy="52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000" y="991467"/>
            <a:ext cx="77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Rich diagnostics &amp; visualization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000" y="1874519"/>
            <a:ext cx="7700000" cy="5786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Rich statistics (e.g., correlations) and visualizations</a:t>
            </a:r>
            <a:br>
              <a:rPr sz="1600" dirty="0"/>
            </a:br>
            <a:r>
              <a:rPr lang="en-US" sz="1600" b="0" dirty="0">
                <a:solidFill>
                  <a:srgbClr val="595959"/>
                </a:solidFill>
                <a:latin typeface="Meiryo"/>
                <a:ea typeface="Meiryo"/>
              </a:rPr>
              <a:t>easy to explain in practice and to report in research</a:t>
            </a:r>
            <a:endParaRPr sz="1600"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000" y="3050000"/>
            <a:ext cx="7700000" cy="3185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500"/>
              </a:spcAft>
            </a:pPr>
            <a:r>
              <a:rPr b="1" dirty="0">
                <a:solidFill>
                  <a:srgbClr val="1C8AA6"/>
                </a:solidFill>
                <a:latin typeface="Meiryo"/>
                <a:ea typeface="Meiryo"/>
              </a:rPr>
              <a:t>HIGHLIGHTS</a:t>
            </a:r>
          </a:p>
        </p:txBody>
      </p:sp>
      <p:pic>
        <p:nvPicPr>
          <p:cNvPr id="14" name="Picture 8" descr="surface_emp_probability.png">
            <a:extLst>
              <a:ext uri="{FF2B5EF4-FFF2-40B4-BE49-F238E27FC236}">
                <a16:creationId xmlns:a16="http://schemas.microsoft.com/office/drawing/2014/main" id="{53054FD9-7131-28CB-2FB0-E2E497A74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166" y="4235673"/>
            <a:ext cx="1856165" cy="1594399"/>
          </a:xfrm>
          <a:prstGeom prst="rect">
            <a:avLst/>
          </a:prstGeom>
        </p:spPr>
      </p:pic>
      <p:pic>
        <p:nvPicPr>
          <p:cNvPr id="15" name="Picture 11" descr="surface_mono_probability.png">
            <a:extLst>
              <a:ext uri="{FF2B5EF4-FFF2-40B4-BE49-F238E27FC236}">
                <a16:creationId xmlns:a16="http://schemas.microsoft.com/office/drawing/2014/main" id="{AE162025-5210-DFF9-6FA6-E3FC9841A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621" y="4235672"/>
            <a:ext cx="1856165" cy="1594399"/>
          </a:xfrm>
          <a:prstGeom prst="rect">
            <a:avLst/>
          </a:prstGeom>
        </p:spPr>
      </p:pic>
      <p:pic>
        <p:nvPicPr>
          <p:cNvPr id="16" name="Picture 14" descr="surface_mcc_probability.png">
            <a:extLst>
              <a:ext uri="{FF2B5EF4-FFF2-40B4-BE49-F238E27FC236}">
                <a16:creationId xmlns:a16="http://schemas.microsoft.com/office/drawing/2014/main" id="{1D786847-85BB-AC9E-758F-F6E5E92311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5886" y="4235672"/>
            <a:ext cx="1856165" cy="1594399"/>
          </a:xfrm>
          <a:prstGeom prst="rect">
            <a:avLst/>
          </a:prstGeom>
        </p:spPr>
      </p:pic>
      <p:sp>
        <p:nvSpPr>
          <p:cNvPr id="17" name="Rectangle 9">
            <a:extLst>
              <a:ext uri="{FF2B5EF4-FFF2-40B4-BE49-F238E27FC236}">
                <a16:creationId xmlns:a16="http://schemas.microsoft.com/office/drawing/2014/main" id="{C4C69A92-802C-7874-0331-D306FDF60B48}"/>
              </a:ext>
            </a:extLst>
          </p:cNvPr>
          <p:cNvSpPr/>
          <p:nvPr/>
        </p:nvSpPr>
        <p:spPr>
          <a:xfrm>
            <a:off x="4398162" y="5823120"/>
            <a:ext cx="1856165" cy="106950"/>
          </a:xfrm>
          <a:prstGeom prst="rect">
            <a:avLst/>
          </a:prstGeom>
          <a:solidFill>
            <a:srgbClr val="1C8A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2606982C-5D7C-0D8C-1186-E74BC11EE5EA}"/>
              </a:ext>
            </a:extLst>
          </p:cNvPr>
          <p:cNvSpPr/>
          <p:nvPr/>
        </p:nvSpPr>
        <p:spPr>
          <a:xfrm>
            <a:off x="6855617" y="5830069"/>
            <a:ext cx="1856168" cy="106949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5">
            <a:extLst>
              <a:ext uri="{FF2B5EF4-FFF2-40B4-BE49-F238E27FC236}">
                <a16:creationId xmlns:a16="http://schemas.microsoft.com/office/drawing/2014/main" id="{600D936D-58B5-BD35-7154-20B846290CEE}"/>
              </a:ext>
            </a:extLst>
          </p:cNvPr>
          <p:cNvSpPr/>
          <p:nvPr/>
        </p:nvSpPr>
        <p:spPr>
          <a:xfrm>
            <a:off x="9325882" y="5823120"/>
            <a:ext cx="1856169" cy="106949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C4472672-4236-03A1-586D-78A19473C950}"/>
              </a:ext>
            </a:extLst>
          </p:cNvPr>
          <p:cNvSpPr txBox="1"/>
          <p:nvPr/>
        </p:nvSpPr>
        <p:spPr>
          <a:xfrm>
            <a:off x="4398162" y="6004171"/>
            <a:ext cx="1856166" cy="1777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</a:pPr>
            <a:r>
              <a:rPr sz="1050" b="1" dirty="0">
                <a:solidFill>
                  <a:srgbClr val="3D2A1B"/>
                </a:solidFill>
                <a:latin typeface="Meiryo"/>
              </a:rPr>
              <a:t>Empirical</a:t>
            </a:r>
            <a:endParaRPr lang="en-US" sz="1050" b="0" dirty="0">
              <a:solidFill>
                <a:srgbClr val="595959"/>
              </a:solidFill>
              <a:latin typeface="Meiryo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2E1D619A-2818-618B-F2F7-D3F123F390DE}"/>
              </a:ext>
            </a:extLst>
          </p:cNvPr>
          <p:cNvSpPr txBox="1"/>
          <p:nvPr/>
        </p:nvSpPr>
        <p:spPr>
          <a:xfrm>
            <a:off x="6855615" y="5998704"/>
            <a:ext cx="1856169" cy="1777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</a:pPr>
            <a:r>
              <a:rPr sz="1050" b="1" dirty="0">
                <a:solidFill>
                  <a:srgbClr val="3D2A1B"/>
                </a:solidFill>
                <a:latin typeface="Meiryo"/>
              </a:rPr>
              <a:t>Monotonicity</a:t>
            </a:r>
            <a:endParaRPr lang="en-US" sz="1050" b="0" dirty="0">
              <a:solidFill>
                <a:srgbClr val="595959"/>
              </a:solidFill>
              <a:latin typeface="Meiryo"/>
            </a:endParaRPr>
          </a:p>
        </p:txBody>
      </p:sp>
      <p:sp>
        <p:nvSpPr>
          <p:cNvPr id="23" name="TextBox 16">
            <a:extLst>
              <a:ext uri="{FF2B5EF4-FFF2-40B4-BE49-F238E27FC236}">
                <a16:creationId xmlns:a16="http://schemas.microsoft.com/office/drawing/2014/main" id="{564C30FE-E7EE-86C1-0668-7C000823555E}"/>
              </a:ext>
            </a:extLst>
          </p:cNvPr>
          <p:cNvSpPr txBox="1"/>
          <p:nvPr/>
        </p:nvSpPr>
        <p:spPr>
          <a:xfrm>
            <a:off x="8941999" y="6001514"/>
            <a:ext cx="2671931" cy="1777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</a:pPr>
            <a:r>
              <a:rPr sz="1050" b="1" dirty="0">
                <a:solidFill>
                  <a:srgbClr val="3D2A1B"/>
                </a:solidFill>
                <a:latin typeface="Meiryo"/>
              </a:rPr>
              <a:t>Monotonicity-Convex-Concave</a:t>
            </a:r>
          </a:p>
        </p:txBody>
      </p:sp>
      <p:sp>
        <p:nvSpPr>
          <p:cNvPr id="24" name="TextBox 7">
            <a:extLst>
              <a:ext uri="{FF2B5EF4-FFF2-40B4-BE49-F238E27FC236}">
                <a16:creationId xmlns:a16="http://schemas.microsoft.com/office/drawing/2014/main" id="{6AC82F56-7124-0978-6968-0912E440C23E}"/>
              </a:ext>
            </a:extLst>
          </p:cNvPr>
          <p:cNvSpPr txBox="1"/>
          <p:nvPr/>
        </p:nvSpPr>
        <p:spPr>
          <a:xfrm>
            <a:off x="4000000" y="3402746"/>
            <a:ext cx="7700000" cy="5416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 </a:t>
            </a:r>
            <a:r>
              <a:rPr sz="1600" b="0" dirty="0">
                <a:solidFill>
                  <a:srgbClr val="3F3F3F"/>
                </a:solidFill>
                <a:latin typeface="Meiryo"/>
              </a:rPr>
              <a:t>Output statistics such as correlation coefficients</a:t>
            </a:r>
            <a:br>
              <a:rPr sz="1600" dirty="0"/>
            </a:b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 </a:t>
            </a:r>
            <a:r>
              <a:rPr sz="1600" b="0" dirty="0">
                <a:solidFill>
                  <a:srgbClr val="3F3F3F"/>
                </a:solidFill>
                <a:latin typeface="Meiryo"/>
              </a:rPr>
              <a:t>Grasp recency × frequency × probability intuitively as a 3D surface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15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00" y="611467"/>
            <a:ext cx="105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ja-JP" sz="3000" b="1" dirty="0">
                <a:solidFill>
                  <a:srgbClr val="3D2A1B"/>
                </a:solidFill>
                <a:latin typeface="Meiryo"/>
                <a:ea typeface="Meiryo"/>
              </a:rPr>
              <a:t>Citation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0000" y="1400000"/>
            <a:ext cx="10970000" cy="3102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2000"/>
              </a:lnSpc>
              <a:spcAft>
                <a:spcPts val="600"/>
              </a:spcAft>
            </a:pPr>
            <a:r>
              <a:rPr lang="en-US" b="1" dirty="0" err="1">
                <a:solidFill>
                  <a:srgbClr val="3D2A1B"/>
                </a:solidFill>
                <a:latin typeface="Meiryo"/>
                <a:ea typeface="Meiryo"/>
              </a:rPr>
              <a:t>If you use rfscorer in academic work, cite it in your text as follows.</a:t>
            </a:r>
            <a:endParaRPr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2" name="Rectangle 8">
            <a:extLst>
              <a:ext uri="{FF2B5EF4-FFF2-40B4-BE49-F238E27FC236}">
                <a16:creationId xmlns:a16="http://schemas.microsoft.com/office/drawing/2014/main" id="{DEF935B8-4DC9-D4C0-2572-BAFB65D322A5}"/>
              </a:ext>
            </a:extLst>
          </p:cNvPr>
          <p:cNvSpPr/>
          <p:nvPr/>
        </p:nvSpPr>
        <p:spPr>
          <a:xfrm>
            <a:off x="627721" y="1961273"/>
            <a:ext cx="10970000" cy="921568"/>
          </a:xfrm>
          <a:prstGeom prst="rect">
            <a:avLst/>
          </a:prstGeom>
          <a:solidFill>
            <a:srgbClr val="F5F2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0FB1CC8B-603E-E378-AA40-C7CAD0FD5639}"/>
              </a:ext>
            </a:extLst>
          </p:cNvPr>
          <p:cNvSpPr/>
          <p:nvPr/>
        </p:nvSpPr>
        <p:spPr>
          <a:xfrm>
            <a:off x="627721" y="1961273"/>
            <a:ext cx="120000" cy="921568"/>
          </a:xfrm>
          <a:prstGeom prst="rect">
            <a:avLst/>
          </a:prstGeom>
          <a:solidFill>
            <a:srgbClr val="1C8A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4B28FA6A-29D6-F69C-9AE1-B1382879A321}"/>
              </a:ext>
            </a:extLst>
          </p:cNvPr>
          <p:cNvSpPr txBox="1"/>
          <p:nvPr/>
        </p:nvSpPr>
        <p:spPr>
          <a:xfrm>
            <a:off x="834151" y="2130763"/>
            <a:ext cx="10690000" cy="5760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dirty="0">
                <a:solidFill>
                  <a:srgbClr val="3F3F3F"/>
                </a:solidFill>
                <a:latin typeface="Meiryo"/>
                <a:ea typeface="Meiryo"/>
              </a:rPr>
              <a:t>We used </a:t>
            </a:r>
            <a:r>
              <a:rPr sz="1500" b="0" dirty="0" err="1">
                <a:solidFill>
                  <a:srgbClr val="3F3F3F"/>
                </a:solidFill>
                <a:latin typeface="Meiryo"/>
                <a:ea typeface="Meiryo"/>
              </a:rPr>
              <a:t>rfscorer</a:t>
            </a:r>
            <a:r>
              <a:rPr sz="1500" b="0" dirty="0">
                <a:solidFill>
                  <a:srgbClr val="3F3F3F"/>
                </a:solidFill>
                <a:latin typeface="Meiryo"/>
                <a:ea typeface="Meiryo"/>
              </a:rPr>
              <a:t> (Iwanaga et al., 2016), a Python library for Recency-Frequency</a:t>
            </a:r>
            <a:r>
              <a:rPr lang="en-US" sz="1500" b="0" dirty="0">
                <a:solidFill>
                  <a:srgbClr val="3F3F3F"/>
                </a:solidFill>
                <a:latin typeface="Meiryo"/>
                <a:ea typeface="Meiryo"/>
              </a:rPr>
              <a:t>-based </a:t>
            </a:r>
            <a:r>
              <a:rPr sz="1500" b="0" dirty="0">
                <a:solidFill>
                  <a:srgbClr val="3F3F3F"/>
                </a:solidFill>
                <a:latin typeface="Meiryo"/>
                <a:ea typeface="Meiryo"/>
              </a:rPr>
              <a:t>recommendation scoring.¹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0" dirty="0">
                <a:solidFill>
                  <a:srgbClr val="595959"/>
                </a:solidFill>
                <a:latin typeface="Meiryo"/>
                <a:ea typeface="Meiryo"/>
              </a:rPr>
              <a:t>¹ https://</a:t>
            </a:r>
            <a:r>
              <a:rPr sz="1400" b="0" dirty="0" err="1">
                <a:solidFill>
                  <a:srgbClr val="595959"/>
                </a:solidFill>
                <a:latin typeface="Meiryo"/>
                <a:ea typeface="Meiryo"/>
              </a:rPr>
              <a:t>github.com</a:t>
            </a:r>
            <a:r>
              <a:rPr sz="1400" b="0" dirty="0">
                <a:solidFill>
                  <a:srgbClr val="595959"/>
                </a:solidFill>
                <a:latin typeface="Meiryo"/>
                <a:ea typeface="Meiryo"/>
              </a:rPr>
              <a:t>/</a:t>
            </a:r>
            <a:r>
              <a:rPr sz="1400" b="0" dirty="0" err="1">
                <a:solidFill>
                  <a:srgbClr val="595959"/>
                </a:solidFill>
                <a:latin typeface="Meiryo"/>
                <a:ea typeface="Meiryo"/>
              </a:rPr>
              <a:t>jiro-iwanaga</a:t>
            </a:r>
            <a:r>
              <a:rPr sz="1400" b="0" dirty="0">
                <a:solidFill>
                  <a:srgbClr val="595959"/>
                </a:solidFill>
                <a:latin typeface="Meiryo"/>
                <a:ea typeface="Meiryo"/>
              </a:rPr>
              <a:t>/</a:t>
            </a:r>
            <a:r>
              <a:rPr sz="1400" b="0" dirty="0" err="1">
                <a:solidFill>
                  <a:srgbClr val="595959"/>
                </a:solidFill>
                <a:latin typeface="Meiryo"/>
                <a:ea typeface="Meiryo"/>
              </a:rPr>
              <a:t>rfscorer</a:t>
            </a:r>
            <a:endParaRPr sz="1400" b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9D4ACEB8-ED10-6E56-FC54-BF8F7365FB59}"/>
              </a:ext>
            </a:extLst>
          </p:cNvPr>
          <p:cNvSpPr txBox="1"/>
          <p:nvPr/>
        </p:nvSpPr>
        <p:spPr>
          <a:xfrm>
            <a:off x="720000" y="3703674"/>
            <a:ext cx="10970000" cy="3102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b="1" dirty="0" err="1">
                <a:solidFill>
                  <a:srgbClr val="3D2A1B"/>
                </a:solidFill>
                <a:latin typeface="Meiryo"/>
                <a:ea typeface="Meiryo"/>
              </a:rPr>
              <a:t>References</a:t>
            </a:r>
            <a:endParaRPr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D23CBD25-418D-D283-C76D-3FE49FBB7D0B}"/>
              </a:ext>
            </a:extLst>
          </p:cNvPr>
          <p:cNvSpPr txBox="1"/>
          <p:nvPr/>
        </p:nvSpPr>
        <p:spPr>
          <a:xfrm>
            <a:off x="720000" y="4094951"/>
            <a:ext cx="10970000" cy="117724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sz="1400" b="1" dirty="0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sz="1400" b="0" dirty="0">
                <a:solidFill>
                  <a:srgbClr val="3F3F3F"/>
                </a:solidFill>
                <a:latin typeface="Meiryo"/>
                <a:ea typeface="Meiryo"/>
              </a:rPr>
              <a:t>Iwanaga, Nishimura, </a:t>
            </a:r>
            <a:r>
              <a:rPr sz="1400" b="0" dirty="0" err="1">
                <a:solidFill>
                  <a:srgbClr val="3F3F3F"/>
                </a:solidFill>
                <a:latin typeface="Meiryo"/>
                <a:ea typeface="Meiryo"/>
              </a:rPr>
              <a:t>Sukegawa</a:t>
            </a:r>
            <a:r>
              <a:rPr sz="1400" b="0" dirty="0">
                <a:solidFill>
                  <a:srgbClr val="3F3F3F"/>
                </a:solidFill>
                <a:latin typeface="Meiryo"/>
                <a:ea typeface="Meiryo"/>
              </a:rPr>
              <a:t>, Takano (2016) “Estimating product-choice probabilities from recency and frequency of page views,” Knowledge-Based Systems, Vol.99, pp.157–167.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sz="1400" b="1" dirty="0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sz="1400" b="0" dirty="0">
                <a:solidFill>
                  <a:srgbClr val="3F3F3F"/>
                </a:solidFill>
                <a:latin typeface="Meiryo"/>
                <a:ea typeface="Meiryo"/>
              </a:rPr>
              <a:t>Iwanaga, Nishimura, </a:t>
            </a:r>
            <a:r>
              <a:rPr sz="1400" b="0" dirty="0" err="1">
                <a:solidFill>
                  <a:srgbClr val="3F3F3F"/>
                </a:solidFill>
                <a:latin typeface="Meiryo"/>
                <a:ea typeface="Meiryo"/>
              </a:rPr>
              <a:t>Sukegawa</a:t>
            </a:r>
            <a:r>
              <a:rPr sz="1400" b="0" dirty="0">
                <a:solidFill>
                  <a:srgbClr val="3F3F3F"/>
                </a:solidFill>
                <a:latin typeface="Meiryo"/>
                <a:ea typeface="Meiryo"/>
              </a:rPr>
              <a:t>, Takano (2019) “Improving collaborative filtering recommendations by estimating user preferences from clickstream data,” Electronic Commerce Research and Applications, Vol.37, 100877.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70000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0000" y="700000"/>
            <a:ext cx="10500000" cy="56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3400" b="1">
                <a:solidFill>
                  <a:srgbClr val="FFFFFF"/>
                </a:solidFill>
                <a:latin typeface="Meiryo"/>
                <a:ea typeface="Meiryo"/>
              </a:rPr>
              <a:t>Summary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0000" y="1650000"/>
            <a:ext cx="10500000" cy="23662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</a:pPr>
            <a:r>
              <a:rPr sz="1800" b="1" dirty="0">
                <a:solidFill>
                  <a:srgbClr val="E8C9A8"/>
                </a:solidFill>
                <a:latin typeface="Meiryo"/>
                <a:ea typeface="Meiryo"/>
              </a:rPr>
              <a:t>✓  </a:t>
            </a:r>
            <a:r>
              <a:rPr lang="en-US" sz="1800" b="0" dirty="0" err="1">
                <a:solidFill>
                  <a:srgbClr val="E0D3C6"/>
                </a:solidFill>
                <a:latin typeface="Meiryo"/>
                <a:ea typeface="Meiryo"/>
              </a:rPr>
              <a:t>A Python package that estimates product-choice probabilities from recency and frequency</a:t>
            </a:r>
            <a:endParaRPr sz="1800" b="0" dirty="0">
              <a:solidFill>
                <a:srgbClr val="E0D3C6"/>
              </a:solidFill>
              <a:latin typeface="Meiryo"/>
              <a:ea typeface="Meiryo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</a:pPr>
            <a:r>
              <a:rPr sz="1800" b="1" dirty="0">
                <a:solidFill>
                  <a:srgbClr val="E8C9A8"/>
                </a:solidFill>
                <a:latin typeface="Meiryo"/>
                <a:ea typeface="Meiryo"/>
              </a:rPr>
              <a:t>✓  </a:t>
            </a:r>
            <a:r>
              <a:rPr lang="en-US" sz="1800" b="0" dirty="0">
                <a:solidFill>
                  <a:srgbClr val="E0D3C6"/>
                </a:solidFill>
                <a:latin typeface="Meiryo"/>
                <a:ea typeface="Meiryo"/>
              </a:rPr>
              <a:t>Mathematical optimization satisfies RF monotonicity for an interpretable, natural order</a:t>
            </a:r>
            <a:endParaRPr sz="1800" b="0" dirty="0">
              <a:solidFill>
                <a:srgbClr val="E0D3C6"/>
              </a:solidFill>
              <a:latin typeface="Meiryo"/>
              <a:ea typeface="Meiryo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</a:pPr>
            <a:r>
              <a:rPr sz="1800" b="1" dirty="0">
                <a:solidFill>
                  <a:srgbClr val="E8C9A8"/>
                </a:solidFill>
                <a:latin typeface="Meiryo"/>
                <a:ea typeface="Meiryo"/>
              </a:rPr>
              <a:t>✓  </a:t>
            </a:r>
            <a:r>
              <a:rPr lang="en-US" sz="1800" b="0" dirty="0">
                <a:solidFill>
                  <a:srgbClr val="E0D3C6"/>
                </a:solidFill>
                <a:latin typeface="Meiryo"/>
                <a:ea typeface="Meiryo"/>
              </a:rPr>
              <a:t>Works with just user / item / datetime, in a scikit-learn-like API</a:t>
            </a:r>
            <a:endParaRPr sz="1800" b="0" dirty="0">
              <a:solidFill>
                <a:srgbClr val="E0D3C6"/>
              </a:solidFill>
              <a:latin typeface="Meiryo"/>
              <a:ea typeface="Meiryo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</a:pPr>
            <a:r>
              <a:rPr sz="1800" b="1" dirty="0">
                <a:solidFill>
                  <a:srgbClr val="E8C9A8"/>
                </a:solidFill>
                <a:latin typeface="Meiryo"/>
                <a:ea typeface="Meiryo"/>
              </a:rPr>
              <a:t>✓  </a:t>
            </a:r>
            <a:r>
              <a:rPr lang="en-US" sz="1800" b="0" dirty="0">
                <a:solidFill>
                  <a:srgbClr val="E0D3C6"/>
                </a:solidFill>
                <a:latin typeface="Meiryo"/>
                <a:ea typeface="Meiryo"/>
              </a:rPr>
              <a:t>Use it standalone or as input to collaborative filtering / ML</a:t>
            </a:r>
            <a:endParaRPr sz="1800" b="0" dirty="0">
              <a:solidFill>
                <a:srgbClr val="E0D3C6"/>
              </a:solidFill>
              <a:latin typeface="Meiryo"/>
              <a:ea typeface="Meiryo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</a:pPr>
            <a:r>
              <a:rPr sz="1800" b="1" dirty="0">
                <a:solidFill>
                  <a:srgbClr val="E8C9A8"/>
                </a:solidFill>
                <a:latin typeface="Meiryo"/>
                <a:ea typeface="Meiryo"/>
              </a:rPr>
              <a:t>✓  </a:t>
            </a:r>
            <a:r>
              <a:rPr lang="en-US" sz="1800" b="0" dirty="0">
                <a:solidFill>
                  <a:srgbClr val="E0D3C6"/>
                </a:solidFill>
                <a:latin typeface="Meiryo"/>
                <a:ea typeface="Meiryo"/>
              </a:rPr>
              <a:t>Rich diagnostics &amp; visualization support explanation and reporting</a:t>
            </a:r>
            <a:endParaRPr sz="1800" b="0" dirty="0">
              <a:solidFill>
                <a:srgbClr val="E0D3C6"/>
              </a:solidFill>
              <a:latin typeface="Meiryo"/>
              <a:ea typeface="Meiry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0000" y="5208000"/>
            <a:ext cx="10970000" cy="892000"/>
          </a:xfrm>
          <a:prstGeom prst="rect">
            <a:avLst/>
          </a:prstGeom>
          <a:solidFill>
            <a:srgbClr val="2E1B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0000" y="5334900"/>
            <a:ext cx="10500000" cy="750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2200" b="1" dirty="0">
                <a:solidFill>
                  <a:srgbClr val="FFFFFF"/>
                </a:solidFill>
                <a:latin typeface="Consolas"/>
                <a:ea typeface="Consolas"/>
                <a:cs typeface="Consolas"/>
              </a:rPr>
              <a:t>pip install </a:t>
            </a:r>
            <a:r>
              <a:rPr sz="2200" b="1" dirty="0" err="1">
                <a:solidFill>
                  <a:srgbClr val="FFFFFF"/>
                </a:solidFill>
                <a:latin typeface="Consolas"/>
                <a:ea typeface="Consolas"/>
                <a:cs typeface="Consolas"/>
              </a:rPr>
              <a:t>rfscorer</a:t>
            </a:r>
            <a:endParaRPr sz="2200" b="1" dirty="0">
              <a:solidFill>
                <a:srgbClr val="FFFFFF"/>
              </a:solidFill>
              <a:latin typeface="Consolas"/>
              <a:ea typeface="Consolas"/>
              <a:cs typeface="Consolas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GitHub: 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github.com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/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jiro-iwanaga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/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rfscorer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    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PyPI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: 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pypi.org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/project/</a:t>
            </a:r>
            <a:r>
              <a:rPr sz="1400" b="0" dirty="0" err="1">
                <a:solidFill>
                  <a:srgbClr val="E0D3C6"/>
                </a:solidFill>
                <a:latin typeface="Meiryo"/>
                <a:ea typeface="Meiryo"/>
              </a:rPr>
              <a:t>rfscorer</a:t>
            </a:r>
            <a:r>
              <a:rPr sz="1400" b="0" dirty="0">
                <a:solidFill>
                  <a:srgbClr val="E0D3C6"/>
                </a:solidFill>
                <a:latin typeface="Meiryo"/>
                <a:ea typeface="Meiryo"/>
              </a:rPr>
              <a:t>    MIT License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0000" y="6280000"/>
            <a:ext cx="10970000" cy="24128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 dirty="0">
                <a:solidFill>
                  <a:srgbClr val="E8C9A8"/>
                </a:solidFill>
                <a:latin typeface="Meiryo"/>
                <a:ea typeface="Meiryo"/>
              </a:rPr>
              <a:t>This deck: CC BY 4.0  /  © 2026 Erdos Inc.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16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00" y="611467"/>
            <a:ext cx="105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Mathematical optimization model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766D3F5-8116-6F87-5C2A-6CC1DC94C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1334953"/>
            <a:ext cx="5492881" cy="5200133"/>
          </a:xfrm>
          <a:prstGeom prst="rect">
            <a:avLst/>
          </a:prstGeom>
        </p:spPr>
      </p:pic>
      <p:sp>
        <p:nvSpPr>
          <p:cNvPr id="11" name="Rectangle 8">
            <a:extLst>
              <a:ext uri="{FF2B5EF4-FFF2-40B4-BE49-F238E27FC236}">
                <a16:creationId xmlns:a16="http://schemas.microsoft.com/office/drawing/2014/main" id="{094FFF8F-B64E-D657-9112-2F1B275BCC7B}"/>
              </a:ext>
            </a:extLst>
          </p:cNvPr>
          <p:cNvSpPr/>
          <p:nvPr/>
        </p:nvSpPr>
        <p:spPr>
          <a:xfrm>
            <a:off x="6505896" y="1438162"/>
            <a:ext cx="4829706" cy="3575269"/>
          </a:xfrm>
          <a:prstGeom prst="rect">
            <a:avLst/>
          </a:prstGeom>
          <a:solidFill>
            <a:srgbClr val="F5F2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C2E62FAA-B3A0-994A-BAE7-8CCEC20CFAC0}"/>
              </a:ext>
            </a:extLst>
          </p:cNvPr>
          <p:cNvSpPr/>
          <p:nvPr/>
        </p:nvSpPr>
        <p:spPr>
          <a:xfrm>
            <a:off x="6505896" y="1438163"/>
            <a:ext cx="4829706" cy="180000"/>
          </a:xfrm>
          <a:prstGeom prst="rect">
            <a:avLst/>
          </a:prstGeom>
          <a:solidFill>
            <a:srgbClr val="1C8A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688F70D9-44BB-E67B-3DCB-A555F9A6E5D9}"/>
              </a:ext>
            </a:extLst>
          </p:cNvPr>
          <p:cNvSpPr txBox="1"/>
          <p:nvPr/>
        </p:nvSpPr>
        <p:spPr>
          <a:xfrm>
            <a:off x="6729471" y="1817853"/>
            <a:ext cx="4539208" cy="3274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ja-JP" altLang="en-US" sz="1900" b="1">
                <a:solidFill>
                  <a:srgbClr val="3D2A1B"/>
                </a:solidFill>
                <a:latin typeface="Meiryo"/>
                <a:ea typeface="Meiryo"/>
              </a:rPr>
              <a:t>Optimization models</a:t>
            </a:r>
            <a:endParaRPr sz="19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6DF22366-CF67-0A9F-15E3-517A6EB8498F}"/>
              </a:ext>
            </a:extLst>
          </p:cNvPr>
          <p:cNvSpPr txBox="1"/>
          <p:nvPr/>
        </p:nvSpPr>
        <p:spPr>
          <a:xfrm>
            <a:off x="6695082" y="2148673"/>
            <a:ext cx="4667676" cy="14465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spcAft>
                <a:spcPts val="1300"/>
              </a:spcAft>
            </a:pPr>
            <a:r>
              <a:rPr lang="ja-JP" altLang="en-US" sz="1600" b="1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en-US" altLang="ja-JP" sz="1600" b="1" dirty="0">
                <a:ea typeface="Meiryo"/>
              </a:rPr>
              <a:t>mono</a:t>
            </a:r>
            <a:r>
              <a:rPr lang="en-US" altLang="ja-JP" sz="1600" dirty="0">
                <a:ea typeface="Meiryo"/>
              </a:rPr>
              <a:t>: Monotonicity</a:t>
            </a:r>
            <a:br>
              <a:rPr sz="1600" dirty="0"/>
            </a:br>
            <a:r>
              <a:rPr lang="ja-JP" altLang="en-US" sz="1600" b="1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en-US" altLang="ja-JP" sz="1600" b="1" dirty="0">
                <a:ea typeface="Meiryo"/>
              </a:rPr>
              <a:t>mrc</a:t>
            </a:r>
            <a:r>
              <a:rPr lang="en-US" altLang="ja-JP" sz="1600" dirty="0">
                <a:ea typeface="Meiryo"/>
              </a:rPr>
              <a:t> : Monotonicity &amp; Recency Convex</a:t>
            </a:r>
            <a:br>
              <a:rPr sz="1600" dirty="0"/>
            </a:br>
            <a:r>
              <a:rPr lang="ja-JP" altLang="en-US" sz="1600" b="1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en-US" altLang="ja-JP" sz="1600" b="1" dirty="0">
                <a:ea typeface="Meiryo"/>
              </a:rPr>
              <a:t>mfc</a:t>
            </a:r>
            <a:r>
              <a:rPr lang="en-US" altLang="ja-JP" sz="1600" dirty="0">
                <a:ea typeface="Meiryo"/>
              </a:rPr>
              <a:t> : Monotonicity &amp; Frequency Concave</a:t>
            </a:r>
            <a:br>
              <a:rPr sz="1600" dirty="0"/>
            </a:br>
            <a:r>
              <a:rPr lang="ja-JP" altLang="en-US" sz="1600" b="1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en-US" altLang="ja-JP" sz="1600" b="1" dirty="0">
                <a:ea typeface="Meiryo"/>
              </a:rPr>
              <a:t>mcc</a:t>
            </a:r>
            <a:r>
              <a:rPr lang="en-US" altLang="ja-JP" sz="1600" dirty="0">
                <a:ea typeface="Meiryo"/>
              </a:rPr>
              <a:t>: Monotonicity &amp; Convex &amp; Concave</a:t>
            </a:r>
            <a:endParaRPr lang="ja-JP" altLang="en-US" sz="1600" dirty="0">
              <a:latin typeface="Meiryo"/>
              <a:ea typeface="Meiryo"/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F49DC329-5E8D-84FC-E4BE-521F33A4AD2B}"/>
              </a:ext>
            </a:extLst>
          </p:cNvPr>
          <p:cNvSpPr txBox="1"/>
          <p:nvPr/>
        </p:nvSpPr>
        <p:spPr>
          <a:xfrm>
            <a:off x="6698776" y="3871961"/>
            <a:ext cx="5069650" cy="3274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ja-JP" altLang="en-US" sz="1900" b="1">
                <a:solidFill>
                  <a:srgbClr val="3D2A1B"/>
                </a:solidFill>
                <a:latin typeface="Meiryo"/>
                <a:ea typeface="Meiryo"/>
              </a:rPr>
              <a:t>Optimization packages</a:t>
            </a:r>
            <a:endParaRPr sz="19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0150F6B-4DBF-B3BC-1806-A638D013BFEC}"/>
              </a:ext>
            </a:extLst>
          </p:cNvPr>
          <p:cNvSpPr txBox="1"/>
          <p:nvPr/>
        </p:nvSpPr>
        <p:spPr>
          <a:xfrm>
            <a:off x="6610999" y="4236662"/>
            <a:ext cx="4724604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300"/>
              </a:spcAft>
            </a:pPr>
            <a:r>
              <a:rPr lang="ja-JP" altLang="en-US" sz="1600" b="1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en-US" altLang="ja-JP" sz="1600" b="1" dirty="0">
                <a:latin typeface="Meiryo"/>
                <a:ea typeface="Meiryo"/>
              </a:rPr>
              <a:t>Modeling</a:t>
            </a:r>
            <a:r>
              <a:rPr lang="en-US" altLang="ja-JP" sz="1600" dirty="0">
                <a:latin typeface="Meiryo"/>
                <a:ea typeface="Meiryo"/>
              </a:rPr>
              <a:t>: CVXPY</a:t>
            </a:r>
            <a:br>
              <a:rPr sz="1600" dirty="0"/>
            </a:br>
            <a:r>
              <a:rPr lang="ja-JP" altLang="en-US" sz="1600" b="1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en-US" altLang="ja-JP" sz="1600" b="1" dirty="0">
                <a:latin typeface="Meiryo"/>
                <a:ea typeface="Meiryo"/>
              </a:rPr>
              <a:t>Solver</a:t>
            </a:r>
            <a:r>
              <a:rPr lang="en-US" altLang="ja-JP" sz="1600" dirty="0">
                <a:latin typeface="Meiryo"/>
                <a:ea typeface="Meiryo"/>
              </a:rPr>
              <a:t>: Clarabel</a:t>
            </a:r>
            <a:endParaRPr lang="ja-JP" altLang="en-US" sz="1600">
              <a:latin typeface="Meiryo"/>
              <a:ea typeface="Meiry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CBB781-FB85-95DF-5DF7-D7062C42E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B0E9923-3417-75D9-42D9-E42D299A4D69}"/>
              </a:ext>
            </a:extLst>
          </p:cNvPr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109E78-CDFC-20F2-CFED-D51CF2E705BA}"/>
              </a:ext>
            </a:extLst>
          </p:cNvPr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102446-5D0B-D8C6-8B3D-4E5B84911B27}"/>
              </a:ext>
            </a:extLst>
          </p:cNvPr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B34EFB-BCE8-3830-31EF-4BAAA3C21DF2}"/>
              </a:ext>
            </a:extLst>
          </p:cNvPr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E59AEA-61D4-B536-9EAD-21A362E04886}"/>
              </a:ext>
            </a:extLst>
          </p:cNvPr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6A4702-EF67-E462-96FF-A9F4EA24AFBC}"/>
              </a:ext>
            </a:extLst>
          </p:cNvPr>
          <p:cNvSpPr txBox="1"/>
          <p:nvPr/>
        </p:nvSpPr>
        <p:spPr>
          <a:xfrm>
            <a:off x="720000" y="470000"/>
            <a:ext cx="10500000" cy="8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1400" b="1" dirty="0">
                <a:solidFill>
                  <a:srgbClr val="1C8AA6"/>
                </a:solidFill>
                <a:latin typeface="Meiryo"/>
                <a:ea typeface="Meiryo"/>
              </a:rPr>
              <a:t>APPENDIX</a:t>
            </a:r>
            <a:endParaRPr sz="1400" b="1" dirty="0">
              <a:solidFill>
                <a:srgbClr val="1C8AA6"/>
              </a:solidFill>
              <a:latin typeface="Meiryo"/>
              <a:ea typeface="Meiryo"/>
            </a:endParaRP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API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A02514D-9A97-BA26-B3E8-3779FE12C4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763498"/>
              </p:ext>
            </p:extLst>
          </p:nvPr>
        </p:nvGraphicFramePr>
        <p:xfrm>
          <a:off x="722376" y="1463040"/>
          <a:ext cx="10744200" cy="4698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76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6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5636"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API</a:t>
                      </a:r>
                    </a:p>
                  </a:txBody>
                  <a:tcPr marL="109728" marT="27432" marB="27432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Description</a:t>
                      </a:r>
                    </a:p>
                  </a:txBody>
                  <a:tcPr marL="109728" marT="27432" marB="27432">
                    <a:solidFill>
                      <a:srgbClr val="3D2A1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r>
                        <a:rPr sz="1800" b="0" dirty="0" err="1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split_by_date</a:t>
                      </a:r>
                      <a:r>
                        <a:rPr sz="1800" b="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(</a:t>
                      </a:r>
                      <a:r>
                        <a:rPr sz="1800" b="0" dirty="0" err="1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df</a:t>
                      </a:r>
                      <a:r>
                        <a:rPr sz="1800" b="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, date, </a:t>
                      </a:r>
                      <a:r>
                        <a:rPr sz="1800" b="0" dirty="0" err="1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obs</a:t>
                      </a:r>
                      <a:r>
                        <a:rPr sz="1800" b="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, </a:t>
                      </a:r>
                      <a:r>
                        <a:rPr sz="1800" b="0" dirty="0" err="1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gt</a:t>
                      </a:r>
                      <a:r>
                        <a:rPr sz="1800" b="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)</a:t>
                      </a: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 err="1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Split behavior history into observation / ground-truth by time</a:t>
                      </a:r>
                      <a:endParaRPr sz="16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r>
                        <a:rPr sz="1800" b="0" dirty="0" err="1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RecencyFrequencyScorer</a:t>
                      </a:r>
                      <a:r>
                        <a:rPr sz="1800" b="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()</a:t>
                      </a: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 err="1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Create a scorer</a:t>
                      </a:r>
                      <a:endParaRPr sz="16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r>
                        <a:rPr sz="1800" b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.fit(df_obs, df_gt)</a:t>
                      </a: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 err="1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Aggregate empirical probabilities by recency × frequency</a:t>
                      </a:r>
                      <a:endParaRPr sz="16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r>
                        <a:rPr sz="1800" b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.fit_rolling(...)</a:t>
                      </a: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 err="1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Rolling aggregation over reference dates to stabilize empirical probabilities</a:t>
                      </a:r>
                      <a:endParaRPr sz="16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r>
                        <a:rPr sz="1800" b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.optimize(kind="mono")</a:t>
                      </a: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 err="1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Estimate scores satisfying monotonicity etc. via optimization</a:t>
                      </a:r>
                      <a:endParaRPr sz="16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r>
                        <a:rPr sz="1800" b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.transform(df_obs, date, kind)</a:t>
                      </a: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 err="1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Compute scores (probability / order)</a:t>
                      </a:r>
                      <a:endParaRPr sz="16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r>
                        <a:rPr sz="1800" b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.predict(r, f, kind)</a:t>
                      </a: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Return the probability for a given (recency, frequency)</a:t>
                      </a: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r>
                        <a:rPr sz="1800" b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.evaluate(df_rec, df_gt)</a:t>
                      </a: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 err="1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Evaluate recommendation accuracy</a:t>
                      </a:r>
                      <a:endParaRPr sz="16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r>
                        <a:rPr sz="1800" b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.plot_probability_surface(kind)</a:t>
                      </a: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Visualize the probability surface in 3D</a:t>
                      </a:r>
                    </a:p>
                  </a:txBody>
                  <a:tcPr marL="109728" marT="27432" marB="27432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5640">
                <a:tc>
                  <a:txBody>
                    <a:bodyPr/>
                    <a:lstStyle/>
                    <a:p>
                      <a:r>
                        <a:rPr sz="1800" b="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.save(</a:t>
                      </a:r>
                      <a:r>
                        <a:rPr lang="en-US" sz="1800" b="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path</a:t>
                      </a:r>
                      <a:r>
                        <a:rPr sz="1800" b="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) / .load(path)</a:t>
                      </a: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0" dirty="0" err="1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Save / load the model</a:t>
                      </a:r>
                      <a:endParaRPr sz="16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marL="109728" marT="27432" marB="27432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7424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00" y="611467"/>
            <a:ext cx="105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ja-JP" altLang="en-US" sz="3000" b="1">
                <a:solidFill>
                  <a:srgbClr val="3D2A1B"/>
                </a:solidFill>
                <a:latin typeface="Meiryo"/>
                <a:ea typeface="Meiryo"/>
              </a:rPr>
              <a:t>Contents</a:t>
            </a:r>
            <a:endParaRPr lang="ja-JP" altLang="en-US"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0000" y="1500000"/>
            <a:ext cx="10500000" cy="471667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en" altLang="ja-JP" sz="2000" dirty="0" err="1">
                <a:solidFill>
                  <a:srgbClr val="3F3F3F"/>
                </a:solidFill>
                <a:latin typeface="Meiryo"/>
                <a:ea typeface="Meiryo"/>
              </a:rPr>
              <a:t>RF-scoring for product recommendation</a:t>
            </a:r>
            <a:endParaRPr lang="en" altLang="ja-JP" sz="2000" dirty="0">
              <a:solidFill>
                <a:srgbClr val="3F3F3F"/>
              </a:solidFill>
              <a:latin typeface="Meiryo"/>
              <a:ea typeface="Meiryo"/>
            </a:endParaRP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ea typeface="Meiryo"/>
              </a:rPr>
              <a:t>● </a:t>
            </a:r>
            <a:r>
              <a:rPr lang="ja-JP" altLang="en-US" sz="2000">
                <a:solidFill>
                  <a:srgbClr val="3F3F3F"/>
                </a:solidFill>
                <a:ea typeface="Meiryo"/>
              </a:rPr>
              <a:t>Issues in recommendation systems</a:t>
            </a:r>
            <a:endParaRPr lang="en-US" altLang="ja-JP" sz="2000" dirty="0">
              <a:solidFill>
                <a:srgbClr val="3F3F3F"/>
              </a:solidFill>
              <a:ea typeface="Meiryo"/>
            </a:endParaRP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ea typeface="Meiryo"/>
              </a:rPr>
              <a:t>● </a:t>
            </a:r>
            <a:r>
              <a:rPr lang="ja-JP" altLang="en-US" sz="2000">
                <a:solidFill>
                  <a:srgbClr val="3F3F3F"/>
                </a:solidFill>
                <a:ea typeface="Meiryo"/>
              </a:rPr>
              <a:t>Recommendation system architecture using RF-scoring</a:t>
            </a:r>
            <a:endParaRPr lang="en" altLang="ja-JP" sz="2000" dirty="0">
              <a:solidFill>
                <a:srgbClr val="3F3F3F"/>
              </a:solidFill>
              <a:ea typeface="Meiryo"/>
            </a:endParaRP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en" altLang="ja-JP" sz="2000" dirty="0" err="1">
                <a:solidFill>
                  <a:srgbClr val="3F3F3F"/>
                </a:solidFill>
                <a:latin typeface="Meiryo"/>
                <a:ea typeface="Meiryo"/>
              </a:rPr>
              <a:t>Target users</a:t>
            </a: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en" altLang="ja-JP" sz="2000" dirty="0" err="1">
                <a:solidFill>
                  <a:srgbClr val="3F3F3F"/>
                </a:solidFill>
                <a:latin typeface="Meiryo"/>
                <a:ea typeface="Meiryo"/>
              </a:rPr>
              <a:t>Installation &amp; usage</a:t>
            </a:r>
            <a:endParaRPr lang="en" altLang="ja-JP" sz="2000" dirty="0">
              <a:solidFill>
                <a:srgbClr val="3F3F3F"/>
              </a:solidFill>
              <a:latin typeface="Meiryo"/>
              <a:ea typeface="Meiryo"/>
            </a:endParaRP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en" altLang="ja-JP" sz="2000" dirty="0" err="1">
                <a:solidFill>
                  <a:srgbClr val="3F3F3F"/>
                </a:solidFill>
                <a:latin typeface="Meiryo"/>
                <a:ea typeface="Meiryo"/>
              </a:rPr>
              <a:t>Input &amp; output data</a:t>
            </a:r>
            <a:endParaRPr lang="en" altLang="ja-JP" sz="2000" dirty="0">
              <a:solidFill>
                <a:srgbClr val="3F3F3F"/>
              </a:solidFill>
              <a:latin typeface="Meiryo"/>
              <a:ea typeface="Meiryo"/>
            </a:endParaRP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en" altLang="ja-JP" sz="2000" dirty="0" err="1">
                <a:solidFill>
                  <a:srgbClr val="3F3F3F"/>
                </a:solidFill>
                <a:latin typeface="Meiryo"/>
                <a:ea typeface="Meiryo"/>
              </a:rPr>
              <a:t>Features</a:t>
            </a:r>
            <a:endParaRPr lang="en" altLang="ja-JP" sz="2000" dirty="0">
              <a:solidFill>
                <a:srgbClr val="3F3F3F"/>
              </a:solidFill>
              <a:latin typeface="Meiryo"/>
              <a:ea typeface="Meiryo"/>
            </a:endParaRP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en" altLang="ja-JP" sz="2000" dirty="0" err="1">
                <a:solidFill>
                  <a:srgbClr val="3F3F3F"/>
                </a:solidFill>
                <a:latin typeface="Meiryo"/>
                <a:ea typeface="Meiryo"/>
              </a:rPr>
              <a:t>Citation</a:t>
            </a:r>
            <a:endParaRPr lang="en" altLang="ja-JP" sz="2000" dirty="0">
              <a:solidFill>
                <a:srgbClr val="3F3F3F"/>
              </a:solidFill>
              <a:latin typeface="Meiryo"/>
              <a:ea typeface="Meiryo"/>
            </a:endParaRP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en" altLang="ja-JP" sz="2000" dirty="0" err="1">
                <a:solidFill>
                  <a:srgbClr val="3F3F3F"/>
                </a:solidFill>
                <a:latin typeface="Meiryo"/>
                <a:ea typeface="Meiryo"/>
              </a:rPr>
              <a:t>Summary</a:t>
            </a:r>
            <a:endParaRPr lang="en" altLang="ja-JP" sz="2000" dirty="0">
              <a:solidFill>
                <a:srgbClr val="3F3F3F"/>
              </a:solidFill>
              <a:latin typeface="Meiryo"/>
              <a:ea typeface="Meiryo"/>
            </a:endParaRP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ja-JP" altLang="en-US" sz="2000">
                <a:solidFill>
                  <a:srgbClr val="3F3F3F"/>
                </a:solidFill>
                <a:latin typeface="Meiryo"/>
                <a:ea typeface="Meiryo"/>
              </a:rPr>
              <a:t>Appendix: math model, API, tutorials, author</a:t>
            </a:r>
            <a:endParaRPr lang="en" altLang="ja-JP" sz="2000" dirty="0">
              <a:solidFill>
                <a:srgbClr val="3F3F3F"/>
              </a:solidFill>
              <a:latin typeface="Meiryo"/>
              <a:ea typeface="Meiry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18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00" y="470000"/>
            <a:ext cx="10500000" cy="8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1400" b="1" dirty="0">
                <a:solidFill>
                  <a:srgbClr val="1C8AA6"/>
                </a:solidFill>
                <a:latin typeface="Meiryo"/>
                <a:ea typeface="Meiryo"/>
              </a:rPr>
              <a:t>APPENDIX</a:t>
            </a:r>
            <a:endParaRPr sz="1400" b="1" dirty="0">
              <a:solidFill>
                <a:srgbClr val="1C8AA6"/>
              </a:solidFill>
              <a:latin typeface="Meiryo"/>
              <a:ea typeface="Meiryo"/>
            </a:endParaRP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Tutorials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2376" y="1481328"/>
            <a:ext cx="10881360" cy="49023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>
              <a:lnSpc>
                <a:spcPct val="120000"/>
              </a:lnSpc>
              <a:spcAft>
                <a:spcPts val="300"/>
              </a:spcAft>
            </a:pPr>
            <a:r>
              <a:rPr b="1" dirty="0">
                <a:solidFill>
                  <a:srgbClr val="1C8AA6"/>
                </a:solidFill>
                <a:latin typeface="+mn-ea"/>
              </a:rPr>
              <a:t>▍ </a:t>
            </a:r>
            <a:r>
              <a:rPr b="1" dirty="0" err="1">
                <a:solidFill>
                  <a:srgbClr val="3D2A1B"/>
                </a:solidFill>
                <a:latin typeface="+mn-ea"/>
              </a:rPr>
              <a:t>Beginner</a:t>
            </a:r>
            <a:endParaRPr b="1" dirty="0">
              <a:solidFill>
                <a:srgbClr val="3D2A1B"/>
              </a:solidFill>
              <a:latin typeface="+mn-ea"/>
            </a:endParaRPr>
          </a:p>
          <a:p>
            <a:pPr marL="310896" indent="0">
              <a:lnSpc>
                <a:spcPct val="120000"/>
              </a:lnSpc>
              <a:spcAft>
                <a:spcPts val="520"/>
              </a:spcAft>
            </a:pPr>
            <a:r>
              <a:rPr sz="1600" b="1" dirty="0">
                <a:solidFill>
                  <a:srgbClr val="1C8AA6"/>
                </a:solidFill>
                <a:latin typeface="+mn-ea"/>
              </a:rPr>
              <a:t>● </a:t>
            </a:r>
            <a:r>
              <a:rPr lang="ja-JP" altLang="en-US" sz="1600">
                <a:latin typeface="+mn-ea"/>
              </a:rPr>
              <a:t>tutorial_beginner_en.ipynb</a:t>
            </a:r>
            <a:br>
              <a:rPr dirty="0">
                <a:latin typeface="+mn-ea"/>
              </a:rPr>
            </a:br>
            <a:r>
              <a:rPr lang="ja-JP" altLang="en-US" sz="1600">
                <a:latin typeface="+mn-ea"/>
              </a:rPr>
              <a:t>The fastest way to grasp fit → optimize → transform: load data, fit() empirical probabilities, optimize() under RF constraints, visualize the surface, and transform() to scores.</a:t>
            </a:r>
            <a:endParaRPr sz="1600" b="0" dirty="0">
              <a:solidFill>
                <a:srgbClr val="595959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spcAft>
                <a:spcPts val="300"/>
              </a:spcAft>
            </a:pPr>
            <a:r>
              <a:rPr b="1" dirty="0">
                <a:solidFill>
                  <a:srgbClr val="1C8AA6"/>
                </a:solidFill>
                <a:latin typeface="+mn-ea"/>
              </a:rPr>
              <a:t>▍ </a:t>
            </a:r>
            <a:r>
              <a:rPr b="1" dirty="0" err="1">
                <a:solidFill>
                  <a:srgbClr val="3D2A1B"/>
                </a:solidFill>
                <a:latin typeface="+mn-ea"/>
              </a:rPr>
              <a:t>Practical</a:t>
            </a:r>
            <a:endParaRPr b="1" dirty="0">
              <a:solidFill>
                <a:srgbClr val="3D2A1B"/>
              </a:solidFill>
              <a:latin typeface="+mn-ea"/>
            </a:endParaRPr>
          </a:p>
          <a:p>
            <a:pPr marL="310896" indent="0">
              <a:lnSpc>
                <a:spcPct val="120000"/>
              </a:lnSpc>
              <a:spcAft>
                <a:spcPts val="520"/>
              </a:spcAft>
            </a:pPr>
            <a:r>
              <a:rPr sz="1600" b="1" dirty="0">
                <a:solidFill>
                  <a:srgbClr val="1C8AA6"/>
                </a:solidFill>
                <a:latin typeface="+mn-ea"/>
              </a:rPr>
              <a:t>● </a:t>
            </a:r>
            <a:r>
              <a:rPr lang="ja-JP" altLang="en-US" sz="1600">
                <a:latin typeface="+mn-ea"/>
              </a:rPr>
              <a:t>tutorial_practical_en.ipynb</a:t>
            </a:r>
            <a:br>
              <a:rPr dirty="0">
                <a:latin typeface="+mn-ea"/>
              </a:rPr>
            </a:br>
            <a:r>
              <a:rPr lang="ja-JP" altLang="en-US" sz="1600">
                <a:latin typeface="+mn-ea"/>
              </a:rPr>
              <a:t>A production-style workflow: split data chronologically, build all 9 models (empirical + optimized), compare accuracy with evaluate(), and save/load the trained model.</a:t>
            </a:r>
            <a:endParaRPr sz="1600" b="0" dirty="0">
              <a:solidFill>
                <a:srgbClr val="595959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spcAft>
                <a:spcPts val="300"/>
              </a:spcAft>
            </a:pPr>
            <a:r>
              <a:rPr b="1" dirty="0">
                <a:solidFill>
                  <a:srgbClr val="1C8AA6"/>
                </a:solidFill>
                <a:latin typeface="+mn-ea"/>
              </a:rPr>
              <a:t>▍ </a:t>
            </a:r>
            <a:r>
              <a:rPr b="1" dirty="0" err="1">
                <a:solidFill>
                  <a:srgbClr val="3D2A1B"/>
                </a:solidFill>
                <a:latin typeface="+mn-ea"/>
              </a:rPr>
              <a:t>Advanced</a:t>
            </a:r>
            <a:endParaRPr b="1" dirty="0">
              <a:solidFill>
                <a:srgbClr val="3D2A1B"/>
              </a:solidFill>
              <a:latin typeface="+mn-ea"/>
            </a:endParaRPr>
          </a:p>
          <a:p>
            <a:pPr marL="310896" indent="0">
              <a:lnSpc>
                <a:spcPct val="120000"/>
              </a:lnSpc>
              <a:spcAft>
                <a:spcPts val="520"/>
              </a:spcAft>
            </a:pPr>
            <a:r>
              <a:rPr sz="1600" b="1" dirty="0">
                <a:solidFill>
                  <a:srgbClr val="1C8AA6"/>
                </a:solidFill>
                <a:latin typeface="+mn-ea"/>
              </a:rPr>
              <a:t>● </a:t>
            </a:r>
            <a:r>
              <a:rPr sz="1600" dirty="0" err="1">
                <a:solidFill>
                  <a:srgbClr val="3D2A1B"/>
                </a:solidFill>
                <a:latin typeface="+mn-ea"/>
              </a:rPr>
              <a:t>tutorial_advanced_fit_rolling_en.ipynb</a:t>
            </a:r>
            <a:br>
              <a:rPr dirty="0">
                <a:latin typeface="+mn-ea"/>
              </a:rPr>
            </a:br>
            <a:r>
              <a:rPr sz="1600" dirty="0">
                <a:solidFill>
                  <a:srgbClr val="3D2A1B"/>
                </a:solidFill>
                <a:latin typeface="+mn-ea"/>
              </a:rPr>
              <a:t>Uses </a:t>
            </a:r>
            <a:r>
              <a:rPr sz="1600" dirty="0" err="1">
                <a:solidFill>
                  <a:srgbClr val="3D2A1B"/>
                </a:solidFill>
                <a:latin typeface="+mn-ea"/>
              </a:rPr>
              <a:t>fit_rolling</a:t>
            </a:r>
            <a:r>
              <a:rPr sz="1600" dirty="0">
                <a:solidFill>
                  <a:srgbClr val="3D2A1B"/>
                </a:solidFill>
                <a:latin typeface="+mn-ea"/>
              </a:rPr>
              <a:t>() to pool multiple reference dates and stabilize empirical probabilities.</a:t>
            </a:r>
            <a:endParaRPr sz="1600" dirty="0">
              <a:solidFill>
                <a:srgbClr val="595959"/>
              </a:solidFill>
              <a:latin typeface="+mn-ea"/>
            </a:endParaRPr>
          </a:p>
          <a:p>
            <a:pPr marL="310896" indent="0">
              <a:lnSpc>
                <a:spcPct val="120000"/>
              </a:lnSpc>
              <a:spcAft>
                <a:spcPts val="520"/>
              </a:spcAft>
            </a:pPr>
            <a:r>
              <a:rPr sz="1600" b="1" dirty="0">
                <a:solidFill>
                  <a:srgbClr val="1C8AA6"/>
                </a:solidFill>
                <a:latin typeface="+mn-ea"/>
              </a:rPr>
              <a:t>● </a:t>
            </a:r>
            <a:r>
              <a:rPr sz="1600" dirty="0" err="1">
                <a:solidFill>
                  <a:srgbClr val="3D2A1B"/>
                </a:solidFill>
                <a:latin typeface="+mn-ea"/>
              </a:rPr>
              <a:t>tutorial_advanced_int_time_col_en.ipynb</a:t>
            </a:r>
            <a:br>
              <a:rPr dirty="0">
                <a:latin typeface="+mn-ea"/>
              </a:rPr>
            </a:br>
            <a:r>
              <a:rPr sz="1600" dirty="0">
                <a:solidFill>
                  <a:srgbClr val="3D2A1B"/>
                </a:solidFill>
                <a:latin typeface="+mn-ea"/>
              </a:rPr>
              <a:t>Handling time-series data without calendar dates (integer time column).</a:t>
            </a:r>
            <a:endParaRPr sz="1600" dirty="0">
              <a:solidFill>
                <a:srgbClr val="595959"/>
              </a:solidFill>
              <a:latin typeface="+mn-ea"/>
            </a:endParaRPr>
          </a:p>
          <a:p>
            <a:pPr marL="310896" indent="0">
              <a:lnSpc>
                <a:spcPct val="120000"/>
              </a:lnSpc>
              <a:spcAft>
                <a:spcPts val="520"/>
              </a:spcAft>
            </a:pPr>
            <a:r>
              <a:rPr sz="1600" b="1" dirty="0">
                <a:solidFill>
                  <a:srgbClr val="1C8AA6"/>
                </a:solidFill>
                <a:latin typeface="+mn-ea"/>
              </a:rPr>
              <a:t>● </a:t>
            </a:r>
            <a:r>
              <a:rPr lang="ja-JP" altLang="en-US" sz="1600">
                <a:latin typeface="+mn-ea"/>
              </a:rPr>
              <a:t>tutorial_advanced_day_freq_en.ipynb</a:t>
            </a:r>
            <a:br>
              <a:rPr dirty="0">
                <a:latin typeface="+mn-ea"/>
              </a:rPr>
            </a:br>
            <a:r>
              <a:rPr lang="ja-JP" altLang="en-US" sz="1600">
                <a:latin typeface="+mn-ea"/>
              </a:rPr>
              <a:t>Caps frequency by counting distinct days an item was viewed instead of total views.</a:t>
            </a:r>
            <a:endParaRPr sz="1600" b="0" dirty="0">
              <a:solidFill>
                <a:srgbClr val="595959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F6F15-7D25-405F-1E24-D6E4EAE44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5E72465-6334-F787-4E59-8ED51A79452A}"/>
              </a:ext>
            </a:extLst>
          </p:cNvPr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9579476-4F48-45AB-9F78-241F84144C2F}"/>
              </a:ext>
            </a:extLst>
          </p:cNvPr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A60AF0-67DD-3FED-5E34-6AE840C12F8D}"/>
              </a:ext>
            </a:extLst>
          </p:cNvPr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7B09DC-3744-17F5-AA8D-05430A56DCB9}"/>
              </a:ext>
            </a:extLst>
          </p:cNvPr>
          <p:cNvSpPr txBox="1"/>
          <p:nvPr/>
        </p:nvSpPr>
        <p:spPr>
          <a:xfrm>
            <a:off x="11100000" y="6587357"/>
            <a:ext cx="750000" cy="24128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 dirty="0">
                <a:solidFill>
                  <a:srgbClr val="FFFFFF"/>
                </a:solidFill>
                <a:latin typeface="Meiryo"/>
                <a:ea typeface="Meiryo"/>
              </a:rPr>
              <a:t>1</a:t>
            </a:r>
            <a:r>
              <a:rPr lang="en-US" sz="1400" b="0" dirty="0">
                <a:solidFill>
                  <a:srgbClr val="FFFFFF"/>
                </a:solidFill>
                <a:latin typeface="Meiryo"/>
                <a:ea typeface="Meiryo"/>
              </a:rPr>
              <a:t>9</a:t>
            </a:r>
            <a:endParaRPr sz="1400" b="0" dirty="0">
              <a:solidFill>
                <a:srgbClr val="FFFFFF"/>
              </a:solidFill>
              <a:latin typeface="Meiryo"/>
              <a:ea typeface="Meiryo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9DE36C-3B2F-0F68-109E-01E6A2280C21}"/>
              </a:ext>
            </a:extLst>
          </p:cNvPr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B940AD-587F-37BD-9A59-D943086C7F0B}"/>
              </a:ext>
            </a:extLst>
          </p:cNvPr>
          <p:cNvSpPr txBox="1"/>
          <p:nvPr/>
        </p:nvSpPr>
        <p:spPr>
          <a:xfrm>
            <a:off x="720000" y="478001"/>
            <a:ext cx="10500000" cy="78399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112000"/>
              </a:lnSpc>
              <a:spcAft>
                <a:spcPts val="200"/>
              </a:spcAft>
            </a:pPr>
            <a:r>
              <a:rPr lang="en-US" altLang="ja-JP" sz="1400" b="1" dirty="0">
                <a:solidFill>
                  <a:srgbClr val="1C8AA6"/>
                </a:solidFill>
                <a:ea typeface="Meiryo"/>
              </a:rPr>
              <a:t>APPENDIX</a:t>
            </a:r>
            <a:endParaRPr sz="1400" b="1" dirty="0">
              <a:solidFill>
                <a:srgbClr val="1C8AA6"/>
              </a:solidFill>
              <a:latin typeface="Meiryo"/>
              <a:ea typeface="Meiryo"/>
            </a:endParaRPr>
          </a:p>
          <a:p>
            <a:pPr>
              <a:lnSpc>
                <a:spcPct val="112000"/>
              </a:lnSpc>
              <a:spcAft>
                <a:spcPts val="200"/>
              </a:spcAft>
            </a:pPr>
            <a:r>
              <a:rPr lang="en-US" sz="3000" b="1" dirty="0" err="1">
                <a:solidFill>
                  <a:srgbClr val="3D2A1B"/>
                </a:solidFill>
                <a:latin typeface="Meiryo"/>
                <a:ea typeface="Meiryo"/>
              </a:rPr>
              <a:t>Author</a:t>
            </a:r>
            <a:endParaRPr lang="en" altLang="ja-JP" cap="al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CDB8F4-0673-C0B8-041A-7C5AE8B64C23}"/>
              </a:ext>
            </a:extLst>
          </p:cNvPr>
          <p:cNvSpPr txBox="1"/>
          <p:nvPr/>
        </p:nvSpPr>
        <p:spPr>
          <a:xfrm>
            <a:off x="722375" y="1481328"/>
            <a:ext cx="11127625" cy="502733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4000"/>
              </a:lnSpc>
              <a:spcAft>
                <a:spcPts val="300"/>
              </a:spcAft>
            </a:pPr>
            <a:r>
              <a:rPr lang="ja-JP" altLang="en-US" b="1">
                <a:solidFill>
                  <a:srgbClr val="1C8AA6"/>
                </a:solidFill>
                <a:ea typeface="Meiryo"/>
              </a:rPr>
              <a:t>▍ </a:t>
            </a:r>
            <a:r>
              <a:rPr lang="en-US" altLang="ja-JP" b="1" dirty="0">
                <a:solidFill>
                  <a:srgbClr val="3D2A1B"/>
                </a:solidFill>
                <a:ea typeface="Meiryo"/>
              </a:rPr>
              <a:t>IWANAGA Jiro</a:t>
            </a:r>
            <a:endParaRPr lang="ja-JP" altLang="en-US" b="1">
              <a:solidFill>
                <a:srgbClr val="3D2A1B"/>
              </a:solidFill>
              <a:ea typeface="Meiryo"/>
            </a:endParaRPr>
          </a:p>
          <a:p>
            <a:pPr marL="310896" indent="0">
              <a:lnSpc>
                <a:spcPct val="114000"/>
              </a:lnSpc>
              <a:spcAft>
                <a:spcPts val="52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</a:t>
            </a:r>
            <a:r>
              <a:rPr lang="ja-JP" altLang="en-US" sz="1600"/>
              <a:t>CEO, Erdos Inc. </a:t>
            </a:r>
            <a:endParaRPr lang="en-US" altLang="ja-JP" sz="1600" dirty="0"/>
          </a:p>
          <a:p>
            <a:pPr marL="310896" indent="0">
              <a:lnSpc>
                <a:spcPct val="114000"/>
              </a:lnSpc>
              <a:spcAft>
                <a:spcPts val="52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</a:t>
            </a:r>
            <a:r>
              <a:rPr lang="en-US" altLang="ja-JP" sz="1600" dirty="0"/>
              <a:t>Specially Appointed </a:t>
            </a:r>
            <a:r>
              <a:rPr lang="ja-JP" altLang="en-US" sz="1600"/>
              <a:t>Professor, The University of Electro-Communications</a:t>
            </a:r>
            <a:endParaRPr lang="en-US" altLang="ja-JP" dirty="0"/>
          </a:p>
          <a:p>
            <a:pPr>
              <a:lnSpc>
                <a:spcPct val="114000"/>
              </a:lnSpc>
              <a:spcAft>
                <a:spcPts val="300"/>
              </a:spcAft>
            </a:pPr>
            <a:r>
              <a:rPr lang="ja-JP" altLang="en-US" b="1">
                <a:solidFill>
                  <a:srgbClr val="1C8AA6"/>
                </a:solidFill>
                <a:ea typeface="Meiryo"/>
              </a:rPr>
              <a:t>▍ </a:t>
            </a:r>
            <a:r>
              <a:rPr lang="ja-JP" altLang="en-US" b="1">
                <a:solidFill>
                  <a:srgbClr val="3D2A1B"/>
                </a:solidFill>
                <a:ea typeface="Meiryo"/>
              </a:rPr>
              <a:t>Expertise</a:t>
            </a:r>
          </a:p>
          <a:p>
            <a:pPr marL="310896" indent="0">
              <a:lnSpc>
                <a:spcPct val="114000"/>
              </a:lnSpc>
              <a:spcAft>
                <a:spcPts val="52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</a:t>
            </a:r>
            <a:r>
              <a:rPr lang="ja-JP" altLang="en-US" sz="1600"/>
              <a:t>Mathematical optimization, recommender systems, machine learning, NLP</a:t>
            </a:r>
            <a:endParaRPr lang="en" altLang="ja-JP" dirty="0"/>
          </a:p>
          <a:p>
            <a:pPr>
              <a:lnSpc>
                <a:spcPct val="114000"/>
              </a:lnSpc>
              <a:spcAft>
                <a:spcPts val="300"/>
              </a:spcAft>
            </a:pPr>
            <a:r>
              <a:rPr lang="ja-JP" altLang="en-US" b="1">
                <a:solidFill>
                  <a:srgbClr val="1C8AA6"/>
                </a:solidFill>
                <a:ea typeface="Meiryo"/>
              </a:rPr>
              <a:t>▍ </a:t>
            </a:r>
            <a:r>
              <a:rPr lang="ja-JP" altLang="en-US" b="1">
                <a:solidFill>
                  <a:srgbClr val="3D2A1B"/>
                </a:solidFill>
                <a:ea typeface="Meiryo"/>
              </a:rPr>
              <a:t>Selected papers</a:t>
            </a:r>
          </a:p>
          <a:p>
            <a:pPr marL="310896">
              <a:lnSpc>
                <a:spcPct val="114000"/>
              </a:lnSpc>
              <a:spcAft>
                <a:spcPts val="52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</a:t>
            </a:r>
            <a:r>
              <a:rPr lang="en-US" altLang="ja-JP" sz="1600" b="1" dirty="0">
                <a:solidFill>
                  <a:srgbClr val="1C8AA6"/>
                </a:solidFill>
                <a:ea typeface="Meiryo"/>
              </a:rPr>
              <a:t> </a:t>
            </a:r>
            <a:r>
              <a:rPr lang="en" altLang="ja-JP" sz="1600" dirty="0"/>
              <a:t>Iwanaga et al. (2016), Knowledge-Based Systems </a:t>
            </a:r>
            <a:br>
              <a:rPr lang="en" altLang="ja-JP" sz="1600" dirty="0"/>
            </a:br>
            <a:r>
              <a:rPr lang="en-US" altLang="ja-JP" sz="1600" dirty="0"/>
              <a:t>    </a:t>
            </a:r>
            <a:r>
              <a:rPr lang="en" altLang="ja-JP" sz="1600" dirty="0">
                <a:ea typeface="Meiryo"/>
              </a:rPr>
              <a:t>Estimating product-choice probabilities from recency and frequency of page views</a:t>
            </a:r>
          </a:p>
          <a:p>
            <a:pPr marL="310896">
              <a:lnSpc>
                <a:spcPct val="114000"/>
              </a:lnSpc>
              <a:spcAft>
                <a:spcPts val="52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</a:t>
            </a:r>
            <a:r>
              <a:rPr lang="en-US" altLang="ja-JP" sz="1600" b="1" dirty="0">
                <a:solidFill>
                  <a:srgbClr val="1C8AA6"/>
                </a:solidFill>
                <a:ea typeface="Meiryo"/>
              </a:rPr>
              <a:t> </a:t>
            </a:r>
            <a:r>
              <a:rPr lang="en" altLang="ja-JP" sz="1600" dirty="0"/>
              <a:t>Iwanaga et al. (2019), Electronic Commerce Research and Applications</a:t>
            </a:r>
            <a:br>
              <a:rPr lang="en" altLang="ja-JP" sz="1600" dirty="0">
                <a:ea typeface="Meiryo"/>
              </a:rPr>
            </a:br>
            <a:r>
              <a:rPr lang="en" altLang="ja-JP" sz="1600" dirty="0">
                <a:ea typeface="Meiryo"/>
              </a:rPr>
              <a:t>    Improving collaborative filtering recommendations by estimating user preferences from clickstream data</a:t>
            </a:r>
            <a:endParaRPr lang="en" altLang="ja-JP" sz="1600" dirty="0"/>
          </a:p>
          <a:p>
            <a:pPr>
              <a:lnSpc>
                <a:spcPct val="114000"/>
              </a:lnSpc>
              <a:spcAft>
                <a:spcPts val="300"/>
              </a:spcAft>
            </a:pPr>
            <a:r>
              <a:rPr lang="ja-JP" altLang="en-US" b="1">
                <a:solidFill>
                  <a:srgbClr val="1C8AA6"/>
                </a:solidFill>
                <a:ea typeface="Meiryo"/>
              </a:rPr>
              <a:t>▍ </a:t>
            </a:r>
            <a:r>
              <a:rPr lang="ja-JP" altLang="en-US" b="1">
                <a:solidFill>
                  <a:srgbClr val="3D2A1B"/>
                </a:solidFill>
                <a:ea typeface="Meiryo"/>
              </a:rPr>
              <a:t>Book</a:t>
            </a:r>
          </a:p>
          <a:p>
            <a:pPr marL="310896" indent="0">
              <a:lnSpc>
                <a:spcPct val="114000"/>
              </a:lnSpc>
              <a:spcAft>
                <a:spcPts val="52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</a:t>
            </a:r>
            <a:r>
              <a:rPr lang="ja-JP" altLang="en-US" sz="1600"/>
              <a:t>Iwanaga, Ishihara, Nishimura, Tanaka (2021), Ohmsha, </a:t>
            </a:r>
            <a:r>
              <a:rPr lang="en-US" altLang="ja-JP" sz="1600" dirty="0"/>
              <a:t>Python</a:t>
            </a:r>
            <a:r>
              <a:rPr lang="ja-JP" altLang="en-US" sz="1600"/>
              <a:t>ではじめる数理最適化（</a:t>
            </a:r>
            <a:r>
              <a:rPr lang="en-US" altLang="ja-JP" sz="1600" dirty="0"/>
              <a:t>in </a:t>
            </a:r>
            <a:r>
              <a:rPr lang="en-US" altLang="ja-JP" sz="1600" dirty="0" err="1"/>
              <a:t>Japanease</a:t>
            </a:r>
            <a:r>
              <a:rPr lang="ja-JP" altLang="en-US" sz="1600"/>
              <a:t>）</a:t>
            </a:r>
            <a:endParaRPr lang="ja-JP" altLang="en-US" sz="1600" b="1">
              <a:solidFill>
                <a:srgbClr val="3D2A1B"/>
              </a:solidFill>
              <a:ea typeface="Meiryo"/>
            </a:endParaRPr>
          </a:p>
          <a:p>
            <a:pPr>
              <a:lnSpc>
                <a:spcPct val="114000"/>
              </a:lnSpc>
              <a:spcAft>
                <a:spcPts val="300"/>
              </a:spcAft>
            </a:pPr>
            <a:r>
              <a:rPr lang="ja-JP" altLang="en-US" b="1">
                <a:solidFill>
                  <a:srgbClr val="1C8AA6"/>
                </a:solidFill>
                <a:ea typeface="Meiryo"/>
              </a:rPr>
              <a:t>▍ </a:t>
            </a:r>
            <a:r>
              <a:rPr lang="ja-JP" altLang="en-US" b="1">
                <a:solidFill>
                  <a:srgbClr val="3D2A1B"/>
                </a:solidFill>
                <a:ea typeface="Meiryo"/>
              </a:rPr>
              <a:t>Contact</a:t>
            </a:r>
          </a:p>
          <a:p>
            <a:pPr marL="310896">
              <a:lnSpc>
                <a:spcPct val="114000"/>
              </a:lnSpc>
              <a:spcAft>
                <a:spcPts val="52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</a:t>
            </a:r>
            <a:r>
              <a:rPr lang="en" altLang="ja-JP" sz="1600" dirty="0" err="1">
                <a:solidFill>
                  <a:srgbClr val="5A5A5A"/>
                </a:solidFill>
              </a:rPr>
              <a:t>GitHub: https://github.com/jiro-iwanaga</a:t>
            </a:r>
            <a:endParaRPr lang="en" altLang="ja-JP" sz="1600" dirty="0">
              <a:solidFill>
                <a:srgbClr val="5A5A5A"/>
              </a:solidFill>
            </a:endParaRPr>
          </a:p>
          <a:p>
            <a:pPr marL="310896" indent="0">
              <a:lnSpc>
                <a:spcPct val="114000"/>
              </a:lnSpc>
              <a:spcAft>
                <a:spcPts val="52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</a:t>
            </a:r>
            <a:r>
              <a:rPr lang="en" altLang="ja-JP" sz="1600" dirty="0">
                <a:solidFill>
                  <a:srgbClr val="5A5A5A"/>
                </a:solidFill>
                <a:hlinkClick r:id="rId2"/>
              </a:rPr>
              <a:t>Mail: iwanaga@erdos-the-book.com</a:t>
            </a:r>
            <a:endParaRPr lang="en" altLang="ja-JP" sz="1600" dirty="0">
              <a:solidFill>
                <a:srgbClr val="5A5A5A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0A24A7D-E459-C656-F3AA-1D5396744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6662" y="1481328"/>
            <a:ext cx="1652962" cy="179274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84320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0E1B0-72AD-9924-C4B4-ADCED8672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121E79-0D19-0DC2-9764-7AD51B9CE8AD}"/>
              </a:ext>
            </a:extLst>
          </p:cNvPr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C589DC-C73D-44EB-1F49-B80D0C2643BA}"/>
              </a:ext>
            </a:extLst>
          </p:cNvPr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81CCC3-CAF1-2F48-0F7F-DD263D4A6734}"/>
              </a:ext>
            </a:extLst>
          </p:cNvPr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1830E9-9AA9-C13E-A908-B26088CEBADA}"/>
              </a:ext>
            </a:extLst>
          </p:cNvPr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0B3143-B8F3-4E71-DA61-DB3F97129C7B}"/>
              </a:ext>
            </a:extLst>
          </p:cNvPr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64152-BBAC-F98F-F011-F0FA6E874F00}"/>
              </a:ext>
            </a:extLst>
          </p:cNvPr>
          <p:cNvSpPr txBox="1"/>
          <p:nvPr/>
        </p:nvSpPr>
        <p:spPr>
          <a:xfrm>
            <a:off x="720000" y="611467"/>
            <a:ext cx="105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ja-JP" altLang="en-US" sz="3000" b="1">
                <a:solidFill>
                  <a:srgbClr val="3D2A1B"/>
                </a:solidFill>
                <a:latin typeface="Meiryo"/>
                <a:ea typeface="Meiryo"/>
              </a:rPr>
              <a:t>RF-scoring for product recommendation</a:t>
            </a:r>
            <a:endParaRPr lang="ja-JP" altLang="en-US"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112161-1B82-63B1-AB8C-C1F2A9B514CD}"/>
              </a:ext>
            </a:extLst>
          </p:cNvPr>
          <p:cNvSpPr txBox="1"/>
          <p:nvPr/>
        </p:nvSpPr>
        <p:spPr>
          <a:xfrm>
            <a:off x="617199" y="1500000"/>
            <a:ext cx="11049283" cy="24052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b="1">
                <a:solidFill>
                  <a:srgbClr val="2688A5"/>
                </a:solidFill>
                <a:latin typeface="Meiryo"/>
                <a:ea typeface="Meiryo"/>
              </a:rPr>
              <a:t>rfscorer</a:t>
            </a:r>
            <a:r>
              <a:rPr lang="ja-JP" altLang="en-US">
                <a:latin typeface="Meiryo"/>
                <a:ea typeface="Meiryo"/>
              </a:rPr>
              <a:t> is a Python package that estimates a recommendation score (product-choice probability)</a:t>
            </a:r>
            <a:br>
              <a:rPr dirty="0"/>
            </a:br>
            <a:r>
              <a:rPr lang="ja-JP" altLang="en-US">
                <a:latin typeface="Meiryo"/>
                <a:ea typeface="Meiryo"/>
              </a:rPr>
              <a:t>for items a user has previously interacted with, based on </a:t>
            </a:r>
            <a:r>
              <a:rPr lang="ja-JP" altLang="en-US">
                <a:solidFill>
                  <a:srgbClr val="2688A5"/>
                </a:solidFill>
                <a:latin typeface="Meiryo"/>
                <a:ea typeface="Meiryo"/>
              </a:rPr>
              <a:t>recency</a:t>
            </a:r>
            <a:r>
              <a:rPr lang="ja-JP" altLang="en-US">
                <a:latin typeface="Meiryo"/>
                <a:ea typeface="Meiryo"/>
              </a:rPr>
              <a:t> and </a:t>
            </a:r>
            <a:r>
              <a:rPr lang="ja-JP" altLang="en-US">
                <a:solidFill>
                  <a:srgbClr val="2688A5"/>
                </a:solidFill>
                <a:latin typeface="Meiryo"/>
                <a:ea typeface="Meiryo"/>
              </a:rPr>
              <a:t>frequency</a:t>
            </a:r>
            <a:r>
              <a:rPr lang="ja-JP" altLang="en-US">
                <a:latin typeface="Meiryo"/>
                <a:ea typeface="Meiryo"/>
              </a:rPr>
              <a:t>.</a:t>
            </a:r>
            <a:endParaRPr lang="en-US" altLang="ja-JP" sz="500" dirty="0">
              <a:latin typeface="Meiryo"/>
              <a:ea typeface="Meiryo"/>
            </a:endParaRPr>
          </a:p>
          <a:p>
            <a:pPr>
              <a:lnSpc>
                <a:spcPct val="120000"/>
              </a:lnSpc>
            </a:pPr>
            <a:r>
              <a:rPr lang="ja-JP" altLang="en-US" b="1">
                <a:solidFill>
                  <a:srgbClr val="1C8AA6"/>
                </a:solidFill>
                <a:ea typeface="Meiryo"/>
              </a:rPr>
              <a:t>●  </a:t>
            </a:r>
            <a:r>
              <a:rPr lang="ja-JP" altLang="en-US" b="1">
                <a:solidFill>
                  <a:srgbClr val="2688A5"/>
                </a:solidFill>
                <a:ea typeface="Meiryo"/>
              </a:rPr>
              <a:t>Recency</a:t>
            </a:r>
            <a:r>
              <a:rPr lang="ja-JP" altLang="en-US">
                <a:ea typeface="Meiryo"/>
              </a:rPr>
              <a:t>: more recently viewed items tend to attract more interest</a:t>
            </a:r>
            <a:endParaRPr lang="en-US" altLang="ja-JP" b="1" dirty="0">
              <a:solidFill>
                <a:srgbClr val="1C8AA6"/>
              </a:solidFill>
              <a:latin typeface="Meiryo"/>
            </a:endParaRPr>
          </a:p>
          <a:p>
            <a:pPr>
              <a:lnSpc>
                <a:spcPct val="120000"/>
              </a:lnSpc>
            </a:pPr>
            <a:r>
              <a:rPr lang="ja-JP" altLang="en-US" b="1">
                <a:solidFill>
                  <a:srgbClr val="1C8AA6"/>
                </a:solidFill>
                <a:ea typeface="Meiryo"/>
              </a:rPr>
              <a:t>●  </a:t>
            </a:r>
            <a:r>
              <a:rPr lang="ja-JP" altLang="en-US" b="1">
                <a:solidFill>
                  <a:srgbClr val="2688A5"/>
                </a:solidFill>
                <a:ea typeface="Meiryo"/>
              </a:rPr>
              <a:t>Frequency</a:t>
            </a:r>
            <a:r>
              <a:rPr lang="ja-JP" altLang="en-US">
                <a:ea typeface="Meiryo"/>
              </a:rPr>
              <a:t>: more frequently viewed items tend to attract more interest</a:t>
            </a:r>
            <a:endParaRPr lang="en-US" altLang="ja-JP" dirty="0">
              <a:ea typeface="Meiryo"/>
            </a:endParaRPr>
          </a:p>
          <a:p>
            <a:pPr>
              <a:lnSpc>
                <a:spcPct val="120000"/>
              </a:lnSpc>
            </a:pPr>
            <a:endParaRPr lang="en-US" altLang="ja-JP" sz="500" dirty="0">
              <a:ea typeface="Meiryo"/>
            </a:endParaRPr>
          </a:p>
          <a:p>
            <a:pPr>
              <a:lnSpc>
                <a:spcPct val="120000"/>
              </a:lnSpc>
            </a:pPr>
            <a:r>
              <a:rPr lang="ja-JP" altLang="en-US">
                <a:ea typeface="Meiryo"/>
              </a:rPr>
              <a:t>By estimating product-choice probabilities that satisfy recency–frequency monotonicity via mathematical optimization,</a:t>
            </a:r>
            <a:endParaRPr lang="en-US" altLang="ja-JP" sz="700" b="1" dirty="0">
              <a:solidFill>
                <a:srgbClr val="1C8AA6"/>
              </a:solidFill>
              <a:latin typeface="Meiryo"/>
              <a:ea typeface="Meiryo"/>
            </a:endParaRPr>
          </a:p>
          <a:p>
            <a:pPr>
              <a:lnSpc>
                <a:spcPct val="120000"/>
              </a:lnSpc>
            </a:pPr>
            <a:r>
              <a:rPr lang="ja-JP" altLang="en-US">
                <a:ea typeface="Meiryo"/>
              </a:rPr>
              <a:t>it gives an intuitive recommendation order over previously interacted items.</a:t>
            </a:r>
            <a:endParaRPr lang="ja-JP" altLang="en-US">
              <a:latin typeface="Meiryo"/>
              <a:ea typeface="Meiryo"/>
            </a:endParaRPr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id="{86FAA451-2459-2E29-B82E-A4F150A1FCA4}"/>
              </a:ext>
            </a:extLst>
          </p:cNvPr>
          <p:cNvSpPr/>
          <p:nvPr/>
        </p:nvSpPr>
        <p:spPr>
          <a:xfrm>
            <a:off x="617200" y="5851817"/>
            <a:ext cx="10963976" cy="651794"/>
          </a:xfrm>
          <a:prstGeom prst="rect">
            <a:avLst/>
          </a:prstGeom>
          <a:solidFill>
            <a:srgbClr val="F7EF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r>
              <a:rPr lang="ja-JP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📄 </a:t>
            </a:r>
            <a:r>
              <a:rPr lang="en" altLang="ja-JP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Based on the paper:</a:t>
            </a:r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 </a:t>
            </a:r>
          </a:p>
          <a:p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Jiro Iwanaga, Naoki Nishimura, </a:t>
            </a:r>
            <a:r>
              <a:rPr lang="en" altLang="ja-JP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Noriyoshi</a:t>
            </a:r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 </a:t>
            </a:r>
            <a:r>
              <a:rPr lang="en" altLang="ja-JP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Sukegawa</a:t>
            </a:r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, and Yuichi Takano, “Estimating product-choice probabilities from recency and frequency of page views,” </a:t>
            </a:r>
            <a:r>
              <a:rPr lang="en" altLang="ja-JP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Knowledge-Based Systems</a:t>
            </a:r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, Vol. 99, 2016, pp. 157–167.</a:t>
            </a:r>
          </a:p>
        </p:txBody>
      </p:sp>
      <p:pic>
        <p:nvPicPr>
          <p:cNvPr id="10" name="Picture 8" descr="surface_emp_probability.png">
            <a:extLst>
              <a:ext uri="{FF2B5EF4-FFF2-40B4-BE49-F238E27FC236}">
                <a16:creationId xmlns:a16="http://schemas.microsoft.com/office/drawing/2014/main" id="{7BF3408F-A3DC-1667-1E15-57DEE221A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143" y="3910712"/>
            <a:ext cx="1900443" cy="1632431"/>
          </a:xfrm>
          <a:prstGeom prst="rect">
            <a:avLst/>
          </a:prstGeom>
        </p:spPr>
      </p:pic>
      <p:pic>
        <p:nvPicPr>
          <p:cNvPr id="11" name="Picture 11" descr="surface_mono_probability.png">
            <a:extLst>
              <a:ext uri="{FF2B5EF4-FFF2-40B4-BE49-F238E27FC236}">
                <a16:creationId xmlns:a16="http://schemas.microsoft.com/office/drawing/2014/main" id="{E58C3F6B-9DE2-761F-E130-A3D57946C2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3268" y="3910711"/>
            <a:ext cx="1900443" cy="1632432"/>
          </a:xfrm>
          <a:prstGeom prst="rect">
            <a:avLst/>
          </a:prstGeom>
        </p:spPr>
      </p:pic>
      <p:pic>
        <p:nvPicPr>
          <p:cNvPr id="16" name="Picture 14" descr="surface_mcc_probability.png">
            <a:extLst>
              <a:ext uri="{FF2B5EF4-FFF2-40B4-BE49-F238E27FC236}">
                <a16:creationId xmlns:a16="http://schemas.microsoft.com/office/drawing/2014/main" id="{736E2CE2-3973-1AA2-6C51-CE4D0C447C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203" y="3910709"/>
            <a:ext cx="1900444" cy="1632433"/>
          </a:xfrm>
          <a:prstGeom prst="rect">
            <a:avLst/>
          </a:prstGeom>
        </p:spPr>
      </p:pic>
      <p:sp>
        <p:nvSpPr>
          <p:cNvPr id="17" name="Rectangle 9">
            <a:extLst>
              <a:ext uri="{FF2B5EF4-FFF2-40B4-BE49-F238E27FC236}">
                <a16:creationId xmlns:a16="http://schemas.microsoft.com/office/drawing/2014/main" id="{8DE0D1AA-36C7-34F8-FC70-AEE720EBB64A}"/>
              </a:ext>
            </a:extLst>
          </p:cNvPr>
          <p:cNvSpPr/>
          <p:nvPr/>
        </p:nvSpPr>
        <p:spPr>
          <a:xfrm>
            <a:off x="2634139" y="5536193"/>
            <a:ext cx="1900443" cy="106950"/>
          </a:xfrm>
          <a:prstGeom prst="rect">
            <a:avLst/>
          </a:prstGeom>
          <a:solidFill>
            <a:srgbClr val="1C8A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2C9DD09F-5BD6-5D77-F7D4-D45738709D6B}"/>
              </a:ext>
            </a:extLst>
          </p:cNvPr>
          <p:cNvSpPr/>
          <p:nvPr/>
        </p:nvSpPr>
        <p:spPr>
          <a:xfrm>
            <a:off x="5343264" y="5543143"/>
            <a:ext cx="1900446" cy="10695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5">
            <a:extLst>
              <a:ext uri="{FF2B5EF4-FFF2-40B4-BE49-F238E27FC236}">
                <a16:creationId xmlns:a16="http://schemas.microsoft.com/office/drawing/2014/main" id="{DC65C236-1CAD-3389-9838-F010E41770DD}"/>
              </a:ext>
            </a:extLst>
          </p:cNvPr>
          <p:cNvSpPr/>
          <p:nvPr/>
        </p:nvSpPr>
        <p:spPr>
          <a:xfrm>
            <a:off x="8052387" y="5536193"/>
            <a:ext cx="1913259" cy="10695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DDE04245-C6AB-BDBF-AEFF-A8571C2DEBE9}"/>
              </a:ext>
            </a:extLst>
          </p:cNvPr>
          <p:cNvSpPr txBox="1"/>
          <p:nvPr/>
        </p:nvSpPr>
        <p:spPr>
          <a:xfrm>
            <a:off x="2634139" y="5658521"/>
            <a:ext cx="1900444" cy="1777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</a:pPr>
            <a:r>
              <a:rPr sz="1050" b="1" dirty="0">
                <a:solidFill>
                  <a:srgbClr val="3D2A1B"/>
                </a:solidFill>
                <a:latin typeface="Meiryo"/>
              </a:rPr>
              <a:t>Empirical</a:t>
            </a:r>
            <a:endParaRPr sz="1050" b="0" dirty="0">
              <a:solidFill>
                <a:srgbClr val="595959"/>
              </a:solidFill>
              <a:latin typeface="Meiryo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09D72A18-1003-DF22-0328-0C5DC78DAB0C}"/>
              </a:ext>
            </a:extLst>
          </p:cNvPr>
          <p:cNvSpPr txBox="1"/>
          <p:nvPr/>
        </p:nvSpPr>
        <p:spPr>
          <a:xfrm>
            <a:off x="5330450" y="5653055"/>
            <a:ext cx="1913260" cy="1777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</a:pPr>
            <a:r>
              <a:rPr sz="1050" b="1" dirty="0">
                <a:solidFill>
                  <a:srgbClr val="3D2A1B"/>
                </a:solidFill>
                <a:latin typeface="Meiryo"/>
              </a:rPr>
              <a:t>Monotonicity</a:t>
            </a:r>
            <a:endParaRPr sz="1050" b="0" dirty="0">
              <a:solidFill>
                <a:srgbClr val="595959"/>
              </a:solidFill>
              <a:latin typeface="Meiryo"/>
            </a:endParaRPr>
          </a:p>
        </p:txBody>
      </p:sp>
      <p:sp>
        <p:nvSpPr>
          <p:cNvPr id="22" name="TextBox 16">
            <a:extLst>
              <a:ext uri="{FF2B5EF4-FFF2-40B4-BE49-F238E27FC236}">
                <a16:creationId xmlns:a16="http://schemas.microsoft.com/office/drawing/2014/main" id="{728C12D9-A165-FB89-0137-8BA58E13B49C}"/>
              </a:ext>
            </a:extLst>
          </p:cNvPr>
          <p:cNvSpPr txBox="1"/>
          <p:nvPr/>
        </p:nvSpPr>
        <p:spPr>
          <a:xfrm>
            <a:off x="7943329" y="5655865"/>
            <a:ext cx="2173793" cy="1777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</a:pPr>
            <a:r>
              <a:rPr sz="1050" b="1" dirty="0">
                <a:solidFill>
                  <a:srgbClr val="3D2A1B"/>
                </a:solidFill>
                <a:latin typeface="Meiryo"/>
              </a:rPr>
              <a:t>Monotonicity-Convex-Concave</a:t>
            </a:r>
            <a:endParaRPr sz="1050" b="0" dirty="0">
              <a:solidFill>
                <a:srgbClr val="595959"/>
              </a:solidFill>
              <a:latin typeface="Meiryo"/>
            </a:endParaRPr>
          </a:p>
        </p:txBody>
      </p:sp>
      <p:sp>
        <p:nvSpPr>
          <p:cNvPr id="23" name="右矢印 22">
            <a:extLst>
              <a:ext uri="{FF2B5EF4-FFF2-40B4-BE49-F238E27FC236}">
                <a16:creationId xmlns:a16="http://schemas.microsoft.com/office/drawing/2014/main" id="{3937EF13-2024-6B91-4861-7A058C40BC01}"/>
              </a:ext>
            </a:extLst>
          </p:cNvPr>
          <p:cNvSpPr/>
          <p:nvPr/>
        </p:nvSpPr>
        <p:spPr>
          <a:xfrm>
            <a:off x="4649997" y="4539279"/>
            <a:ext cx="590670" cy="572549"/>
          </a:xfrm>
          <a:prstGeom prst="rightArrow">
            <a:avLst/>
          </a:prstGeom>
          <a:solidFill>
            <a:srgbClr val="F8EFE6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右矢印 8">
            <a:extLst>
              <a:ext uri="{FF2B5EF4-FFF2-40B4-BE49-F238E27FC236}">
                <a16:creationId xmlns:a16="http://schemas.microsoft.com/office/drawing/2014/main" id="{B42A6596-DC3E-5ED7-F789-3184D48C0FAD}"/>
              </a:ext>
            </a:extLst>
          </p:cNvPr>
          <p:cNvSpPr/>
          <p:nvPr/>
        </p:nvSpPr>
        <p:spPr>
          <a:xfrm>
            <a:off x="7359122" y="4539278"/>
            <a:ext cx="590670" cy="572549"/>
          </a:xfrm>
          <a:prstGeom prst="rightArrow">
            <a:avLst/>
          </a:prstGeom>
          <a:solidFill>
            <a:srgbClr val="F8EFE6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3070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41340-6EDB-EBC2-CF38-838C88788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F5D070-FA8D-84B5-44ED-F96BB530AA96}"/>
              </a:ext>
            </a:extLst>
          </p:cNvPr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F17D54-553E-21CA-D88F-5F4C04BE9DCF}"/>
              </a:ext>
            </a:extLst>
          </p:cNvPr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2B5DA0-D887-11F0-686F-18B66E4F4E35}"/>
              </a:ext>
            </a:extLst>
          </p:cNvPr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32B077-CC5D-8A88-3E1C-C41DE135938B}"/>
              </a:ext>
            </a:extLst>
          </p:cNvPr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7C0990-E94C-7CBF-240A-9B2655CDAD3C}"/>
              </a:ext>
            </a:extLst>
          </p:cNvPr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22DE3B-E7D9-C246-516D-4E61DBC8A6B3}"/>
              </a:ext>
            </a:extLst>
          </p:cNvPr>
          <p:cNvSpPr txBox="1"/>
          <p:nvPr/>
        </p:nvSpPr>
        <p:spPr>
          <a:xfrm>
            <a:off x="720000" y="611467"/>
            <a:ext cx="105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ja-JP" altLang="en-US" sz="3000" b="1">
                <a:solidFill>
                  <a:srgbClr val="3D2A1B"/>
                </a:solidFill>
                <a:latin typeface="Meiryo"/>
                <a:ea typeface="Meiryo"/>
              </a:rPr>
              <a:t>Issues in recommendation systems</a:t>
            </a:r>
            <a:endParaRPr lang="ja-JP" altLang="en-US"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92E340-B29C-1516-54D0-38CF88259151}"/>
              </a:ext>
            </a:extLst>
          </p:cNvPr>
          <p:cNvSpPr txBox="1"/>
          <p:nvPr/>
        </p:nvSpPr>
        <p:spPr>
          <a:xfrm>
            <a:off x="617200" y="1500000"/>
            <a:ext cx="10963976" cy="476669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spcAft>
                <a:spcPts val="900"/>
              </a:spcAft>
            </a:pPr>
            <a:r>
              <a:rPr lang="ja-JP" altLang="en-US">
                <a:ea typeface="Meiryo"/>
              </a:rPr>
              <a:t>A recommendation system can be framed as deciding, from past behavior history, which items to prioritize for future recommendation.</a:t>
            </a:r>
            <a:endParaRPr lang="en-US" altLang="ja-JP" dirty="0">
              <a:ea typeface="Meiryo"/>
            </a:endParaRPr>
          </a:p>
          <a:p>
            <a:pPr>
              <a:lnSpc>
                <a:spcPct val="150000"/>
              </a:lnSpc>
              <a:spcAft>
                <a:spcPts val="900"/>
              </a:spcAft>
            </a:pP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endParaRPr lang="en-US" altLang="ja-JP" dirty="0">
              <a:latin typeface="Meiryo"/>
              <a:ea typeface="Meiryo"/>
            </a:endParaRPr>
          </a:p>
          <a:p>
            <a:pPr>
              <a:lnSpc>
                <a:spcPct val="150000"/>
              </a:lnSpc>
            </a:pPr>
            <a:br>
              <a:rPr dirty="0"/>
            </a:br>
            <a:br>
              <a:rPr dirty="0"/>
            </a:br>
            <a:r>
              <a:rPr lang="ja-JP" altLang="en-US">
                <a:ea typeface="Meiryo"/>
              </a:rPr>
              <a:t>With </a:t>
            </a:r>
            <a:r>
              <a:rPr lang="ja-JP" altLang="en-US" b="1">
                <a:solidFill>
                  <a:srgbClr val="2688A5"/>
                </a:solidFill>
                <a:ea typeface="Meiryo"/>
              </a:rPr>
              <a:t>rfscorer</a:t>
            </a:r>
            <a:r>
              <a:rPr lang="ja-JP" altLang="en-US">
                <a:ea typeface="Meiryo"/>
              </a:rPr>
              <a:t>, even when recency and frequency trade off, it accounts for their </a:t>
            </a:r>
            <a:r>
              <a:rPr lang="ja-JP" altLang="en-US" b="1">
                <a:ea typeface="Meiryo"/>
              </a:rPr>
              <a:t>interaction</a:t>
            </a:r>
            <a:br>
              <a:rPr dirty="0"/>
            </a:br>
            <a:r>
              <a:rPr lang="ja-JP" altLang="en-US">
                <a:ea typeface="Meiryo"/>
              </a:rPr>
              <a:t>while satisfying </a:t>
            </a:r>
            <a:r>
              <a:rPr lang="ja-JP" altLang="en-US" b="1">
                <a:ea typeface="Meiryo"/>
              </a:rPr>
              <a:t>recency–frequency monotonicity</a:t>
            </a:r>
            <a:r>
              <a:rPr lang="ja-JP" altLang="en-US">
                <a:ea typeface="Meiryo"/>
              </a:rPr>
              <a:t>,</a:t>
            </a:r>
            <a:br>
              <a:rPr dirty="0"/>
            </a:br>
            <a:r>
              <a:rPr lang="ja-JP" altLang="en-US">
                <a:ea typeface="Meiryo"/>
              </a:rPr>
              <a:t>yielding natural product recommendations.</a:t>
            </a:r>
            <a:endParaRPr lang="ja-JP" altLang="en-US">
              <a:latin typeface="Meiryo"/>
              <a:ea typeface="Meiryo"/>
            </a:endParaRP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E86884DA-3B88-CC81-C364-90541FD9A9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77042"/>
              </p:ext>
            </p:extLst>
          </p:nvPr>
        </p:nvGraphicFramePr>
        <p:xfrm>
          <a:off x="617200" y="2890990"/>
          <a:ext cx="2409778" cy="169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2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2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1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8980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400" b="1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Item</a:t>
                      </a:r>
                      <a:endParaRPr sz="1400" b="1" dirty="0">
                        <a:solidFill>
                          <a:srgbClr val="FFFFF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400" b="1" dirty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Jul 5</a:t>
                      </a:r>
                      <a:endParaRPr lang="ja-JP" altLang="en-US" sz="1400" b="1" dirty="0">
                        <a:solidFill>
                          <a:srgbClr val="FFFFF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400" b="1" dirty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Jul 6</a:t>
                      </a:r>
                      <a:endParaRPr lang="ja-JP" altLang="en-US" sz="1400" b="1" dirty="0">
                        <a:solidFill>
                          <a:srgbClr val="FFFFF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98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A</a:t>
                      </a:r>
                      <a:endParaRPr sz="140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4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1 view</a:t>
                      </a:r>
                      <a:endParaRPr sz="14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98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B</a:t>
                      </a:r>
                      <a:endParaRPr sz="140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4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2 views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98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C</a:t>
                      </a:r>
                      <a:endParaRPr sz="140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1 view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4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8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D</a:t>
                      </a:r>
                      <a:endParaRPr sz="140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400" b="0" dirty="0">
                          <a:solidFill>
                            <a:srgbClr val="3F3F3F"/>
                          </a:solidFill>
                          <a:latin typeface="Meiryo"/>
                          <a:ea typeface="Meiryo"/>
                        </a:rPr>
                        <a:t>2 views</a:t>
                      </a:r>
                      <a:endParaRPr sz="14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400" b="0" dirty="0">
                        <a:solidFill>
                          <a:srgbClr val="3F3F3F"/>
                        </a:solidFill>
                        <a:latin typeface="Meiryo"/>
                        <a:ea typeface="Meiryo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" name="Rectangle 8">
            <a:extLst>
              <a:ext uri="{FF2B5EF4-FFF2-40B4-BE49-F238E27FC236}">
                <a16:creationId xmlns:a16="http://schemas.microsoft.com/office/drawing/2014/main" id="{E63E5B9E-2D28-4CF0-5681-03F472D66ADD}"/>
              </a:ext>
            </a:extLst>
          </p:cNvPr>
          <p:cNvSpPr/>
          <p:nvPr/>
        </p:nvSpPr>
        <p:spPr>
          <a:xfrm>
            <a:off x="3195145" y="2883804"/>
            <a:ext cx="8386031" cy="1694902"/>
          </a:xfrm>
          <a:prstGeom prst="rect">
            <a:avLst/>
          </a:prstGeom>
          <a:solidFill>
            <a:srgbClr val="F5F2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7" name="Rectangle 7">
            <a:extLst>
              <a:ext uri="{FF2B5EF4-FFF2-40B4-BE49-F238E27FC236}">
                <a16:creationId xmlns:a16="http://schemas.microsoft.com/office/drawing/2014/main" id="{20E9A8E1-9D9E-0087-BE18-718450D1F24D}"/>
              </a:ext>
            </a:extLst>
          </p:cNvPr>
          <p:cNvSpPr/>
          <p:nvPr/>
        </p:nvSpPr>
        <p:spPr>
          <a:xfrm>
            <a:off x="3195145" y="2883804"/>
            <a:ext cx="8386031" cy="111643"/>
          </a:xfrm>
          <a:prstGeom prst="rect">
            <a:avLst/>
          </a:prstGeom>
          <a:solidFill>
            <a:srgbClr val="1C8A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id="{DF309853-1700-4E07-F315-DBB7BA9AD250}"/>
              </a:ext>
            </a:extLst>
          </p:cNvPr>
          <p:cNvSpPr txBox="1"/>
          <p:nvPr/>
        </p:nvSpPr>
        <p:spPr>
          <a:xfrm>
            <a:off x="3268720" y="3107732"/>
            <a:ext cx="8312456" cy="11637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ja-JP" altLang="en-US" sz="1500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ja-JP" altLang="en-US" sz="1500" b="1">
                <a:solidFill>
                  <a:srgbClr val="2688A5"/>
                </a:solidFill>
                <a:latin typeface="Meiryo"/>
                <a:ea typeface="Meiryo"/>
              </a:rPr>
              <a:t>[By frequency] </a:t>
            </a:r>
            <a:r>
              <a:rPr lang="ja-JP" altLang="en-US" sz="1500">
                <a:solidFill>
                  <a:srgbClr val="3D2A1B"/>
                </a:solidFill>
                <a:latin typeface="Meiryo"/>
                <a:ea typeface="Meiryo"/>
              </a:rPr>
              <a:t>A viewed once vs B viewed twice ▶ B, viewed </a:t>
            </a:r>
            <a:r>
              <a:rPr lang="ja-JP" altLang="en-US" sz="1500">
                <a:solidFill>
                  <a:srgbClr val="2688A5"/>
                </a:solidFill>
                <a:latin typeface="Meiryo"/>
                <a:ea typeface="Meiryo"/>
              </a:rPr>
              <a:t>more often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ja-JP" altLang="en-US" sz="1500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ja-JP" altLang="en-US" sz="1500" b="1">
                <a:solidFill>
                  <a:srgbClr val="2688A5"/>
                </a:solidFill>
                <a:latin typeface="Meiryo"/>
                <a:ea typeface="Meiryo"/>
              </a:rPr>
              <a:t>[By recency] </a:t>
            </a:r>
            <a:r>
              <a:rPr lang="ja-JP" altLang="en-US" sz="1500">
                <a:solidFill>
                  <a:srgbClr val="3D2A1B"/>
                </a:solidFill>
                <a:latin typeface="Meiryo"/>
                <a:ea typeface="Meiryo"/>
              </a:rPr>
              <a:t>A viewed 1 day ago vs C viewed 2 days ago ▶ A, viewed </a:t>
            </a:r>
            <a:r>
              <a:rPr lang="ja-JP" altLang="en-US" sz="1500">
                <a:solidFill>
                  <a:srgbClr val="2688A5"/>
                </a:solidFill>
                <a:latin typeface="Meiryo"/>
                <a:ea typeface="Meiryo"/>
              </a:rPr>
              <a:t>more recently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ja-JP" altLang="en-US" sz="1500">
                <a:solidFill>
                  <a:srgbClr val="1C8AA6"/>
                </a:solidFill>
                <a:latin typeface="Meiryo"/>
                <a:ea typeface="Meiryo"/>
              </a:rPr>
              <a:t>● </a:t>
            </a:r>
            <a:r>
              <a:rPr lang="ja-JP" altLang="en-US" sz="1500" b="1">
                <a:solidFill>
                  <a:srgbClr val="2688A5"/>
                </a:solidFill>
                <a:latin typeface="Meiryo"/>
                <a:ea typeface="Meiryo"/>
              </a:rPr>
              <a:t>[Trade-off] </a:t>
            </a:r>
            <a:r>
              <a:rPr lang="ja-JP" altLang="en-US" sz="1500">
                <a:solidFill>
                  <a:srgbClr val="3D2A1B"/>
                </a:solidFill>
                <a:latin typeface="Meiryo"/>
                <a:ea typeface="Meiryo"/>
              </a:rPr>
              <a:t>A: once, 1 day ago vs D: twice, 2 days ago ▶ </a:t>
            </a:r>
            <a:r>
              <a:rPr lang="ja-JP" altLang="en-US" sz="1500">
                <a:solidFill>
                  <a:srgbClr val="2688A5"/>
                </a:solidFill>
                <a:latin typeface="Meiryo"/>
                <a:ea typeface="Meiryo"/>
              </a:rPr>
              <a:t>hard to judge by intuition</a:t>
            </a:r>
            <a:endParaRPr lang="en-US" altLang="ja-JP" sz="1500" dirty="0">
              <a:solidFill>
                <a:srgbClr val="2688A5"/>
              </a:solidFill>
              <a:latin typeface="Meiryo"/>
              <a:ea typeface="Meiryo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0BA1E17-F63E-1F7D-F8E1-9112687764CD}"/>
              </a:ext>
            </a:extLst>
          </p:cNvPr>
          <p:cNvSpPr txBox="1"/>
          <p:nvPr/>
        </p:nvSpPr>
        <p:spPr>
          <a:xfrm>
            <a:off x="585670" y="2506005"/>
            <a:ext cx="24833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b="1" u="sng">
                <a:ea typeface="Meiryo"/>
              </a:rPr>
              <a:t>Past behavior history</a:t>
            </a:r>
            <a:endParaRPr lang="ja-JP" altLang="en-US" sz="1600" b="1" u="sng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91FD56D-DA90-DBCC-6A90-87BD3DA98C63}"/>
              </a:ext>
            </a:extLst>
          </p:cNvPr>
          <p:cNvSpPr txBox="1"/>
          <p:nvPr/>
        </p:nvSpPr>
        <p:spPr>
          <a:xfrm>
            <a:off x="2902869" y="2507403"/>
            <a:ext cx="8671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b="1" u="sng">
                <a:ea typeface="Meiryo"/>
              </a:rPr>
              <a:t>Choosing items to recommend (Jul 7)</a:t>
            </a:r>
            <a:endParaRPr lang="ja-JP" altLang="en-US" b="1" u="sng"/>
          </a:p>
        </p:txBody>
      </p:sp>
    </p:spTree>
    <p:extLst>
      <p:ext uri="{BB962C8B-B14F-4D97-AF65-F5344CB8AC3E}">
        <p14:creationId xmlns:p14="http://schemas.microsoft.com/office/powerpoint/2010/main" val="107916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AE9-67B3-F807-D4FC-5F9925E4F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116530E-4128-47DD-6187-6768C93611DB}"/>
              </a:ext>
            </a:extLst>
          </p:cNvPr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0DD4C4-EAB3-CA33-D121-F568CA81EDA5}"/>
              </a:ext>
            </a:extLst>
          </p:cNvPr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265C0F-1430-135D-C521-E308ECBE3053}"/>
              </a:ext>
            </a:extLst>
          </p:cNvPr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192B4E-2D81-FF30-201D-33BCC0C4A0A9}"/>
              </a:ext>
            </a:extLst>
          </p:cNvPr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73AA0F-2E75-5F09-BD0C-9315057AACCD}"/>
              </a:ext>
            </a:extLst>
          </p:cNvPr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5E7A6C-E24B-EB71-7DB4-68A0A4F802B8}"/>
              </a:ext>
            </a:extLst>
          </p:cNvPr>
          <p:cNvSpPr txBox="1"/>
          <p:nvPr/>
        </p:nvSpPr>
        <p:spPr>
          <a:xfrm>
            <a:off x="720000" y="628715"/>
            <a:ext cx="10500000" cy="48256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ja-JP" altLang="en-US" sz="2800" b="1">
                <a:solidFill>
                  <a:srgbClr val="3D2A1B"/>
                </a:solidFill>
                <a:latin typeface="Meiryo"/>
                <a:ea typeface="Meiryo"/>
              </a:rPr>
              <a:t>Recommendation system architecture using RF-scoring</a:t>
            </a:r>
            <a:endParaRPr lang="ja-JP" altLang="en-US" sz="28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46BF3D-FB88-58FB-6DE7-84B9FFD5DFAA}"/>
              </a:ext>
            </a:extLst>
          </p:cNvPr>
          <p:cNvSpPr txBox="1"/>
          <p:nvPr/>
        </p:nvSpPr>
        <p:spPr>
          <a:xfrm>
            <a:off x="617200" y="1500000"/>
            <a:ext cx="10963976" cy="9417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600">
                <a:latin typeface="Meiryo"/>
                <a:ea typeface="Meiryo"/>
              </a:rPr>
              <a:t>The product-choice probabilities from </a:t>
            </a:r>
            <a:r>
              <a:rPr lang="ja-JP" altLang="en-US" sz="1600" b="1">
                <a:solidFill>
                  <a:srgbClr val="2688A5"/>
                </a:solidFill>
                <a:latin typeface="Meiryo"/>
                <a:ea typeface="Meiryo"/>
              </a:rPr>
              <a:t>rfscorer</a:t>
            </a:r>
            <a:r>
              <a:rPr lang="ja-JP" altLang="en-US" sz="1600">
                <a:latin typeface="Meiryo"/>
                <a:ea typeface="Meiryo"/>
              </a:rPr>
              <a:t> work not only as a standalone recommendation ranking,</a:t>
            </a:r>
            <a:br>
              <a:rPr sz="1600" dirty="0"/>
            </a:br>
            <a:r>
              <a:rPr lang="ja-JP" altLang="en-US" sz="1600">
                <a:latin typeface="Meiryo"/>
                <a:ea typeface="Meiryo"/>
              </a:rPr>
              <a:t>but also as input to downstream models (a rating matrix for collaborative filtering, or features for ML models).</a:t>
            </a:r>
            <a:endParaRPr lang="en-US" altLang="ja-JP" sz="1600" dirty="0">
              <a:latin typeface="Meiryo"/>
              <a:ea typeface="Meiryo"/>
            </a:endParaRPr>
          </a:p>
          <a:p>
            <a:pPr>
              <a:lnSpc>
                <a:spcPct val="130000"/>
              </a:lnSpc>
            </a:pPr>
            <a:r>
              <a:rPr lang="ja-JP" altLang="en-US" sz="1600">
                <a:ea typeface="Meiryo"/>
              </a:rPr>
              <a:t>These features capture the recency–frequency interaction, enabling stronger models.</a:t>
            </a:r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id="{9B54B752-5434-4A20-3701-29626CA336DE}"/>
              </a:ext>
            </a:extLst>
          </p:cNvPr>
          <p:cNvSpPr/>
          <p:nvPr/>
        </p:nvSpPr>
        <p:spPr>
          <a:xfrm>
            <a:off x="617200" y="5743225"/>
            <a:ext cx="10963976" cy="722496"/>
          </a:xfrm>
          <a:prstGeom prst="rect">
            <a:avLst/>
          </a:prstGeom>
          <a:solidFill>
            <a:srgbClr val="F7EF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r>
              <a:rPr lang="ja-JP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📄 </a:t>
            </a:r>
            <a:r>
              <a:rPr lang="en" altLang="ja-JP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Based on the paper:</a:t>
            </a:r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 </a:t>
            </a:r>
          </a:p>
          <a:p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Jiro Iwanaga, Naoki Nishimura, </a:t>
            </a:r>
            <a:r>
              <a:rPr lang="en" altLang="ja-JP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Noriyoshi</a:t>
            </a:r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 </a:t>
            </a:r>
            <a:r>
              <a:rPr lang="en" altLang="ja-JP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Sukegawa</a:t>
            </a:r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, and Yuichi Takano, “Improving collaborative filtering recommendations by estimating user preferences from clickstream data,” </a:t>
            </a:r>
            <a:r>
              <a:rPr lang="en" altLang="ja-JP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Electronic Commerce Research and Applications</a:t>
            </a:r>
            <a:r>
              <a:rPr lang="en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/>
                <a:ea typeface="Meiryo"/>
              </a:rPr>
              <a:t>, Volume 37, Article 100877, 2019.</a:t>
            </a:r>
          </a:p>
        </p:txBody>
      </p:sp>
      <p:sp>
        <p:nvSpPr>
          <p:cNvPr id="17" name="円柱 16">
            <a:extLst>
              <a:ext uri="{FF2B5EF4-FFF2-40B4-BE49-F238E27FC236}">
                <a16:creationId xmlns:a16="http://schemas.microsoft.com/office/drawing/2014/main" id="{CC9A7D2B-2FD3-2D96-D50F-356F7FC3D97E}"/>
              </a:ext>
            </a:extLst>
          </p:cNvPr>
          <p:cNvSpPr/>
          <p:nvPr/>
        </p:nvSpPr>
        <p:spPr>
          <a:xfrm>
            <a:off x="2258677" y="3114156"/>
            <a:ext cx="1148030" cy="608331"/>
          </a:xfrm>
          <a:prstGeom prst="can">
            <a:avLst/>
          </a:prstGeom>
          <a:solidFill>
            <a:srgbClr val="F5F2EE"/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600"/>
              <a:t>Behavior history</a:t>
            </a:r>
          </a:p>
        </p:txBody>
      </p:sp>
      <p:sp>
        <p:nvSpPr>
          <p:cNvPr id="18" name="Rounded Rectangle 13">
            <a:extLst>
              <a:ext uri="{FF2B5EF4-FFF2-40B4-BE49-F238E27FC236}">
                <a16:creationId xmlns:a16="http://schemas.microsoft.com/office/drawing/2014/main" id="{6AD3C2C6-B87A-D49A-0F93-D2CA319CC826}"/>
              </a:ext>
            </a:extLst>
          </p:cNvPr>
          <p:cNvSpPr/>
          <p:nvPr/>
        </p:nvSpPr>
        <p:spPr>
          <a:xfrm>
            <a:off x="3719480" y="3114158"/>
            <a:ext cx="1296063" cy="608331"/>
          </a:xfrm>
          <a:prstGeom prst="roundRect">
            <a:avLst/>
          </a:prstGeom>
          <a:solidFill>
            <a:srgbClr val="1C8A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sz="2000" b="1" dirty="0" err="1">
                <a:solidFill>
                  <a:srgbClr val="FFFFFF"/>
                </a:solidFill>
                <a:latin typeface="Meiryo"/>
                <a:ea typeface="Meiryo"/>
              </a:rPr>
              <a:t>rfscorer</a:t>
            </a:r>
            <a:endParaRPr sz="2000" b="1" dirty="0">
              <a:solidFill>
                <a:srgbClr val="FFFFFF"/>
              </a:solidFill>
              <a:latin typeface="Meiryo"/>
              <a:ea typeface="Meiryo"/>
            </a:endParaRPr>
          </a:p>
        </p:txBody>
      </p:sp>
      <p:sp>
        <p:nvSpPr>
          <p:cNvPr id="19" name="Rounded Rectangle 15">
            <a:extLst>
              <a:ext uri="{FF2B5EF4-FFF2-40B4-BE49-F238E27FC236}">
                <a16:creationId xmlns:a16="http://schemas.microsoft.com/office/drawing/2014/main" id="{8C1191BE-9A39-8BFF-4C64-89482AFD00A2}"/>
              </a:ext>
            </a:extLst>
          </p:cNvPr>
          <p:cNvSpPr/>
          <p:nvPr/>
        </p:nvSpPr>
        <p:spPr>
          <a:xfrm>
            <a:off x="5642221" y="4650776"/>
            <a:ext cx="2079879" cy="48812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1C8A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lang="ja-JP" altLang="en-US" sz="1350" b="1">
                <a:solidFill>
                  <a:srgbClr val="3D2A1B"/>
                </a:solidFill>
                <a:latin typeface="Meiryo"/>
                <a:ea typeface="Meiryo"/>
              </a:rPr>
              <a:t>ML model</a:t>
            </a:r>
            <a:endParaRPr sz="135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7EEF083D-791C-AB39-A4D9-B61119582E10}"/>
              </a:ext>
            </a:extLst>
          </p:cNvPr>
          <p:cNvCxnSpPr>
            <a:cxnSpLocks/>
            <a:stCxn id="17" idx="4"/>
            <a:endCxn id="18" idx="1"/>
          </p:cNvCxnSpPr>
          <p:nvPr/>
        </p:nvCxnSpPr>
        <p:spPr>
          <a:xfrm>
            <a:off x="3406707" y="3418322"/>
            <a:ext cx="312773" cy="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円柱 20">
            <a:extLst>
              <a:ext uri="{FF2B5EF4-FFF2-40B4-BE49-F238E27FC236}">
                <a16:creationId xmlns:a16="http://schemas.microsoft.com/office/drawing/2014/main" id="{66813130-299D-45EC-3D4B-0E5C3134A1DE}"/>
              </a:ext>
            </a:extLst>
          </p:cNvPr>
          <p:cNvSpPr/>
          <p:nvPr/>
        </p:nvSpPr>
        <p:spPr>
          <a:xfrm>
            <a:off x="2252256" y="4762783"/>
            <a:ext cx="1148030" cy="620202"/>
          </a:xfrm>
          <a:prstGeom prst="can">
            <a:avLst/>
          </a:prstGeom>
          <a:solidFill>
            <a:srgbClr val="F5F2EE"/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/>
              <a:t>User DB</a:t>
            </a:r>
          </a:p>
          <a:p>
            <a:pPr algn="ctr"/>
            <a:r>
              <a:rPr kumimoji="1" lang="ja-JP" altLang="en-US" sz="1400"/>
              <a:t>Item DB</a:t>
            </a:r>
          </a:p>
          <a:p>
            <a:pPr algn="ctr"/>
            <a:r>
              <a:rPr kumimoji="1" lang="en-US" altLang="ja-JP" sz="1400" dirty="0"/>
              <a:t>Etc.</a:t>
            </a:r>
            <a:endParaRPr kumimoji="1" lang="ja-JP" altLang="en-US" sz="1400"/>
          </a:p>
        </p:txBody>
      </p:sp>
      <p:cxnSp>
        <p:nvCxnSpPr>
          <p:cNvPr id="22" name="カギ線コネクタ 21">
            <a:extLst>
              <a:ext uri="{FF2B5EF4-FFF2-40B4-BE49-F238E27FC236}">
                <a16:creationId xmlns:a16="http://schemas.microsoft.com/office/drawing/2014/main" id="{75F36428-E37D-AA45-0B7B-2361727D5557}"/>
              </a:ext>
            </a:extLst>
          </p:cNvPr>
          <p:cNvCxnSpPr>
            <a:cxnSpLocks/>
            <a:stCxn id="18" idx="2"/>
            <a:endCxn id="19" idx="1"/>
          </p:cNvCxnSpPr>
          <p:nvPr/>
        </p:nvCxnSpPr>
        <p:spPr>
          <a:xfrm rot="16200000" flipH="1">
            <a:off x="4418691" y="3671309"/>
            <a:ext cx="1172350" cy="1274709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Rounded Rectangle 15">
            <a:extLst>
              <a:ext uri="{FF2B5EF4-FFF2-40B4-BE49-F238E27FC236}">
                <a16:creationId xmlns:a16="http://schemas.microsoft.com/office/drawing/2014/main" id="{028161FB-4E79-2D9B-CD67-5FE0439F2A72}"/>
              </a:ext>
            </a:extLst>
          </p:cNvPr>
          <p:cNvSpPr/>
          <p:nvPr/>
        </p:nvSpPr>
        <p:spPr>
          <a:xfrm>
            <a:off x="5642220" y="3932463"/>
            <a:ext cx="2079879" cy="48812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1C8A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sz="1250" b="1" dirty="0" err="1">
                <a:solidFill>
                  <a:srgbClr val="3D2A1B"/>
                </a:solidFill>
                <a:latin typeface="Meiryo"/>
                <a:ea typeface="Meiryo"/>
              </a:rPr>
              <a:t>Collaborative filtering</a:t>
            </a:r>
            <a:endParaRPr lang="en-US" sz="1250" b="1" dirty="0">
              <a:solidFill>
                <a:srgbClr val="3D2A1B"/>
              </a:solidFill>
              <a:latin typeface="Meiryo"/>
              <a:ea typeface="Meiryo"/>
            </a:endParaRPr>
          </a:p>
          <a:p>
            <a:pPr algn="ctr"/>
            <a:r>
              <a:rPr lang="ja-JP" altLang="en-US" sz="1250" b="1">
                <a:solidFill>
                  <a:srgbClr val="3D2A1B"/>
                </a:solidFill>
                <a:latin typeface="Meiryo"/>
                <a:ea typeface="Meiryo"/>
              </a:rPr>
              <a:t>NMF, etc.</a:t>
            </a:r>
            <a:endParaRPr sz="125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cxnSp>
        <p:nvCxnSpPr>
          <p:cNvPr id="24" name="カギ線コネクタ 23">
            <a:extLst>
              <a:ext uri="{FF2B5EF4-FFF2-40B4-BE49-F238E27FC236}">
                <a16:creationId xmlns:a16="http://schemas.microsoft.com/office/drawing/2014/main" id="{59DB3721-882A-7220-FBA0-54A405204387}"/>
              </a:ext>
            </a:extLst>
          </p:cNvPr>
          <p:cNvCxnSpPr>
            <a:cxnSpLocks/>
            <a:stCxn id="18" idx="2"/>
            <a:endCxn id="23" idx="1"/>
          </p:cNvCxnSpPr>
          <p:nvPr/>
        </p:nvCxnSpPr>
        <p:spPr>
          <a:xfrm rot="16200000" flipH="1">
            <a:off x="4777848" y="3312153"/>
            <a:ext cx="454037" cy="1274708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9" name="カギ線コネクタ 38">
            <a:extLst>
              <a:ext uri="{FF2B5EF4-FFF2-40B4-BE49-F238E27FC236}">
                <a16:creationId xmlns:a16="http://schemas.microsoft.com/office/drawing/2014/main" id="{A9EE934A-85D8-0F92-6DB9-27188E2B4C5A}"/>
              </a:ext>
            </a:extLst>
          </p:cNvPr>
          <p:cNvCxnSpPr>
            <a:cxnSpLocks/>
            <a:stCxn id="21" idx="4"/>
            <a:endCxn id="19" idx="1"/>
          </p:cNvCxnSpPr>
          <p:nvPr/>
        </p:nvCxnSpPr>
        <p:spPr>
          <a:xfrm flipV="1">
            <a:off x="3400286" y="4894839"/>
            <a:ext cx="2241935" cy="17804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C17E43AA-0CE8-42F9-0D57-3824D24E49DD}"/>
              </a:ext>
            </a:extLst>
          </p:cNvPr>
          <p:cNvSpPr txBox="1"/>
          <p:nvPr/>
        </p:nvSpPr>
        <p:spPr>
          <a:xfrm>
            <a:off x="5156932" y="3168336"/>
            <a:ext cx="275123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solidFill>
                  <a:srgbClr val="3D2A1B"/>
                </a:solidFill>
                <a:latin typeface="Meiryo"/>
                <a:ea typeface="Meiryo"/>
              </a:rPr>
              <a:t>Product-choice prob. (ranking)</a:t>
            </a:r>
            <a:endParaRPr lang="ja-JP" altLang="en-US" sz="120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92FB0DD-0F79-1260-7703-C8903CD47D0F}"/>
              </a:ext>
            </a:extLst>
          </p:cNvPr>
          <p:cNvSpPr txBox="1"/>
          <p:nvPr/>
        </p:nvSpPr>
        <p:spPr>
          <a:xfrm>
            <a:off x="4330167" y="4646848"/>
            <a:ext cx="13330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solidFill>
                  <a:srgbClr val="3D2A1B"/>
                </a:solidFill>
                <a:latin typeface="Meiryo"/>
                <a:ea typeface="Meiryo"/>
              </a:rPr>
              <a:t>ML</a:t>
            </a:r>
            <a:r>
              <a:rPr lang="en-US" altLang="ja-JP" sz="1200" b="1" dirty="0">
                <a:solidFill>
                  <a:srgbClr val="3D2A1B"/>
                </a:solidFill>
                <a:latin typeface="Meiryo"/>
                <a:ea typeface="Meiryo"/>
              </a:rPr>
              <a:t> </a:t>
            </a:r>
            <a:r>
              <a:rPr lang="ja-JP" altLang="en-US" sz="1200" b="1">
                <a:solidFill>
                  <a:srgbClr val="3D2A1B"/>
                </a:solidFill>
                <a:latin typeface="Meiryo"/>
                <a:ea typeface="Meiryo"/>
              </a:rPr>
              <a:t>features</a:t>
            </a:r>
            <a:endParaRPr lang="ja-JP" altLang="en-US" sz="1200"/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1ABF9674-A7EF-65DC-5ED1-D9B7F7F3923D}"/>
              </a:ext>
            </a:extLst>
          </p:cNvPr>
          <p:cNvSpPr txBox="1"/>
          <p:nvPr/>
        </p:nvSpPr>
        <p:spPr>
          <a:xfrm>
            <a:off x="4314589" y="3925388"/>
            <a:ext cx="15922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solidFill>
                  <a:srgbClr val="3D2A1B"/>
                </a:solidFill>
                <a:latin typeface="Meiryo"/>
                <a:ea typeface="Meiryo"/>
              </a:rPr>
              <a:t>Rating matrix</a:t>
            </a:r>
            <a:endParaRPr lang="ja-JP" altLang="en-US" sz="1200"/>
          </a:p>
        </p:txBody>
      </p:sp>
      <p:sp>
        <p:nvSpPr>
          <p:cNvPr id="43" name="Rounded Rectangle 17">
            <a:extLst>
              <a:ext uri="{FF2B5EF4-FFF2-40B4-BE49-F238E27FC236}">
                <a16:creationId xmlns:a16="http://schemas.microsoft.com/office/drawing/2014/main" id="{C9C909B9-D000-72F3-C157-6C556423AEF9}"/>
              </a:ext>
            </a:extLst>
          </p:cNvPr>
          <p:cNvSpPr/>
          <p:nvPr/>
        </p:nvSpPr>
        <p:spPr>
          <a:xfrm>
            <a:off x="8161182" y="2690854"/>
            <a:ext cx="1509336" cy="2653163"/>
          </a:xfrm>
          <a:prstGeom prst="roundRect">
            <a:avLst>
              <a:gd name="adj" fmla="val 8915"/>
            </a:avLst>
          </a:prstGeom>
          <a:solidFill>
            <a:srgbClr val="8C49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t"/>
          <a:lstStyle/>
          <a:p>
            <a:pPr algn="ctr"/>
            <a:r>
              <a:rPr lang="ja-JP" altLang="en-US" b="1">
                <a:solidFill>
                  <a:schemeClr val="bg1"/>
                </a:solidFill>
                <a:latin typeface="Meiryo"/>
                <a:ea typeface="Meiryo"/>
              </a:rPr>
              <a:t>User</a:t>
            </a:r>
            <a:endParaRPr b="1" dirty="0">
              <a:solidFill>
                <a:schemeClr val="bg1"/>
              </a:solidFill>
              <a:latin typeface="Meiryo"/>
              <a:ea typeface="Meiryo"/>
            </a:endParaRP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75661338-CCF4-78D1-4A7C-8FE431B7E9D8}"/>
              </a:ext>
            </a:extLst>
          </p:cNvPr>
          <p:cNvSpPr/>
          <p:nvPr/>
        </p:nvSpPr>
        <p:spPr>
          <a:xfrm>
            <a:off x="8302571" y="3099322"/>
            <a:ext cx="1207916" cy="640936"/>
          </a:xfrm>
          <a:prstGeom prst="roundRect">
            <a:avLst/>
          </a:prstGeom>
          <a:solidFill>
            <a:srgbClr val="F8EF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lang="ja-JP" altLang="en-US" sz="1200" b="1">
                <a:solidFill>
                  <a:schemeClr val="tx1"/>
                </a:solidFill>
                <a:latin typeface="Meiryo"/>
                <a:ea typeface="Meiryo"/>
              </a:rPr>
              <a:t>Recommend items</a:t>
            </a:r>
            <a:endParaRPr lang="en-US" altLang="ja-JP" sz="1200" b="1" dirty="0">
              <a:solidFill>
                <a:schemeClr val="tx1"/>
              </a:solidFill>
              <a:latin typeface="Meiryo"/>
              <a:ea typeface="Meiryo"/>
            </a:endParaRPr>
          </a:p>
          <a:p>
            <a:pPr algn="ctr"/>
            <a:r>
              <a:rPr lang="ja-JP" altLang="en-US" sz="1200" b="1">
                <a:solidFill>
                  <a:schemeClr val="tx1"/>
                </a:solidFill>
                <a:latin typeface="Meiryo"/>
                <a:ea typeface="Meiryo"/>
              </a:rPr>
              <a:t>seen before</a:t>
            </a:r>
            <a:endParaRPr sz="1200" b="1" dirty="0">
              <a:solidFill>
                <a:schemeClr val="tx1"/>
              </a:solidFill>
              <a:latin typeface="Meiryo"/>
              <a:ea typeface="Meiryo"/>
            </a:endParaRPr>
          </a:p>
        </p:txBody>
      </p: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294E6C44-2275-D676-AA9C-19DB03722609}"/>
              </a:ext>
            </a:extLst>
          </p:cNvPr>
          <p:cNvCxnSpPr>
            <a:cxnSpLocks/>
            <a:stCxn id="18" idx="3"/>
            <a:endCxn id="44" idx="1"/>
          </p:cNvCxnSpPr>
          <p:nvPr/>
        </p:nvCxnSpPr>
        <p:spPr>
          <a:xfrm>
            <a:off x="5015543" y="3418324"/>
            <a:ext cx="3287028" cy="146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Rounded Rectangle 17">
            <a:extLst>
              <a:ext uri="{FF2B5EF4-FFF2-40B4-BE49-F238E27FC236}">
                <a16:creationId xmlns:a16="http://schemas.microsoft.com/office/drawing/2014/main" id="{86FC30E8-EDCA-9FBC-4C9E-BA9E1D57EC78}"/>
              </a:ext>
            </a:extLst>
          </p:cNvPr>
          <p:cNvSpPr/>
          <p:nvPr/>
        </p:nvSpPr>
        <p:spPr>
          <a:xfrm>
            <a:off x="8328696" y="3932461"/>
            <a:ext cx="1207916" cy="1203937"/>
          </a:xfrm>
          <a:prstGeom prst="roundRect">
            <a:avLst>
              <a:gd name="adj" fmla="val 6099"/>
            </a:avLst>
          </a:prstGeom>
          <a:solidFill>
            <a:srgbClr val="F8EF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ctr"/>
            <a:r>
              <a:rPr lang="ja-JP" altLang="en-US" sz="1200" b="1">
                <a:solidFill>
                  <a:schemeClr val="tx1"/>
                </a:solidFill>
                <a:latin typeface="Meiryo"/>
                <a:ea typeface="Meiryo"/>
              </a:rPr>
              <a:t>Recommend items</a:t>
            </a:r>
            <a:endParaRPr lang="en-US" altLang="ja-JP" sz="1200" b="1" dirty="0">
              <a:solidFill>
                <a:schemeClr val="tx1"/>
              </a:solidFill>
              <a:latin typeface="Meiryo"/>
              <a:ea typeface="Meiryo"/>
            </a:endParaRPr>
          </a:p>
          <a:p>
            <a:pPr algn="ctr"/>
            <a:r>
              <a:rPr lang="ja-JP" altLang="en-US" sz="1200" b="1">
                <a:solidFill>
                  <a:schemeClr val="tx1"/>
                </a:solidFill>
                <a:latin typeface="Meiryo"/>
                <a:ea typeface="Meiryo"/>
              </a:rPr>
              <a:t>not seen before</a:t>
            </a:r>
            <a:endParaRPr sz="1200" b="1" dirty="0">
              <a:solidFill>
                <a:schemeClr val="tx1"/>
              </a:solidFill>
              <a:latin typeface="Meiryo"/>
              <a:ea typeface="Meiryo"/>
            </a:endParaRPr>
          </a:p>
        </p:txBody>
      </p:sp>
      <p:cxnSp>
        <p:nvCxnSpPr>
          <p:cNvPr id="47" name="カギ線コネクタ 46">
            <a:extLst>
              <a:ext uri="{FF2B5EF4-FFF2-40B4-BE49-F238E27FC236}">
                <a16:creationId xmlns:a16="http://schemas.microsoft.com/office/drawing/2014/main" id="{ED2315C3-9A0F-AE09-5141-62064C5A7D5B}"/>
              </a:ext>
            </a:extLst>
          </p:cNvPr>
          <p:cNvCxnSpPr>
            <a:cxnSpLocks/>
            <a:stCxn id="19" idx="3"/>
            <a:endCxn id="46" idx="1"/>
          </p:cNvCxnSpPr>
          <p:nvPr/>
        </p:nvCxnSpPr>
        <p:spPr>
          <a:xfrm flipV="1">
            <a:off x="7722100" y="4534430"/>
            <a:ext cx="606596" cy="360409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8" name="カギ線コネクタ 47">
            <a:extLst>
              <a:ext uri="{FF2B5EF4-FFF2-40B4-BE49-F238E27FC236}">
                <a16:creationId xmlns:a16="http://schemas.microsoft.com/office/drawing/2014/main" id="{3F1338BD-F6AB-04A2-5E43-CA5AE04BF582}"/>
              </a:ext>
            </a:extLst>
          </p:cNvPr>
          <p:cNvCxnSpPr>
            <a:cxnSpLocks/>
            <a:stCxn id="23" idx="3"/>
            <a:endCxn id="46" idx="1"/>
          </p:cNvCxnSpPr>
          <p:nvPr/>
        </p:nvCxnSpPr>
        <p:spPr>
          <a:xfrm>
            <a:off x="7722099" y="4176526"/>
            <a:ext cx="606597" cy="357904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956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8">
            <a:extLst>
              <a:ext uri="{FF2B5EF4-FFF2-40B4-BE49-F238E27FC236}">
                <a16:creationId xmlns:a16="http://schemas.microsoft.com/office/drawing/2014/main" id="{088F3BB6-8102-0031-1752-1EF862A7D7DE}"/>
              </a:ext>
            </a:extLst>
          </p:cNvPr>
          <p:cNvSpPr/>
          <p:nvPr/>
        </p:nvSpPr>
        <p:spPr>
          <a:xfrm>
            <a:off x="627721" y="1647139"/>
            <a:ext cx="5450000" cy="2714057"/>
          </a:xfrm>
          <a:prstGeom prst="rect">
            <a:avLst/>
          </a:prstGeom>
          <a:solidFill>
            <a:srgbClr val="F5F2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C6B03C67-2ACB-1464-B53B-86773D75B392}"/>
              </a:ext>
            </a:extLst>
          </p:cNvPr>
          <p:cNvSpPr/>
          <p:nvPr/>
        </p:nvSpPr>
        <p:spPr>
          <a:xfrm>
            <a:off x="6157721" y="1647139"/>
            <a:ext cx="5450000" cy="2714057"/>
          </a:xfrm>
          <a:prstGeom prst="rect">
            <a:avLst/>
          </a:prstGeom>
          <a:solidFill>
            <a:srgbClr val="F5F2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5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00" y="611467"/>
            <a:ext cx="105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ja-JP" sz="3000" b="1" dirty="0">
                <a:solidFill>
                  <a:srgbClr val="3D2A1B"/>
                </a:solidFill>
                <a:latin typeface="Meiryo"/>
                <a:ea typeface="Meiryo"/>
              </a:rPr>
              <a:t>Target users</a:t>
            </a:r>
            <a:endParaRPr lang="ja-JP" altLang="en-US"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7721" y="1647140"/>
            <a:ext cx="5450000" cy="120000"/>
          </a:xfrm>
          <a:prstGeom prst="rect">
            <a:avLst/>
          </a:prstGeom>
          <a:solidFill>
            <a:srgbClr val="1C8A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7721" y="1869180"/>
            <a:ext cx="5300000" cy="3274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ja-JP" sz="1900" b="1" dirty="0" err="1">
                <a:solidFill>
                  <a:srgbClr val="3D2A1B"/>
                </a:solidFill>
                <a:latin typeface="Meiryo"/>
                <a:ea typeface="Meiryo"/>
              </a:rPr>
              <a:t>Practitioners</a:t>
            </a:r>
            <a:endParaRPr sz="19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7721" y="2347140"/>
            <a:ext cx="5300000" cy="14660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5000"/>
              </a:lnSpc>
              <a:spcAft>
                <a:spcPts val="1300"/>
              </a:spcAft>
            </a:pPr>
            <a:r>
              <a:rPr lang="ja-JP" altLang="en-US" sz="1600" b="1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ja-JP" altLang="en-US" sz="1600">
                <a:solidFill>
                  <a:srgbClr val="3F3F3F"/>
                </a:solidFill>
                <a:latin typeface="Meiryo"/>
                <a:ea typeface="Meiryo"/>
              </a:rPr>
              <a:t>Data scientists &amp; ML engineers</a:t>
            </a:r>
          </a:p>
          <a:p>
            <a:pPr>
              <a:lnSpc>
                <a:spcPct val="115000"/>
              </a:lnSpc>
              <a:spcAft>
                <a:spcPts val="1300"/>
              </a:spcAft>
            </a:pPr>
            <a:r>
              <a:rPr lang="ja-JP" altLang="en-US" sz="1600" b="1">
                <a:solidFill>
                  <a:srgbClr val="1C8AA6"/>
                </a:solidFill>
                <a:ea typeface="Meiryo"/>
              </a:rPr>
              <a:t>●  </a:t>
            </a:r>
            <a:r>
              <a:rPr lang="ja-JP" altLang="en-US" sz="1600">
                <a:solidFill>
                  <a:srgbClr val="3F3F3F"/>
                </a:solidFill>
                <a:ea typeface="Meiryo"/>
              </a:rPr>
              <a:t>Marketers &amp; analysts</a:t>
            </a:r>
          </a:p>
          <a:p>
            <a:pPr>
              <a:lnSpc>
                <a:spcPct val="115000"/>
              </a:lnSpc>
              <a:spcAft>
                <a:spcPts val="1300"/>
              </a:spcAft>
            </a:pPr>
            <a:r>
              <a:rPr lang="ja-JP" altLang="en-US" sz="1600" b="1">
                <a:solidFill>
                  <a:srgbClr val="1C8AA6"/>
                </a:solidFill>
                <a:latin typeface="Meiryo"/>
                <a:ea typeface="Meiryo"/>
              </a:rPr>
              <a:t>●  </a:t>
            </a:r>
            <a:r>
              <a:rPr lang="ja-JP" altLang="en-US" sz="1600">
                <a:solidFill>
                  <a:srgbClr val="3F3F3F"/>
                </a:solidFill>
                <a:latin typeface="Meiryo"/>
                <a:ea typeface="Meiryo"/>
              </a:rPr>
              <a:t>Recommender owners on e-commerce</a:t>
            </a:r>
            <a:br>
              <a:rPr lang="en-US" altLang="ja-JP" sz="1600" dirty="0">
                <a:solidFill>
                  <a:srgbClr val="3F3F3F"/>
                </a:solidFill>
                <a:latin typeface="Meiryo"/>
                <a:ea typeface="Meiryo"/>
              </a:rPr>
            </a:br>
            <a:r>
              <a:rPr lang="en-US" altLang="ja-JP" sz="1600" dirty="0">
                <a:solidFill>
                  <a:srgbClr val="3F3F3F"/>
                </a:solidFill>
                <a:latin typeface="Meiryo"/>
                <a:ea typeface="Meiryo"/>
              </a:rPr>
              <a:t>    </a:t>
            </a:r>
            <a:r>
              <a:rPr lang="ja-JP" altLang="en-US" sz="1600">
                <a:solidFill>
                  <a:srgbClr val="3F3F3F"/>
                </a:solidFill>
                <a:latin typeface="Meiryo"/>
                <a:ea typeface="Meiryo"/>
              </a:rPr>
              <a:t> / content platforms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57721" y="1647140"/>
            <a:ext cx="5450000" cy="12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7721" y="1869180"/>
            <a:ext cx="5300000" cy="3274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rgbClr val="3D2A1B"/>
                </a:solidFill>
                <a:latin typeface="Meiryo"/>
                <a:ea typeface="Meiryo"/>
              </a:rPr>
              <a:t>Researchers</a:t>
            </a:r>
            <a:endParaRPr sz="19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7721" y="2347140"/>
            <a:ext cx="5300000" cy="19866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5000"/>
              </a:lnSpc>
              <a:spcAft>
                <a:spcPts val="1300"/>
              </a:spcAft>
            </a:pPr>
            <a:r>
              <a:rPr lang="ja-JP" altLang="en-US" sz="1600" b="1">
                <a:solidFill>
                  <a:srgbClr val="8C4A20"/>
                </a:solidFill>
                <a:latin typeface="Meiryo"/>
                <a:ea typeface="Meiryo"/>
              </a:rPr>
              <a:t>●  </a:t>
            </a:r>
            <a:r>
              <a:rPr lang="ja-JP" altLang="en-US" sz="1600">
                <a:solidFill>
                  <a:srgbClr val="3F3F3F"/>
                </a:solidFill>
                <a:latin typeface="Meiryo"/>
                <a:ea typeface="Meiryo"/>
              </a:rPr>
              <a:t>Recommender systems &amp; information retrieval</a:t>
            </a:r>
          </a:p>
          <a:p>
            <a:pPr>
              <a:lnSpc>
                <a:spcPct val="115000"/>
              </a:lnSpc>
              <a:spcAft>
                <a:spcPts val="1300"/>
              </a:spcAft>
            </a:pPr>
            <a:r>
              <a:rPr lang="ja-JP" altLang="en-US" sz="1600" b="1">
                <a:solidFill>
                  <a:srgbClr val="8C4A20"/>
                </a:solidFill>
                <a:latin typeface="Meiryo"/>
                <a:ea typeface="Meiryo"/>
              </a:rPr>
              <a:t>●  </a:t>
            </a:r>
            <a:r>
              <a:rPr lang="ja-JP" altLang="en-US" sz="1600">
                <a:solidFill>
                  <a:srgbClr val="3F3F3F"/>
                </a:solidFill>
                <a:latin typeface="Meiryo"/>
                <a:ea typeface="Meiryo"/>
              </a:rPr>
              <a:t>Marketing science &amp; consumer behavior</a:t>
            </a:r>
          </a:p>
          <a:p>
            <a:pPr>
              <a:lnSpc>
                <a:spcPct val="115000"/>
              </a:lnSpc>
              <a:spcAft>
                <a:spcPts val="1300"/>
              </a:spcAft>
            </a:pPr>
            <a:r>
              <a:rPr lang="ja-JP" altLang="en-US" sz="1600" b="1">
                <a:solidFill>
                  <a:srgbClr val="8C4A20"/>
                </a:solidFill>
                <a:latin typeface="Meiryo"/>
                <a:ea typeface="Meiryo"/>
              </a:rPr>
              <a:t>●  </a:t>
            </a:r>
            <a:r>
              <a:rPr lang="ja-JP" altLang="en-US" sz="1600">
                <a:solidFill>
                  <a:srgbClr val="3F3F3F"/>
                </a:solidFill>
                <a:latin typeface="Meiryo"/>
                <a:ea typeface="Meiryo"/>
              </a:rPr>
              <a:t>Operations research &amp; mathematical optimization</a:t>
            </a:r>
          </a:p>
          <a:p>
            <a:pPr>
              <a:lnSpc>
                <a:spcPct val="115000"/>
              </a:lnSpc>
              <a:spcAft>
                <a:spcPts val="1300"/>
              </a:spcAft>
            </a:pPr>
            <a:r>
              <a:rPr lang="ja-JP" altLang="en-US" sz="1600" b="1">
                <a:solidFill>
                  <a:srgbClr val="8C4A20"/>
                </a:solidFill>
                <a:latin typeface="Meiryo"/>
                <a:ea typeface="Meiryo"/>
              </a:rPr>
              <a:t>●  </a:t>
            </a:r>
            <a:r>
              <a:rPr lang="ja-JP" altLang="en-US" sz="1600">
                <a:solidFill>
                  <a:srgbClr val="3F3F3F"/>
                </a:solidFill>
                <a:latin typeface="Meiryo"/>
                <a:ea typeface="Meiryo"/>
              </a:rPr>
              <a:t>Cognitive psychology</a:t>
            </a:r>
            <a:br>
              <a:rPr lang="en-US" altLang="ja-JP" sz="1600" dirty="0">
                <a:solidFill>
                  <a:srgbClr val="3F3F3F"/>
                </a:solidFill>
                <a:latin typeface="Meiryo"/>
                <a:ea typeface="Meiryo"/>
              </a:rPr>
            </a:br>
            <a:r>
              <a:rPr lang="en-US" altLang="ja-JP" sz="1600" dirty="0">
                <a:solidFill>
                  <a:srgbClr val="3F3F3F"/>
                </a:solidFill>
                <a:latin typeface="Meiryo"/>
                <a:ea typeface="Meiryo"/>
              </a:rPr>
              <a:t>    </a:t>
            </a:r>
            <a:r>
              <a:rPr lang="ja-JP" altLang="en-US" sz="1600">
                <a:solidFill>
                  <a:srgbClr val="3F3F3F"/>
                </a:solidFill>
                <a:latin typeface="Meiryo"/>
                <a:ea typeface="Meiryo"/>
              </a:rPr>
              <a:t> (memory, mere-exposure effect)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6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00" y="611467"/>
            <a:ext cx="105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ja-JP" sz="3000" b="1" dirty="0">
                <a:solidFill>
                  <a:srgbClr val="3D2A1B"/>
                </a:solidFill>
                <a:latin typeface="Meiryo"/>
                <a:ea typeface="Meiryo"/>
              </a:rPr>
              <a:t>Installation &amp; usage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0000" y="1400000"/>
            <a:ext cx="10970000" cy="3102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 err="1">
                <a:solidFill>
                  <a:srgbClr val="3D2A1B"/>
                </a:solidFill>
                <a:latin typeface="Meiryo"/>
                <a:ea typeface="Meiryo"/>
              </a:rPr>
              <a:t>pip install</a:t>
            </a:r>
            <a:endParaRPr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2BA457A6-993A-8996-ECFA-60AC44B8EF0A}"/>
              </a:ext>
            </a:extLst>
          </p:cNvPr>
          <p:cNvSpPr/>
          <p:nvPr/>
        </p:nvSpPr>
        <p:spPr>
          <a:xfrm>
            <a:off x="617200" y="1800000"/>
            <a:ext cx="10957600" cy="560000"/>
          </a:xfrm>
          <a:prstGeom prst="rect">
            <a:avLst/>
          </a:prstGeom>
          <a:solidFill>
            <a:srgbClr val="2E1B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2D88421B-49D2-F992-B01D-BF45DD005BAC}"/>
              </a:ext>
            </a:extLst>
          </p:cNvPr>
          <p:cNvSpPr/>
          <p:nvPr/>
        </p:nvSpPr>
        <p:spPr>
          <a:xfrm>
            <a:off x="627721" y="1800000"/>
            <a:ext cx="7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87EDC3D3-8612-216E-2669-6ABF670904A6}"/>
              </a:ext>
            </a:extLst>
          </p:cNvPr>
          <p:cNvSpPr txBox="1"/>
          <p:nvPr/>
        </p:nvSpPr>
        <p:spPr>
          <a:xfrm>
            <a:off x="960000" y="1936444"/>
            <a:ext cx="10550000" cy="30816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b="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$ pip install </a:t>
            </a:r>
            <a:r>
              <a:rPr b="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rfscorer</a:t>
            </a:r>
            <a:endParaRPr b="0" dirty="0">
              <a:solidFill>
                <a:srgbClr val="F2EDE6"/>
              </a:solidFill>
              <a:latin typeface="Consolas"/>
              <a:ea typeface="Consolas"/>
              <a:cs typeface="Consolas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0CEAFC49-09CB-76DA-0332-95CBAA83DC48}"/>
              </a:ext>
            </a:extLst>
          </p:cNvPr>
          <p:cNvSpPr txBox="1"/>
          <p:nvPr/>
        </p:nvSpPr>
        <p:spPr>
          <a:xfrm>
            <a:off x="720000" y="2500000"/>
            <a:ext cx="10970000" cy="3102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2000"/>
              </a:lnSpc>
              <a:spcAft>
                <a:spcPts val="600"/>
              </a:spcAft>
            </a:pPr>
            <a:r>
              <a:rPr lang="en-US" altLang="ja-JP" b="1" dirty="0">
                <a:solidFill>
                  <a:srgbClr val="3D2A1B"/>
                </a:solidFill>
                <a:ea typeface="Meiryo"/>
              </a:rPr>
              <a:t>Usage (compute scores in 3 steps: fit → optimize → transform)</a:t>
            </a:r>
            <a:endParaRPr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9D121C50-5493-2C63-DDEE-ABA3B61CA737}"/>
              </a:ext>
            </a:extLst>
          </p:cNvPr>
          <p:cNvSpPr/>
          <p:nvPr/>
        </p:nvSpPr>
        <p:spPr>
          <a:xfrm>
            <a:off x="617200" y="2899999"/>
            <a:ext cx="10957600" cy="3542605"/>
          </a:xfrm>
          <a:prstGeom prst="rect">
            <a:avLst/>
          </a:prstGeom>
          <a:solidFill>
            <a:srgbClr val="2E1B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id="{4A0C0525-CB25-32A3-9B96-845765C50D36}"/>
              </a:ext>
            </a:extLst>
          </p:cNvPr>
          <p:cNvSpPr/>
          <p:nvPr/>
        </p:nvSpPr>
        <p:spPr>
          <a:xfrm>
            <a:off x="627721" y="2899999"/>
            <a:ext cx="70000" cy="3542605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027FF302-CCC0-D611-9DD8-D54617B17F25}"/>
              </a:ext>
            </a:extLst>
          </p:cNvPr>
          <p:cNvSpPr txBox="1"/>
          <p:nvPr/>
        </p:nvSpPr>
        <p:spPr>
          <a:xfrm>
            <a:off x="833877" y="3070000"/>
            <a:ext cx="10730402" cy="315964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from 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rfscorer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 import 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RecencyFrequencyScorer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, 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split_by_date</a:t>
            </a:r>
            <a:endParaRPr sz="1500" dirty="0">
              <a:solidFill>
                <a:srgbClr val="F2EDE6"/>
              </a:solidFill>
              <a:latin typeface="Consolas"/>
              <a:ea typeface="Consolas"/>
              <a:cs typeface="Consolas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 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# Split behavior history (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cols:user,item,datetime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) at a target date into 7-day 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obs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/1-day ground truth</a:t>
            </a:r>
            <a:endParaRPr sz="1500" dirty="0">
              <a:solidFill>
                <a:srgbClr val="F2EDE6"/>
              </a:solidFill>
              <a:latin typeface="Consolas"/>
              <a:ea typeface="Consolas"/>
              <a:cs typeface="Consolas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df_obs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, 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df_gt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 = 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split_by_date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(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df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, "2026-07-07", 7, 1)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 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 = 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RecencyFrequencyScorer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()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scorer.fit(df_obs, df_gt)        # fit the model</a:t>
            </a:r>
            <a:endParaRPr sz="1500" dirty="0">
              <a:solidFill>
                <a:srgbClr val="F2EDE6"/>
              </a:solidFill>
              <a:latin typeface="Consolas"/>
              <a:ea typeface="Consolas"/>
              <a:cs typeface="Consolas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scorer.optimize(kind="mono")     # optimize under RF monotonicity</a:t>
            </a:r>
            <a:endParaRPr sz="1500" dirty="0">
              <a:solidFill>
                <a:srgbClr val="F2EDE6"/>
              </a:solidFill>
              <a:latin typeface="Consolas"/>
              <a:ea typeface="Consolas"/>
              <a:cs typeface="Consolas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 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# score the test data</a:t>
            </a:r>
            <a:endParaRPr sz="1500" dirty="0">
              <a:solidFill>
                <a:srgbClr val="F2EDE6"/>
              </a:solidFill>
              <a:latin typeface="Consolas"/>
              <a:ea typeface="Consolas"/>
              <a:cs typeface="Consolas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</a:pP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df_scores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 = 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scorer.transform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(</a:t>
            </a:r>
            <a:r>
              <a:rPr sz="1500" dirty="0" err="1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df_test_obs</a:t>
            </a:r>
            <a:r>
              <a:rPr sz="1500" dirty="0">
                <a:solidFill>
                  <a:srgbClr val="F2EDE6"/>
                </a:solidFill>
                <a:latin typeface="Consolas" panose="020B0609020204030204" pitchFamily="49" charset="0"/>
                <a:ea typeface="Consolas"/>
                <a:cs typeface="Consolas"/>
              </a:rPr>
              <a:t>, "2026-07-07", kind="mono")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7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00" y="611467"/>
            <a:ext cx="105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3000" b="1" dirty="0">
                <a:solidFill>
                  <a:srgbClr val="3D2A1B"/>
                </a:solidFill>
                <a:latin typeface="Meiryo"/>
                <a:ea typeface="Meiryo"/>
              </a:rPr>
              <a:t>Input &amp; output data</a:t>
            </a:r>
            <a:endParaRPr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EE8A4D-1C7A-CAF6-C50D-34D85AFCDFE0}"/>
              </a:ext>
            </a:extLst>
          </p:cNvPr>
          <p:cNvSpPr txBox="1"/>
          <p:nvPr/>
        </p:nvSpPr>
        <p:spPr>
          <a:xfrm>
            <a:off x="617200" y="1380000"/>
            <a:ext cx="10970000" cy="3102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b="1" dirty="0" err="1">
                <a:solidFill>
                  <a:srgbClr val="3D2A1B"/>
                </a:solidFill>
                <a:latin typeface="Meiryo"/>
                <a:ea typeface="Meiryo"/>
              </a:rPr>
              <a:t>Input: behavior history with 3 columns</a:t>
            </a:r>
            <a:endParaRPr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322DA749-3C7B-C038-4468-238F51B5FA12}"/>
              </a:ext>
            </a:extLst>
          </p:cNvPr>
          <p:cNvSpPr txBox="1"/>
          <p:nvPr/>
        </p:nvSpPr>
        <p:spPr>
          <a:xfrm>
            <a:off x="617200" y="3651532"/>
            <a:ext cx="10970000" cy="3102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b="1" dirty="0" err="1">
                <a:solidFill>
                  <a:srgbClr val="3D2A1B"/>
                </a:solidFill>
                <a:latin typeface="Meiryo"/>
                <a:ea typeface="Meiryo"/>
              </a:rPr>
              <a:t>Output: a table adding a score and rank to each user × item</a:t>
            </a:r>
            <a:endParaRPr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graphicFrame>
        <p:nvGraphicFramePr>
          <p:cNvPr id="16" name="Table 11">
            <a:extLst>
              <a:ext uri="{FF2B5EF4-FFF2-40B4-BE49-F238E27FC236}">
                <a16:creationId xmlns:a16="http://schemas.microsoft.com/office/drawing/2014/main" id="{E0FB0297-8CEE-7AFE-4D09-A5BF0DBC5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375727"/>
              </p:ext>
            </p:extLst>
          </p:nvPr>
        </p:nvGraphicFramePr>
        <p:xfrm>
          <a:off x="617200" y="4058852"/>
          <a:ext cx="7200000" cy="165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27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72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b="1" dirty="0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user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1" dirty="0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item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1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recency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1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frequency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1" dirty="0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probability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1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order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144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3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0.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07</a:t>
                      </a:r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67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42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091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3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0.0789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44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077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0.0621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44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072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0.0248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Rectangle 12">
            <a:extLst>
              <a:ext uri="{FF2B5EF4-FFF2-40B4-BE49-F238E27FC236}">
                <a16:creationId xmlns:a16="http://schemas.microsoft.com/office/drawing/2014/main" id="{670D3184-F5EB-8F07-29EB-813280C4C67C}"/>
              </a:ext>
            </a:extLst>
          </p:cNvPr>
          <p:cNvSpPr/>
          <p:nvPr/>
        </p:nvSpPr>
        <p:spPr>
          <a:xfrm>
            <a:off x="617200" y="5885938"/>
            <a:ext cx="10963976" cy="502062"/>
          </a:xfrm>
          <a:prstGeom prst="rect">
            <a:avLst/>
          </a:prstGeom>
          <a:solidFill>
            <a:srgbClr val="F7EF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5D822085-D2F4-AA0A-487D-4D613B9A1E2E}"/>
              </a:ext>
            </a:extLst>
          </p:cNvPr>
          <p:cNvSpPr txBox="1"/>
          <p:nvPr/>
        </p:nvSpPr>
        <p:spPr>
          <a:xfrm>
            <a:off x="720000" y="6004941"/>
            <a:ext cx="10804467" cy="3046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>
                <a:latin typeface="Meiryo"/>
                <a:ea typeface="Meiryo"/>
              </a:rPr>
              <a:t>Recommend items to each user in descending probability</a:t>
            </a:r>
            <a:endParaRPr lang="en-US" altLang="ja-JP" dirty="0">
              <a:latin typeface="Meiryo"/>
              <a:ea typeface="Meiryo"/>
            </a:endParaRPr>
          </a:p>
        </p:txBody>
      </p:sp>
      <p:graphicFrame>
        <p:nvGraphicFramePr>
          <p:cNvPr id="23" name="Table 11">
            <a:extLst>
              <a:ext uri="{FF2B5EF4-FFF2-40B4-BE49-F238E27FC236}">
                <a16:creationId xmlns:a16="http://schemas.microsoft.com/office/drawing/2014/main" id="{476C4BDF-1767-3711-5B60-9E0FB40BB6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665277"/>
              </p:ext>
            </p:extLst>
          </p:nvPr>
        </p:nvGraphicFramePr>
        <p:xfrm>
          <a:off x="617200" y="1740000"/>
          <a:ext cx="3600000" cy="165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b="1" dirty="0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user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b="1" dirty="0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item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onsolas"/>
                          <a:ea typeface="Consolas"/>
                          <a:cs typeface="Consolas"/>
                        </a:rPr>
                        <a:t>datetime</a:t>
                      </a:r>
                    </a:p>
                  </a:txBody>
                  <a:tcPr anchor="ctr">
                    <a:solidFill>
                      <a:srgbClr val="3D2A1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144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2026-07-05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42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091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2026-07-06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44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77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2026-07-07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000"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u0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44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i</a:t>
                      </a: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0</a:t>
                      </a:r>
                      <a:r>
                        <a:rPr lang="en-US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72</a:t>
                      </a:r>
                      <a:endParaRPr sz="1400" dirty="0">
                        <a:solidFill>
                          <a:srgbClr val="3F3F3F"/>
                        </a:solidFill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rgbClr val="3F3F3F"/>
                          </a:solidFill>
                          <a:latin typeface="Consolas"/>
                          <a:ea typeface="Consolas"/>
                          <a:cs typeface="Consolas"/>
                        </a:rPr>
                        <a:t>2026-07-07</a:t>
                      </a:r>
                    </a:p>
                  </a:txBody>
                  <a:tcPr anchor="ctr">
                    <a:solidFill>
                      <a:srgbClr val="F5F2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2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solidFill>
            <a:srgbClr val="3D2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8000"/>
            <a:ext cx="12192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FFFFF"/>
                </a:solidFill>
                <a:latin typeface="Meiryo"/>
                <a:ea typeface="Meiryo"/>
              </a:rPr>
              <a:t>© 2026 Erdos Inc.  |  CC BY 4.0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00000" y="6558000"/>
            <a:ext cx="750000" cy="300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Meiryo"/>
                <a:ea typeface="Meiryo"/>
              </a:rPr>
              <a:t>8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548640"/>
            <a:ext cx="160000" cy="560000"/>
          </a:xfrm>
          <a:prstGeom prst="rect">
            <a:avLst/>
          </a:prstGeom>
          <a:solidFill>
            <a:srgbClr val="8C4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eiryo"/>
              <a:ea typeface="Meiry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00" y="611467"/>
            <a:ext cx="10500000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ja-JP" sz="3000" b="1" dirty="0">
                <a:solidFill>
                  <a:srgbClr val="3D2A1B"/>
                </a:solidFill>
                <a:latin typeface="Meiryo"/>
                <a:ea typeface="Meiryo"/>
              </a:rPr>
              <a:t>Features</a:t>
            </a:r>
            <a:endParaRPr lang="ja-JP" altLang="en-US" sz="3000" b="1" dirty="0">
              <a:solidFill>
                <a:srgbClr val="3D2A1B"/>
              </a:solidFill>
              <a:latin typeface="Meiryo"/>
              <a:ea typeface="Meiry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0000" y="1531531"/>
            <a:ext cx="10646786" cy="27776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01 </a:t>
            </a:r>
            <a:r>
              <a:rPr lang="en" altLang="ja-JP" sz="2000" b="1" dirty="0">
                <a:solidFill>
                  <a:srgbClr val="3F3F3F"/>
                </a:solidFill>
                <a:latin typeface="Meiryo"/>
                <a:ea typeface="Meiryo"/>
              </a:rPr>
              <a:t>[scikit-learn style] </a:t>
            </a:r>
            <a:r>
              <a:rPr lang="en" altLang="ja-JP" sz="2000" dirty="0">
                <a:solidFill>
                  <a:srgbClr val="3F3F3F"/>
                </a:solidFill>
                <a:latin typeface="Meiryo"/>
                <a:ea typeface="Meiryo"/>
              </a:rPr>
              <a:t>a simple fit() / transform() API</a:t>
            </a: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02 </a:t>
            </a:r>
            <a:r>
              <a:rPr lang="en" altLang="ja-JP" sz="2000" b="1" dirty="0">
                <a:solidFill>
                  <a:srgbClr val="3F3F3F"/>
                </a:solidFill>
                <a:latin typeface="Meiryo"/>
                <a:ea typeface="Meiryo"/>
              </a:rPr>
              <a:t>[minimal data] </a:t>
            </a:r>
            <a:r>
              <a:rPr lang="en" altLang="ja-JP" sz="2000" dirty="0">
                <a:solidFill>
                  <a:srgbClr val="3F3F3F"/>
                </a:solidFill>
                <a:latin typeface="Meiryo"/>
                <a:ea typeface="Meiryo"/>
              </a:rPr>
              <a:t>just three columns: user / item / datetime</a:t>
            </a: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03 </a:t>
            </a:r>
            <a:r>
              <a:rPr lang="en" altLang="ja-JP" sz="2000" b="1" dirty="0">
                <a:solidFill>
                  <a:srgbClr val="3F3F3F"/>
                </a:solidFill>
                <a:latin typeface="Meiryo"/>
                <a:ea typeface="Meiryo"/>
              </a:rPr>
              <a:t>[explainable] </a:t>
            </a:r>
            <a:r>
              <a:rPr lang="en" altLang="ja-JP" sz="2000" dirty="0">
                <a:solidFill>
                  <a:srgbClr val="3F3F3F"/>
                </a:solidFill>
                <a:latin typeface="Meiryo"/>
                <a:ea typeface="Meiryo"/>
              </a:rPr>
              <a:t>RF monotonicity via optimization explains each recommendation</a:t>
            </a: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04 </a:t>
            </a:r>
            <a:r>
              <a:rPr lang="en" altLang="ja-JP" sz="2000" b="1" dirty="0">
                <a:solidFill>
                  <a:srgbClr val="3F3F3F"/>
                </a:solidFill>
                <a:latin typeface="Meiryo"/>
                <a:ea typeface="Meiryo"/>
              </a:rPr>
              <a:t>[stable probabilities] </a:t>
            </a:r>
            <a:r>
              <a:rPr lang="en" altLang="ja-JP" sz="2000" dirty="0">
                <a:solidFill>
                  <a:srgbClr val="3F3F3F"/>
                </a:solidFill>
                <a:latin typeface="Meiryo"/>
                <a:ea typeface="Meiryo"/>
              </a:rPr>
              <a:t>estimated directly from recency &amp; frequency</a:t>
            </a: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05 </a:t>
            </a:r>
            <a:r>
              <a:rPr lang="en" altLang="ja-JP" sz="2000" b="1" dirty="0">
                <a:solidFill>
                  <a:srgbClr val="3F3F3F"/>
                </a:solidFill>
                <a:latin typeface="Meiryo"/>
                <a:ea typeface="Meiryo"/>
              </a:rPr>
              <a:t>[downstream use] </a:t>
            </a:r>
            <a:r>
              <a:rPr lang="en" altLang="ja-JP" sz="2000" dirty="0">
                <a:solidFill>
                  <a:srgbClr val="3F3F3F"/>
                </a:solidFill>
                <a:latin typeface="Meiryo"/>
                <a:ea typeface="Meiryo"/>
              </a:rPr>
              <a:t>as input to collaborative filtering / ML</a:t>
            </a:r>
          </a:p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ja-JP" altLang="en-US" sz="2000" b="1">
                <a:solidFill>
                  <a:srgbClr val="1C8AA6"/>
                </a:solidFill>
                <a:latin typeface="Meiryo"/>
                <a:ea typeface="Meiryo"/>
              </a:rPr>
              <a:t>● 06 </a:t>
            </a:r>
            <a:r>
              <a:rPr lang="en" altLang="ja-JP" sz="2000" b="1" dirty="0">
                <a:solidFill>
                  <a:srgbClr val="3F3F3F"/>
                </a:solidFill>
                <a:latin typeface="Meiryo"/>
                <a:ea typeface="Meiryo"/>
              </a:rPr>
              <a:t>[diagnostics &amp; visualization] </a:t>
            </a:r>
            <a:r>
              <a:rPr lang="en" altLang="ja-JP" sz="2000" dirty="0">
                <a:solidFill>
                  <a:srgbClr val="3F3F3F"/>
                </a:solidFill>
                <a:latin typeface="Meiryo"/>
                <a:ea typeface="Meiryo"/>
              </a:rPr>
              <a:t>statistics &amp; plots for practice and research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Meiryo"/>
        <a:ea typeface="Meiryo"/>
        <a:cs typeface=""/>
        <a:font script="Jpan" typeface="Meiryo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eiryo"/>
        <a:ea typeface="Meiryo"/>
        <a:cs typeface=""/>
        <a:font script="Jpan" typeface="Meiryo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</TotalTime>
  <Words>2303</Words>
  <Application>Microsoft Macintosh PowerPoint</Application>
  <PresentationFormat>ワイド画面</PresentationFormat>
  <Paragraphs>355</Paragraphs>
  <Slides>21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5" baseType="lpstr">
      <vt:lpstr>Meiryo</vt:lpstr>
      <vt:lpstr>Arial</vt:lpstr>
      <vt:lpstr>Consolas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Jiro Iwanaga</cp:lastModifiedBy>
  <cp:revision>123</cp:revision>
  <dcterms:created xsi:type="dcterms:W3CDTF">2013-01-27T09:14:16Z</dcterms:created>
  <dcterms:modified xsi:type="dcterms:W3CDTF">2026-06-22T01:50:17Z</dcterms:modified>
  <cp:category/>
</cp:coreProperties>
</file>