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80" r:id="rId3"/>
    <p:sldId id="296" r:id="rId4"/>
    <p:sldId id="297" r:id="rId5"/>
    <p:sldId id="304" r:id="rId6"/>
    <p:sldId id="283" r:id="rId7"/>
    <p:sldId id="284" r:id="rId8"/>
    <p:sldId id="285" r:id="rId9"/>
    <p:sldId id="286" r:id="rId10"/>
    <p:sldId id="287" r:id="rId11"/>
    <p:sldId id="288" r:id="rId12"/>
    <p:sldId id="289" r:id="rId13"/>
    <p:sldId id="290" r:id="rId14"/>
    <p:sldId id="303" r:id="rId15"/>
    <p:sldId id="292" r:id="rId16"/>
    <p:sldId id="293" r:id="rId17"/>
    <p:sldId id="294" r:id="rId18"/>
    <p:sldId id="295" r:id="rId19"/>
    <p:sldId id="300" r:id="rId20"/>
    <p:sldId id="298" r:id="rId21"/>
    <p:sldId id="30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88A5"/>
    <a:srgbClr val="8C491F"/>
    <a:srgbClr val="F8EFE6"/>
    <a:srgbClr val="F5F2EE"/>
    <a:srgbClr val="3D2A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08"/>
    <p:restoredTop sz="94694"/>
  </p:normalViewPr>
  <p:slideViewPr>
    <p:cSldViewPr snapToGrid="0" snapToObjects="1">
      <p:cViewPr varScale="1">
        <p:scale>
          <a:sx n="121" d="100"/>
          <a:sy n="121" d="100"/>
        </p:scale>
        <p:origin x="1312"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atin typeface="Meiryo"/>
                <a:ea typeface="Meiryo"/>
              </a:rPr>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atin typeface="Meiryo"/>
                <a:ea typeface="Meiryo"/>
              </a:rPr>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11"/>
          </p:nvPr>
        </p:nvSpPr>
        <p:spPr/>
        <p:txBody>
          <a:bodyPr/>
          <a:lstStyle/>
          <a:p>
            <a:endParaRPr lang="en-US">
              <a:latin typeface="Meiryo"/>
              <a:ea typeface="Meiryo"/>
            </a:endParaRP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eiryo"/>
                <a:ea typeface="Meiryo"/>
              </a:rPr>
              <a:t>Click to edit Master title style</a:t>
            </a:r>
          </a:p>
        </p:txBody>
      </p:sp>
      <p:sp>
        <p:nvSpPr>
          <p:cNvPr id="3" name="Vertical Text Placeholder 2"/>
          <p:cNvSpPr>
            <a:spLocks noGrp="1"/>
          </p:cNvSpPr>
          <p:nvPr>
            <p:ph type="body" orient="vert" idx="1"/>
          </p:nvPr>
        </p:nvSpPr>
        <p:spPr/>
        <p:txBody>
          <a:bodyPr vert="eaVert"/>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11"/>
          </p:nvPr>
        </p:nvSpPr>
        <p:spPr/>
        <p:txBody>
          <a:bodyPr/>
          <a:lstStyle/>
          <a:p>
            <a:endParaRPr lang="en-US">
              <a:latin typeface="Meiryo"/>
              <a:ea typeface="Meiryo"/>
            </a:endParaRP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atin typeface="Meiryo"/>
                <a:ea typeface="Meiryo"/>
              </a:rPr>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11"/>
          </p:nvPr>
        </p:nvSpPr>
        <p:spPr/>
        <p:txBody>
          <a:bodyPr/>
          <a:lstStyle/>
          <a:p>
            <a:endParaRPr lang="en-US">
              <a:latin typeface="Meiryo"/>
              <a:ea typeface="Meiryo"/>
            </a:endParaRP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eiryo"/>
                <a:ea typeface="Meiryo"/>
              </a:rPr>
              <a:t>Click to edit Master title style</a:t>
            </a:r>
          </a:p>
        </p:txBody>
      </p:sp>
      <p:sp>
        <p:nvSpPr>
          <p:cNvPr id="3" name="Content Placeholder 2"/>
          <p:cNvSpPr>
            <a:spLocks noGrp="1"/>
          </p:cNvSpPr>
          <p:nvPr>
            <p:ph idx="1"/>
          </p:nvPr>
        </p:nvSpPr>
        <p:spPr/>
        <p:txBody>
          <a:body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11"/>
          </p:nvPr>
        </p:nvSpPr>
        <p:spPr/>
        <p:txBody>
          <a:bodyPr/>
          <a:lstStyle/>
          <a:p>
            <a:endParaRPr lang="en-US">
              <a:latin typeface="Meiryo"/>
              <a:ea typeface="Meiryo"/>
            </a:endParaRP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atin typeface="Meiryo"/>
                <a:ea typeface="Meiryo"/>
              </a:rPr>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atin typeface="Meiryo"/>
                <a:ea typeface="Meiryo"/>
              </a:rPr>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11"/>
          </p:nvPr>
        </p:nvSpPr>
        <p:spPr/>
        <p:txBody>
          <a:bodyPr/>
          <a:lstStyle/>
          <a:p>
            <a:endParaRPr lang="en-US">
              <a:latin typeface="Meiryo"/>
              <a:ea typeface="Meiryo"/>
            </a:endParaRP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eiryo"/>
                <a:ea typeface="Meiryo"/>
              </a:rPr>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6" name="Footer Placeholder 5"/>
          <p:cNvSpPr>
            <a:spLocks noGrp="1"/>
          </p:cNvSpPr>
          <p:nvPr>
            <p:ph type="ftr" sz="quarter" idx="11"/>
          </p:nvPr>
        </p:nvSpPr>
        <p:spPr/>
        <p:txBody>
          <a:bodyPr/>
          <a:lstStyle/>
          <a:p>
            <a:endParaRPr lang="en-US">
              <a:latin typeface="Meiryo"/>
              <a:ea typeface="Meiryo"/>
            </a:endParaRP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atin typeface="Meiryo"/>
                <a:ea typeface="Meiryo"/>
              </a:rPr>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atin typeface="Meiryo"/>
                <a:ea typeface="Meiryo"/>
              </a:rPr>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atin typeface="Meiryo"/>
                <a:ea typeface="Meiryo"/>
              </a:rPr>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8" name="Footer Placeholder 7"/>
          <p:cNvSpPr>
            <a:spLocks noGrp="1"/>
          </p:cNvSpPr>
          <p:nvPr>
            <p:ph type="ftr" sz="quarter" idx="11"/>
          </p:nvPr>
        </p:nvSpPr>
        <p:spPr/>
        <p:txBody>
          <a:bodyPr/>
          <a:lstStyle/>
          <a:p>
            <a:endParaRPr lang="en-US">
              <a:latin typeface="Meiryo"/>
              <a:ea typeface="Meiryo"/>
            </a:endParaRPr>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eiryo"/>
                <a:ea typeface="Meiryo"/>
              </a:rPr>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4" name="Footer Placeholder 3"/>
          <p:cNvSpPr>
            <a:spLocks noGrp="1"/>
          </p:cNvSpPr>
          <p:nvPr>
            <p:ph type="ftr" sz="quarter" idx="11"/>
          </p:nvPr>
        </p:nvSpPr>
        <p:spPr/>
        <p:txBody>
          <a:bodyPr/>
          <a:lstStyle/>
          <a:p>
            <a:endParaRPr lang="en-US">
              <a:latin typeface="Meiryo"/>
              <a:ea typeface="Meiryo"/>
            </a:endParaRPr>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3" name="Footer Placeholder 2"/>
          <p:cNvSpPr>
            <a:spLocks noGrp="1"/>
          </p:cNvSpPr>
          <p:nvPr>
            <p:ph type="ftr" sz="quarter" idx="11"/>
          </p:nvPr>
        </p:nvSpPr>
        <p:spPr/>
        <p:txBody>
          <a:bodyPr/>
          <a:lstStyle/>
          <a:p>
            <a:endParaRPr lang="en-US">
              <a:latin typeface="Meiryo"/>
              <a:ea typeface="Meiryo"/>
            </a:endParaRPr>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atin typeface="Meiryo"/>
                <a:ea typeface="Meiryo"/>
              </a:rPr>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atin typeface="Meiryo"/>
                <a:ea typeface="Meiryo"/>
              </a:rPr>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6" name="Footer Placeholder 5"/>
          <p:cNvSpPr>
            <a:spLocks noGrp="1"/>
          </p:cNvSpPr>
          <p:nvPr>
            <p:ph type="ftr" sz="quarter" idx="11"/>
          </p:nvPr>
        </p:nvSpPr>
        <p:spPr/>
        <p:txBody>
          <a:bodyPr/>
          <a:lstStyle/>
          <a:p>
            <a:endParaRPr lang="en-US">
              <a:latin typeface="Meiryo"/>
              <a:ea typeface="Meiryo"/>
            </a:endParaRP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atin typeface="Meiryo"/>
                <a:ea typeface="Meiryo"/>
              </a:rPr>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latin typeface="Meiryo"/>
              <a:ea typeface="Meiryo"/>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atin typeface="Meiryo"/>
                <a:ea typeface="Meiryo"/>
              </a:rPr>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6/22/26</a:t>
            </a:fld>
            <a:endParaRPr lang="en-US">
              <a:latin typeface="Meiryo"/>
              <a:ea typeface="Meiryo"/>
            </a:endParaRPr>
          </a:p>
        </p:txBody>
      </p:sp>
      <p:sp>
        <p:nvSpPr>
          <p:cNvPr id="6" name="Footer Placeholder 5"/>
          <p:cNvSpPr>
            <a:spLocks noGrp="1"/>
          </p:cNvSpPr>
          <p:nvPr>
            <p:ph type="ftr" sz="quarter" idx="11"/>
          </p:nvPr>
        </p:nvSpPr>
        <p:spPr/>
        <p:txBody>
          <a:bodyPr/>
          <a:lstStyle/>
          <a:p>
            <a:endParaRPr lang="en-US">
              <a:latin typeface="Meiryo"/>
              <a:ea typeface="Meiryo"/>
            </a:endParaRP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latin typeface="Meiryo"/>
                <a:ea typeface="Meiryo"/>
              </a:rPr>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atin typeface="Meiryo"/>
                <a:ea typeface="Meiryo"/>
              </a:rPr>
              <a:t>Click to edit Master text styles</a:t>
            </a:r>
          </a:p>
          <a:p>
            <a:pPr lvl="1"/>
            <a:r>
              <a:rPr lang="en-US">
                <a:latin typeface="Meiryo"/>
                <a:ea typeface="Meiryo"/>
              </a:rPr>
              <a:t>Second level</a:t>
            </a:r>
          </a:p>
          <a:p>
            <a:pPr lvl="2"/>
            <a:r>
              <a:rPr lang="en-US">
                <a:latin typeface="Meiryo"/>
                <a:ea typeface="Meiryo"/>
              </a:rPr>
              <a:t>Third level</a:t>
            </a:r>
          </a:p>
          <a:p>
            <a:pPr lvl="3"/>
            <a:r>
              <a:rPr lang="en-US">
                <a:latin typeface="Meiryo"/>
                <a:ea typeface="Meiryo"/>
              </a:rPr>
              <a:t>Fourth level</a:t>
            </a:r>
          </a:p>
          <a:p>
            <a:pPr lvl="4"/>
            <a:r>
              <a:rPr lang="en-US">
                <a:latin typeface="Meiryo"/>
                <a:ea typeface="Meiryo"/>
              </a:rPr>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6/22/26</a:t>
            </a:fld>
            <a:endParaRPr lang="en-US">
              <a:latin typeface="Meiryo"/>
              <a:ea typeface="Meiryo"/>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atin typeface="Meiryo"/>
              <a:ea typeface="Meiryo"/>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latin typeface="Meiryo"/>
              <a:ea typeface="Meiryo"/>
            </a:endParaRPr>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mailto:iwanaga@erdos-the-book.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4250000"/>
            <a:ext cx="12192000" cy="4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800000" y="2050000"/>
            <a:ext cx="10500000" cy="1137556"/>
          </a:xfrm>
          <a:prstGeom prst="rect">
            <a:avLst/>
          </a:prstGeom>
          <a:noFill/>
        </p:spPr>
        <p:txBody>
          <a:bodyPr wrap="square" lIns="0" tIns="0" rIns="0" bIns="0" anchor="t">
            <a:spAutoFit/>
          </a:bodyPr>
          <a:lstStyle/>
          <a:p>
            <a:pPr algn="l">
              <a:lnSpc>
                <a:spcPct val="112000"/>
              </a:lnSpc>
              <a:spcBef>
                <a:spcPts val="0"/>
              </a:spcBef>
              <a:spcAft>
                <a:spcPts val="600"/>
              </a:spcAft>
            </a:pPr>
            <a:r>
              <a:rPr lang="en-US" altLang="ja-JP" sz="6600" b="1" dirty="0" err="1">
                <a:solidFill>
                  <a:srgbClr val="FFFFFF"/>
                </a:solidFill>
                <a:latin typeface="Meiryo"/>
                <a:ea typeface="Meiryo"/>
              </a:rPr>
              <a:t>RF</a:t>
            </a:r>
            <a:r>
              <a:rPr sz="6600" b="1" dirty="0" err="1">
                <a:solidFill>
                  <a:srgbClr val="FFFFFF"/>
                </a:solidFill>
                <a:latin typeface="Meiryo"/>
                <a:ea typeface="Meiryo"/>
              </a:rPr>
              <a:t>scorer</a:t>
            </a:r>
            <a:endParaRPr sz="6600" b="1" dirty="0">
              <a:solidFill>
                <a:srgbClr val="FFFFFF"/>
              </a:solidFill>
              <a:latin typeface="Meiryo"/>
              <a:ea typeface="Meiryo"/>
            </a:endParaRPr>
          </a:p>
        </p:txBody>
      </p:sp>
      <p:sp>
        <p:nvSpPr>
          <p:cNvPr id="5" name="TextBox 4"/>
          <p:cNvSpPr txBox="1"/>
          <p:nvPr/>
        </p:nvSpPr>
        <p:spPr>
          <a:xfrm>
            <a:off x="810000" y="3050000"/>
            <a:ext cx="10500000" cy="900000"/>
          </a:xfrm>
          <a:prstGeom prst="rect">
            <a:avLst/>
          </a:prstGeom>
          <a:noFill/>
        </p:spPr>
        <p:txBody>
          <a:bodyPr wrap="square" lIns="0" tIns="0" rIns="0" bIns="0" anchor="t">
            <a:spAutoFit/>
          </a:bodyPr>
          <a:lstStyle/>
          <a:p>
            <a:pPr algn="l">
              <a:lnSpc>
                <a:spcPct val="112000"/>
              </a:lnSpc>
              <a:spcBef>
                <a:spcPts val="0"/>
              </a:spcBef>
              <a:spcAft>
                <a:spcPts val="400"/>
              </a:spcAft>
            </a:pPr>
            <a:r>
              <a:rPr sz="2600" b="0">
                <a:solidFill>
                  <a:srgbClr val="E0D3C6"/>
                </a:solidFill>
                <a:latin typeface="Meiryo"/>
                <a:ea typeface="Meiryo"/>
              </a:rPr>
              <a:t>Recency-Frequency に基づく</a:t>
            </a:r>
          </a:p>
          <a:p>
            <a:pPr algn="l">
              <a:lnSpc>
                <a:spcPct val="112000"/>
              </a:lnSpc>
              <a:spcBef>
                <a:spcPts val="0"/>
              </a:spcBef>
              <a:spcAft>
                <a:spcPts val="400"/>
              </a:spcAft>
            </a:pPr>
            <a:r>
              <a:rPr sz="2600" b="1">
                <a:solidFill>
                  <a:srgbClr val="FFFFFF"/>
                </a:solidFill>
                <a:latin typeface="Meiryo"/>
                <a:ea typeface="Meiryo"/>
              </a:rPr>
              <a:t>商品推薦スコアリング Python パッケージ</a:t>
            </a:r>
          </a:p>
        </p:txBody>
      </p:sp>
      <p:sp>
        <p:nvSpPr>
          <p:cNvPr id="6" name="TextBox 5"/>
          <p:cNvSpPr txBox="1"/>
          <p:nvPr/>
        </p:nvSpPr>
        <p:spPr>
          <a:xfrm>
            <a:off x="810000" y="4450000"/>
            <a:ext cx="10500000" cy="600000"/>
          </a:xfrm>
          <a:prstGeom prst="rect">
            <a:avLst/>
          </a:prstGeom>
          <a:noFill/>
        </p:spPr>
        <p:txBody>
          <a:bodyPr wrap="square" lIns="0" tIns="0" rIns="0" bIns="0" anchor="t">
            <a:spAutoFit/>
          </a:bodyPr>
          <a:lstStyle/>
          <a:p>
            <a:pPr algn="l">
              <a:lnSpc>
                <a:spcPct val="112000"/>
              </a:lnSpc>
              <a:spcBef>
                <a:spcPts val="0"/>
              </a:spcBef>
              <a:spcAft>
                <a:spcPts val="600"/>
              </a:spcAft>
            </a:pPr>
            <a:r>
              <a:rPr sz="2200" b="1" dirty="0">
                <a:solidFill>
                  <a:srgbClr val="E8C9A8"/>
                </a:solidFill>
                <a:latin typeface="Consolas"/>
                <a:ea typeface="Consolas"/>
                <a:cs typeface="Consolas"/>
              </a:rPr>
              <a:t>pip install </a:t>
            </a:r>
            <a:r>
              <a:rPr sz="2200" b="1" dirty="0" err="1">
                <a:solidFill>
                  <a:srgbClr val="E8C9A8"/>
                </a:solidFill>
                <a:latin typeface="Consolas"/>
                <a:ea typeface="Consolas"/>
                <a:cs typeface="Consolas"/>
              </a:rPr>
              <a:t>rfscorer</a:t>
            </a:r>
            <a:endParaRPr sz="2200" b="1" dirty="0">
              <a:solidFill>
                <a:srgbClr val="E8C9A8"/>
              </a:solidFill>
              <a:latin typeface="Consolas"/>
              <a:ea typeface="Consolas"/>
              <a:cs typeface="Consolas"/>
            </a:endParaRPr>
          </a:p>
        </p:txBody>
      </p:sp>
      <p:sp>
        <p:nvSpPr>
          <p:cNvPr id="7" name="TextBox 6"/>
          <p:cNvSpPr txBox="1"/>
          <p:nvPr/>
        </p:nvSpPr>
        <p:spPr>
          <a:xfrm>
            <a:off x="810000" y="5350000"/>
            <a:ext cx="10500000" cy="826445"/>
          </a:xfrm>
          <a:prstGeom prst="rect">
            <a:avLst/>
          </a:prstGeom>
          <a:noFill/>
        </p:spPr>
        <p:txBody>
          <a:bodyPr wrap="square" lIns="0" tIns="0" rIns="0" bIns="0" anchor="t">
            <a:spAutoFit/>
          </a:bodyPr>
          <a:lstStyle/>
          <a:p>
            <a:pPr algn="l">
              <a:lnSpc>
                <a:spcPct val="112000"/>
              </a:lnSpc>
              <a:spcBef>
                <a:spcPts val="0"/>
              </a:spcBef>
              <a:spcAft>
                <a:spcPts val="400"/>
              </a:spcAft>
            </a:pPr>
            <a:r>
              <a:rPr sz="1400" b="0" dirty="0">
                <a:solidFill>
                  <a:srgbClr val="E0D3C6"/>
                </a:solidFill>
                <a:latin typeface="Meiryo"/>
                <a:ea typeface="Meiryo"/>
              </a:rPr>
              <a:t>GitHub: </a:t>
            </a:r>
            <a:r>
              <a:rPr sz="1400" b="0" dirty="0" err="1">
                <a:solidFill>
                  <a:srgbClr val="E0D3C6"/>
                </a:solidFill>
                <a:latin typeface="Meiryo"/>
                <a:ea typeface="Meiryo"/>
              </a:rPr>
              <a:t>github.com</a:t>
            </a:r>
            <a:r>
              <a:rPr sz="1400" b="0" dirty="0">
                <a:solidFill>
                  <a:srgbClr val="E0D3C6"/>
                </a:solidFill>
                <a:latin typeface="Meiryo"/>
                <a:ea typeface="Meiryo"/>
              </a:rPr>
              <a:t>/</a:t>
            </a:r>
            <a:r>
              <a:rPr sz="1400" b="0" dirty="0" err="1">
                <a:solidFill>
                  <a:srgbClr val="E0D3C6"/>
                </a:solidFill>
                <a:latin typeface="Meiryo"/>
                <a:ea typeface="Meiryo"/>
              </a:rPr>
              <a:t>jiro-iwanaga</a:t>
            </a:r>
            <a:r>
              <a:rPr sz="1400" b="0" dirty="0">
                <a:solidFill>
                  <a:srgbClr val="E0D3C6"/>
                </a:solidFill>
                <a:latin typeface="Meiryo"/>
                <a:ea typeface="Meiryo"/>
              </a:rPr>
              <a:t>/</a:t>
            </a:r>
            <a:r>
              <a:rPr sz="1400" b="0" dirty="0" err="1">
                <a:solidFill>
                  <a:srgbClr val="E0D3C6"/>
                </a:solidFill>
                <a:latin typeface="Meiryo"/>
                <a:ea typeface="Meiryo"/>
              </a:rPr>
              <a:t>rfscorer</a:t>
            </a:r>
            <a:r>
              <a:rPr sz="1400" b="0" dirty="0">
                <a:solidFill>
                  <a:srgbClr val="E0D3C6"/>
                </a:solidFill>
                <a:latin typeface="Meiryo"/>
                <a:ea typeface="Meiryo"/>
              </a:rPr>
              <a:t>    </a:t>
            </a:r>
            <a:r>
              <a:rPr sz="1400" b="0" dirty="0" err="1">
                <a:solidFill>
                  <a:srgbClr val="E0D3C6"/>
                </a:solidFill>
                <a:latin typeface="Meiryo"/>
                <a:ea typeface="Meiryo"/>
              </a:rPr>
              <a:t>PyPI</a:t>
            </a:r>
            <a:r>
              <a:rPr sz="1400" b="0" dirty="0">
                <a:solidFill>
                  <a:srgbClr val="E0D3C6"/>
                </a:solidFill>
                <a:latin typeface="Meiryo"/>
                <a:ea typeface="Meiryo"/>
              </a:rPr>
              <a:t>: </a:t>
            </a:r>
            <a:r>
              <a:rPr sz="1400" b="0" dirty="0" err="1">
                <a:solidFill>
                  <a:srgbClr val="E0D3C6"/>
                </a:solidFill>
                <a:latin typeface="Meiryo"/>
                <a:ea typeface="Meiryo"/>
              </a:rPr>
              <a:t>pypi.org</a:t>
            </a:r>
            <a:r>
              <a:rPr sz="1400" b="0" dirty="0">
                <a:solidFill>
                  <a:srgbClr val="E0D3C6"/>
                </a:solidFill>
                <a:latin typeface="Meiryo"/>
                <a:ea typeface="Meiryo"/>
              </a:rPr>
              <a:t>/project/</a:t>
            </a:r>
            <a:r>
              <a:rPr sz="1400" b="0" dirty="0" err="1">
                <a:solidFill>
                  <a:srgbClr val="E0D3C6"/>
                </a:solidFill>
                <a:latin typeface="Meiryo"/>
                <a:ea typeface="Meiryo"/>
              </a:rPr>
              <a:t>rfscorer</a:t>
            </a:r>
            <a:endParaRPr sz="1400" b="0" dirty="0">
              <a:solidFill>
                <a:srgbClr val="E0D3C6"/>
              </a:solidFill>
              <a:latin typeface="Meiryo"/>
              <a:ea typeface="Meiryo"/>
            </a:endParaRPr>
          </a:p>
          <a:p>
            <a:pPr algn="l">
              <a:lnSpc>
                <a:spcPct val="112000"/>
              </a:lnSpc>
              <a:spcBef>
                <a:spcPts val="0"/>
              </a:spcBef>
              <a:spcAft>
                <a:spcPts val="400"/>
              </a:spcAft>
            </a:pPr>
            <a:r>
              <a:rPr lang="en" sz="1400" b="1" dirty="0">
                <a:solidFill>
                  <a:srgbClr val="E8C9A8"/>
                </a:solidFill>
                <a:latin typeface="Meiryo"/>
                <a:ea typeface="Meiryo"/>
              </a:rPr>
              <a:t>rf</a:t>
            </a:r>
            <a:r>
              <a:rPr sz="1400" b="1" dirty="0">
                <a:solidFill>
                  <a:srgbClr val="E8C9A8"/>
                </a:solidFill>
                <a:latin typeface="Meiryo"/>
                <a:ea typeface="Meiryo"/>
              </a:rPr>
              <a:t>scorer</a:t>
            </a:r>
            <a:r>
              <a:rPr lang="en-US" sz="1400" b="1" dirty="0">
                <a:solidFill>
                  <a:srgbClr val="E8C9A8"/>
                </a:solidFill>
                <a:latin typeface="Meiryo"/>
                <a:ea typeface="Meiryo"/>
              </a:rPr>
              <a:t>（v0.5.3）</a:t>
            </a:r>
            <a:r>
              <a:rPr sz="1400" b="1" dirty="0">
                <a:solidFill>
                  <a:srgbClr val="E8C9A8"/>
                </a:solidFill>
                <a:latin typeface="Meiryo"/>
                <a:ea typeface="Meiryo"/>
              </a:rPr>
              <a:t>: MIT License　／　</a:t>
            </a:r>
            <a:r>
              <a:rPr lang="ja-JP" altLang="en-US" sz="1400" b="1">
                <a:solidFill>
                  <a:srgbClr val="E8C9A8"/>
                </a:solidFill>
                <a:latin typeface="Meiryo"/>
                <a:ea typeface="Meiryo"/>
              </a:rPr>
              <a:t>本資料（</a:t>
            </a:r>
            <a:r>
              <a:rPr lang="en-US" altLang="ja-JP" sz="1400" b="1" dirty="0">
                <a:solidFill>
                  <a:srgbClr val="E8C9A8"/>
                </a:solidFill>
                <a:latin typeface="Meiryo"/>
                <a:ea typeface="Meiryo"/>
              </a:rPr>
              <a:t>v0.1.2</a:t>
            </a:r>
            <a:r>
              <a:rPr lang="ja-JP" altLang="en-US" sz="1400" b="1">
                <a:solidFill>
                  <a:srgbClr val="E8C9A8"/>
                </a:solidFill>
                <a:latin typeface="Meiryo"/>
                <a:ea typeface="Meiryo"/>
              </a:rPr>
              <a:t>）</a:t>
            </a:r>
            <a:r>
              <a:rPr lang="en-US" altLang="ja-JP" sz="1400" b="1" dirty="0">
                <a:solidFill>
                  <a:srgbClr val="E8C9A8"/>
                </a:solidFill>
                <a:latin typeface="Meiryo"/>
                <a:ea typeface="Meiryo"/>
              </a:rPr>
              <a:t>: </a:t>
            </a:r>
            <a:r>
              <a:rPr sz="1400" b="1" dirty="0">
                <a:solidFill>
                  <a:srgbClr val="E8C9A8"/>
                </a:solidFill>
                <a:latin typeface="Meiryo"/>
                <a:ea typeface="Meiryo"/>
              </a:rPr>
              <a:t>CC BY 4.0</a:t>
            </a:r>
          </a:p>
          <a:p>
            <a:pPr algn="l">
              <a:lnSpc>
                <a:spcPct val="112000"/>
              </a:lnSpc>
              <a:spcBef>
                <a:spcPts val="0"/>
              </a:spcBef>
              <a:spcAft>
                <a:spcPts val="400"/>
              </a:spcAft>
            </a:pPr>
            <a:r>
              <a:rPr sz="1400" b="0" dirty="0">
                <a:solidFill>
                  <a:srgbClr val="E0D3C6"/>
                </a:solidFill>
                <a:latin typeface="Meiryo"/>
                <a:ea typeface="Meiryo"/>
              </a:rPr>
              <a:t>© 2026 Erdos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9</a:t>
            </a:r>
          </a:p>
        </p:txBody>
      </p:sp>
      <p:sp>
        <p:nvSpPr>
          <p:cNvPr id="6" name="Rectangle 5"/>
          <p:cNvSpPr/>
          <p:nvPr/>
        </p:nvSpPr>
        <p:spPr>
          <a:xfrm>
            <a:off x="0" y="120000"/>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01</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p:cNvSpPr txBox="1"/>
          <p:nvPr/>
        </p:nvSpPr>
        <p:spPr>
          <a:xfrm>
            <a:off x="457200" y="3300000"/>
            <a:ext cx="2850000" cy="389337"/>
          </a:xfrm>
          <a:prstGeom prst="rect">
            <a:avLst/>
          </a:prstGeom>
          <a:noFill/>
        </p:spPr>
        <p:txBody>
          <a:bodyPr wrap="square" lIns="0" tIns="0" rIns="0" bIns="0" anchor="t">
            <a:spAutoFit/>
          </a:bodyPr>
          <a:lstStyle/>
          <a:p>
            <a:pPr algn="l">
              <a:lnSpc>
                <a:spcPct val="115000"/>
              </a:lnSpc>
              <a:spcBef>
                <a:spcPts val="0"/>
              </a:spcBef>
              <a:spcAft>
                <a:spcPts val="600"/>
              </a:spcAft>
            </a:pPr>
            <a:r>
              <a:rPr lang="en-US" sz="2200" b="1" dirty="0" err="1">
                <a:solidFill>
                  <a:srgbClr val="FFFFFF"/>
                </a:solidFill>
                <a:latin typeface="Meiryo"/>
                <a:ea typeface="Meiryo"/>
              </a:rPr>
              <a:t>sklearn-style API</a:t>
            </a:r>
            <a:endParaRPr sz="2200" b="1" dirty="0">
              <a:solidFill>
                <a:srgbClr val="FFFFFF"/>
              </a:solidFill>
              <a:latin typeface="Meiryo"/>
              <a:ea typeface="Meiryo"/>
            </a:endParaRPr>
          </a:p>
        </p:txBody>
      </p:sp>
      <p:sp>
        <p:nvSpPr>
          <p:cNvPr id="10" name="Rectangle 9"/>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scikit-learn ライク</a:t>
            </a:r>
            <a:endParaRPr sz="3000" b="1" dirty="0">
              <a:solidFill>
                <a:srgbClr val="3D2A1B"/>
              </a:solidFill>
              <a:latin typeface="Meiryo"/>
              <a:ea typeface="Meiryo"/>
            </a:endParaRPr>
          </a:p>
        </p:txBody>
      </p:sp>
      <p:sp>
        <p:nvSpPr>
          <p:cNvPr id="12" name="TextBox 11"/>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a:solidFill>
                  <a:srgbClr val="595959"/>
                </a:solidFill>
                <a:latin typeface="Meiryo"/>
                <a:ea typeface="Meiryo"/>
              </a:rPr>
              <a:t>fit() / optimize() / transform() </a:t>
            </a:r>
            <a:r>
              <a:rPr lang="en-US" b="0" dirty="0" err="1">
                <a:solidFill>
                  <a:srgbClr val="595959"/>
                </a:solidFill>
                <a:latin typeface="Meiryo"/>
                <a:ea typeface="Meiryo"/>
              </a:rPr>
              <a:t>という馴染みのインターフェースを提供</a:t>
            </a:r>
            <a:br>
              <a:rPr lang="en-US" b="0" dirty="0">
                <a:solidFill>
                  <a:srgbClr val="595959"/>
                </a:solidFill>
                <a:latin typeface="Meiryo"/>
                <a:ea typeface="Meiryo"/>
              </a:rPr>
            </a:br>
            <a:r>
              <a:rPr lang="en-US" b="0" dirty="0" err="1">
                <a:solidFill>
                  <a:srgbClr val="595959"/>
                </a:solidFill>
                <a:latin typeface="Meiryo"/>
                <a:ea typeface="Meiryo"/>
              </a:rPr>
              <a:t>既存の機械学習ワークフローに自然に対応</a:t>
            </a:r>
            <a:endParaRPr b="0" dirty="0">
              <a:solidFill>
                <a:srgbClr val="595959"/>
              </a:solidFill>
              <a:latin typeface="Meiryo"/>
              <a:ea typeface="Meiryo"/>
            </a:endParaRPr>
          </a:p>
        </p:txBody>
      </p:sp>
      <p:sp>
        <p:nvSpPr>
          <p:cNvPr id="13" name="TextBox 12"/>
          <p:cNvSpPr txBox="1"/>
          <p:nvPr/>
        </p:nvSpPr>
        <p:spPr>
          <a:xfrm>
            <a:off x="4000000" y="3050000"/>
            <a:ext cx="7700000" cy="1111586"/>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p>
          <a:p>
            <a:pPr>
              <a:lnSpc>
                <a:spcPct val="120000"/>
              </a:lnSpc>
              <a:spcAft>
                <a:spcPts val="500"/>
              </a:spcAft>
            </a:pPr>
            <a:r>
              <a:rPr b="1" dirty="0">
                <a:solidFill>
                  <a:srgbClr val="1C8AA6"/>
                </a:solidFill>
                <a:latin typeface="Meiryo"/>
                <a:ea typeface="Meiryo"/>
              </a:rPr>
              <a:t>●  </a:t>
            </a:r>
            <a:r>
              <a:rPr b="0" dirty="0">
                <a:solidFill>
                  <a:srgbClr val="595959"/>
                </a:solidFill>
                <a:latin typeface="Meiryo"/>
                <a:ea typeface="Meiryo"/>
              </a:rPr>
              <a:t>fit() → optimize() → transform() の3ステップで完結</a:t>
            </a:r>
          </a:p>
          <a:p>
            <a:pPr>
              <a:lnSpc>
                <a:spcPct val="120000"/>
              </a:lnSpc>
              <a:spcAft>
                <a:spcPts val="500"/>
              </a:spcAft>
            </a:pPr>
            <a:r>
              <a:rPr b="1" dirty="0">
                <a:solidFill>
                  <a:srgbClr val="1C8AA6"/>
                </a:solidFill>
                <a:latin typeface="Meiryo"/>
                <a:ea typeface="Meiryo"/>
              </a:rPr>
              <a:t>●  </a:t>
            </a:r>
            <a:r>
              <a:rPr b="0" dirty="0">
                <a:solidFill>
                  <a:srgbClr val="595959"/>
                </a:solidFill>
                <a:latin typeface="Meiryo"/>
                <a:ea typeface="Meiryo"/>
              </a:rPr>
              <a:t>save() / load() </a:t>
            </a:r>
            <a:r>
              <a:rPr b="0" dirty="0" err="1">
                <a:solidFill>
                  <a:srgbClr val="595959"/>
                </a:solidFill>
                <a:latin typeface="Meiryo"/>
                <a:ea typeface="Meiryo"/>
              </a:rPr>
              <a:t>でモデルを保存・再利用</a:t>
            </a:r>
            <a:endParaRPr b="0" dirty="0">
              <a:solidFill>
                <a:srgbClr val="595959"/>
              </a:solidFill>
              <a:latin typeface="Meiryo"/>
              <a:ea typeface="Meiryo"/>
            </a:endParaRPr>
          </a:p>
        </p:txBody>
      </p:sp>
      <p:sp>
        <p:nvSpPr>
          <p:cNvPr id="14" name="Rectangle 12">
            <a:extLst>
              <a:ext uri="{FF2B5EF4-FFF2-40B4-BE49-F238E27FC236}">
                <a16:creationId xmlns:a16="http://schemas.microsoft.com/office/drawing/2014/main" id="{694FFB4B-7267-E71E-998B-9D232E6A12ED}"/>
              </a:ext>
            </a:extLst>
          </p:cNvPr>
          <p:cNvSpPr/>
          <p:nvPr/>
        </p:nvSpPr>
        <p:spPr>
          <a:xfrm>
            <a:off x="4000000" y="4233851"/>
            <a:ext cx="7574800" cy="2080868"/>
          </a:xfrm>
          <a:prstGeom prst="rect">
            <a:avLst/>
          </a:prstGeom>
          <a:solidFill>
            <a:srgbClr val="2E1B0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5" name="Rectangle 13">
            <a:extLst>
              <a:ext uri="{FF2B5EF4-FFF2-40B4-BE49-F238E27FC236}">
                <a16:creationId xmlns:a16="http://schemas.microsoft.com/office/drawing/2014/main" id="{10DC3E45-DEB6-4B11-3FAC-11AB189CD914}"/>
              </a:ext>
            </a:extLst>
          </p:cNvPr>
          <p:cNvSpPr/>
          <p:nvPr/>
        </p:nvSpPr>
        <p:spPr>
          <a:xfrm>
            <a:off x="3996805" y="4233850"/>
            <a:ext cx="45719" cy="2080868"/>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6" name="TextBox 14">
            <a:extLst>
              <a:ext uri="{FF2B5EF4-FFF2-40B4-BE49-F238E27FC236}">
                <a16:creationId xmlns:a16="http://schemas.microsoft.com/office/drawing/2014/main" id="{DF3B0640-0BA6-82E1-5639-C329C232E6B5}"/>
              </a:ext>
            </a:extLst>
          </p:cNvPr>
          <p:cNvSpPr txBox="1"/>
          <p:nvPr/>
        </p:nvSpPr>
        <p:spPr>
          <a:xfrm>
            <a:off x="4303551" y="4336739"/>
            <a:ext cx="6946389" cy="1872436"/>
          </a:xfrm>
          <a:prstGeom prst="rect">
            <a:avLst/>
          </a:prstGeom>
          <a:noFill/>
        </p:spPr>
        <p:txBody>
          <a:bodyPr wrap="square" lIns="0" tIns="0" rIns="0" bIns="0" anchor="t">
            <a:spAutoFit/>
          </a:bodyPr>
          <a:lstStyle/>
          <a:p>
            <a:pPr algn="l">
              <a:lnSpc>
                <a:spcPct val="115000"/>
              </a:lnSpc>
              <a:spcBef>
                <a:spcPts val="0"/>
              </a:spcBef>
              <a:spcAft>
                <a:spcPts val="200"/>
              </a:spcAft>
            </a:pPr>
            <a:r>
              <a:rPr sz="1400" dirty="0">
                <a:solidFill>
                  <a:srgbClr val="F2EDE6"/>
                </a:solidFill>
                <a:latin typeface="Consolas" panose="020B0609020204030204" pitchFamily="49" charset="0"/>
                <a:ea typeface="Consolas"/>
                <a:cs typeface="Consolas"/>
              </a:rPr>
              <a:t>scorer = </a:t>
            </a:r>
            <a:r>
              <a:rPr sz="1400" dirty="0" err="1">
                <a:solidFill>
                  <a:srgbClr val="F2EDE6"/>
                </a:solidFill>
                <a:latin typeface="Consolas" panose="020B0609020204030204" pitchFamily="49" charset="0"/>
                <a:ea typeface="Consolas"/>
                <a:cs typeface="Consolas"/>
              </a:rPr>
              <a:t>RecencyFrequencyScorer</a:t>
            </a:r>
            <a:r>
              <a:rPr sz="1400" dirty="0">
                <a:solidFill>
                  <a:srgbClr val="F2EDE6"/>
                </a:solidFill>
                <a:latin typeface="Consolas" panose="020B0609020204030204" pitchFamily="49" charset="0"/>
                <a:ea typeface="Consolas"/>
                <a:cs typeface="Consolas"/>
              </a:rPr>
              <a:t>()</a:t>
            </a:r>
          </a:p>
          <a:p>
            <a:pPr algn="l">
              <a:lnSpc>
                <a:spcPct val="115000"/>
              </a:lnSpc>
              <a:spcBef>
                <a:spcPts val="0"/>
              </a:spcBef>
              <a:spcAft>
                <a:spcPts val="200"/>
              </a:spcAft>
            </a:pPr>
            <a:r>
              <a:rPr sz="1400" dirty="0" err="1">
                <a:solidFill>
                  <a:srgbClr val="F2EDE6"/>
                </a:solidFill>
                <a:latin typeface="Consolas" panose="020B0609020204030204" pitchFamily="49" charset="0"/>
                <a:ea typeface="Consolas"/>
                <a:cs typeface="Consolas"/>
              </a:rPr>
              <a:t>scorer.fit</a:t>
            </a:r>
            <a:r>
              <a:rPr sz="1400" dirty="0">
                <a:solidFill>
                  <a:srgbClr val="F2EDE6"/>
                </a:solidFill>
                <a:latin typeface="Consolas" panose="020B0609020204030204" pitchFamily="49" charset="0"/>
                <a:ea typeface="Consolas"/>
                <a:cs typeface="Consolas"/>
              </a:rPr>
              <a:t>(</a:t>
            </a:r>
            <a:r>
              <a:rPr sz="1400" dirty="0" err="1">
                <a:solidFill>
                  <a:srgbClr val="F2EDE6"/>
                </a:solidFill>
                <a:latin typeface="Consolas" panose="020B0609020204030204" pitchFamily="49" charset="0"/>
                <a:ea typeface="Consolas"/>
                <a:cs typeface="Consolas"/>
              </a:rPr>
              <a:t>df_obs</a:t>
            </a:r>
            <a:r>
              <a:rPr sz="1400" dirty="0">
                <a:solidFill>
                  <a:srgbClr val="F2EDE6"/>
                </a:solidFill>
                <a:latin typeface="Consolas" panose="020B0609020204030204" pitchFamily="49" charset="0"/>
                <a:ea typeface="Consolas"/>
                <a:cs typeface="Consolas"/>
              </a:rPr>
              <a:t>, </a:t>
            </a:r>
            <a:r>
              <a:rPr sz="1400" dirty="0" err="1">
                <a:solidFill>
                  <a:srgbClr val="F2EDE6"/>
                </a:solidFill>
                <a:latin typeface="Consolas" panose="020B0609020204030204" pitchFamily="49" charset="0"/>
                <a:ea typeface="Consolas"/>
                <a:cs typeface="Consolas"/>
              </a:rPr>
              <a:t>df_gt</a:t>
            </a:r>
            <a:r>
              <a:rPr sz="1400" dirty="0">
                <a:solidFill>
                  <a:srgbClr val="F2EDE6"/>
                </a:solidFill>
                <a:latin typeface="Consolas" panose="020B0609020204030204" pitchFamily="49" charset="0"/>
                <a:ea typeface="Consolas"/>
                <a:cs typeface="Consolas"/>
              </a:rPr>
              <a:t>) </a:t>
            </a:r>
            <a:r>
              <a:rPr lang="ja-JP" altLang="en-US" sz="1400">
                <a:solidFill>
                  <a:srgbClr val="F2EDE6"/>
                </a:solidFill>
                <a:latin typeface="Consolas" panose="020B0609020204030204" pitchFamily="49" charset="0"/>
                <a:ea typeface="Consolas"/>
                <a:cs typeface="Consolas"/>
              </a:rPr>
              <a:t>       </a:t>
            </a:r>
            <a:endParaRPr lang="ja-JP" altLang="en-US" sz="1400">
              <a:solidFill>
                <a:srgbClr val="F2EDE6"/>
              </a:solidFill>
              <a:latin typeface="Consolas"/>
              <a:ea typeface="Consolas"/>
              <a:cs typeface="Consolas"/>
            </a:endParaRPr>
          </a:p>
          <a:p>
            <a:pPr algn="l">
              <a:lnSpc>
                <a:spcPct val="115000"/>
              </a:lnSpc>
              <a:spcBef>
                <a:spcPts val="0"/>
              </a:spcBef>
              <a:spcAft>
                <a:spcPts val="200"/>
              </a:spcAft>
            </a:pPr>
            <a:r>
              <a:rPr lang="en" sz="1400" dirty="0" err="1">
                <a:solidFill>
                  <a:srgbClr val="F2EDE6"/>
                </a:solidFill>
                <a:latin typeface="Consolas" panose="020B0609020204030204" pitchFamily="49" charset="0"/>
                <a:ea typeface="Consolas"/>
                <a:cs typeface="Consolas"/>
              </a:rPr>
              <a:t>scorer.optimize</a:t>
            </a:r>
            <a:r>
              <a:rPr lang="en" sz="1400" dirty="0">
                <a:solidFill>
                  <a:srgbClr val="F2EDE6"/>
                </a:solidFill>
                <a:latin typeface="Consolas" panose="020B0609020204030204" pitchFamily="49" charset="0"/>
                <a:ea typeface="Consolas"/>
                <a:cs typeface="Consolas"/>
              </a:rPr>
              <a:t>(kind="mono")     </a:t>
            </a:r>
            <a:endParaRPr lang="ja-JP" altLang="en-US" sz="1400">
              <a:solidFill>
                <a:srgbClr val="F2EDE6"/>
              </a:solidFill>
              <a:latin typeface="Consolas"/>
              <a:ea typeface="Consolas"/>
              <a:cs typeface="Consolas"/>
            </a:endParaRPr>
          </a:p>
          <a:p>
            <a:pPr algn="l">
              <a:lnSpc>
                <a:spcPct val="115000"/>
              </a:lnSpc>
              <a:spcBef>
                <a:spcPts val="0"/>
              </a:spcBef>
              <a:spcAft>
                <a:spcPts val="200"/>
              </a:spcAft>
            </a:pPr>
            <a:r>
              <a:rPr sz="1400" dirty="0" err="1">
                <a:solidFill>
                  <a:srgbClr val="F2EDE6"/>
                </a:solidFill>
                <a:latin typeface="Consolas" panose="020B0609020204030204" pitchFamily="49" charset="0"/>
                <a:ea typeface="Consolas"/>
                <a:cs typeface="Consolas"/>
              </a:rPr>
              <a:t>df_scores</a:t>
            </a:r>
            <a:r>
              <a:rPr sz="1400" dirty="0">
                <a:solidFill>
                  <a:srgbClr val="F2EDE6"/>
                </a:solidFill>
                <a:latin typeface="Consolas" panose="020B0609020204030204" pitchFamily="49" charset="0"/>
                <a:ea typeface="Consolas"/>
                <a:cs typeface="Consolas"/>
              </a:rPr>
              <a:t> = </a:t>
            </a:r>
            <a:r>
              <a:rPr sz="1400" dirty="0" err="1">
                <a:solidFill>
                  <a:srgbClr val="F2EDE6"/>
                </a:solidFill>
                <a:latin typeface="Consolas" panose="020B0609020204030204" pitchFamily="49" charset="0"/>
                <a:ea typeface="Consolas"/>
                <a:cs typeface="Consolas"/>
              </a:rPr>
              <a:t>scorer.transform</a:t>
            </a:r>
            <a:r>
              <a:rPr sz="1400" dirty="0">
                <a:solidFill>
                  <a:srgbClr val="F2EDE6"/>
                </a:solidFill>
                <a:latin typeface="Consolas" panose="020B0609020204030204" pitchFamily="49" charset="0"/>
                <a:ea typeface="Consolas"/>
                <a:cs typeface="Consolas"/>
              </a:rPr>
              <a:t>(</a:t>
            </a:r>
            <a:r>
              <a:rPr sz="1400" dirty="0" err="1">
                <a:solidFill>
                  <a:srgbClr val="F2EDE6"/>
                </a:solidFill>
                <a:latin typeface="Consolas" panose="020B0609020204030204" pitchFamily="49" charset="0"/>
                <a:ea typeface="Consolas"/>
                <a:cs typeface="Consolas"/>
              </a:rPr>
              <a:t>df_test_obs</a:t>
            </a:r>
            <a:r>
              <a:rPr sz="1400" dirty="0">
                <a:solidFill>
                  <a:srgbClr val="F2EDE6"/>
                </a:solidFill>
                <a:latin typeface="Consolas" panose="020B0609020204030204" pitchFamily="49" charset="0"/>
                <a:ea typeface="Consolas"/>
                <a:cs typeface="Consolas"/>
              </a:rPr>
              <a:t>, "2026-07-07", kind="mono")</a:t>
            </a:r>
            <a:endParaRPr lang="en-US" sz="1400" dirty="0">
              <a:solidFill>
                <a:srgbClr val="F2EDE6"/>
              </a:solidFill>
              <a:latin typeface="Consolas" panose="020B0609020204030204" pitchFamily="49" charset="0"/>
              <a:ea typeface="Consolas"/>
              <a:cs typeface="Consolas"/>
            </a:endParaRPr>
          </a:p>
          <a:p>
            <a:pPr>
              <a:lnSpc>
                <a:spcPct val="115000"/>
              </a:lnSpc>
              <a:spcAft>
                <a:spcPts val="200"/>
              </a:spcAft>
            </a:pPr>
            <a:endParaRPr lang="en-US" sz="1400" dirty="0">
              <a:solidFill>
                <a:srgbClr val="F2EDE6"/>
              </a:solidFill>
              <a:latin typeface="Consolas" panose="020B0609020204030204" pitchFamily="49" charset="0"/>
              <a:ea typeface="Consolas"/>
              <a:cs typeface="Consolas"/>
            </a:endParaRPr>
          </a:p>
          <a:p>
            <a:pPr>
              <a:lnSpc>
                <a:spcPct val="115000"/>
              </a:lnSpc>
              <a:spcAft>
                <a:spcPts val="200"/>
              </a:spcAft>
            </a:pPr>
            <a:r>
              <a:rPr lang="en-US" sz="1400" dirty="0" err="1">
                <a:solidFill>
                  <a:srgbClr val="F2EDE6"/>
                </a:solidFill>
                <a:latin typeface="Consolas" panose="020B0609020204030204" pitchFamily="49" charset="0"/>
                <a:ea typeface="Consolas"/>
                <a:cs typeface="Consolas"/>
              </a:rPr>
              <a:t>scorer.save</a:t>
            </a:r>
            <a:r>
              <a:rPr lang="en-US" sz="1400" dirty="0">
                <a:solidFill>
                  <a:srgbClr val="F2EDE6"/>
                </a:solidFill>
                <a:latin typeface="Consolas" panose="020B0609020204030204" pitchFamily="49" charset="0"/>
                <a:ea typeface="Consolas"/>
                <a:cs typeface="Consolas"/>
              </a:rPr>
              <a:t>(</a:t>
            </a:r>
            <a:r>
              <a:rPr lang="en" altLang="ja-JP" sz="1400" dirty="0">
                <a:solidFill>
                  <a:srgbClr val="F2EDE6"/>
                </a:solidFill>
                <a:latin typeface="Consolas" panose="020B0609020204030204" pitchFamily="49" charset="0"/>
                <a:ea typeface="Consolas"/>
                <a:cs typeface="Consolas"/>
              </a:rPr>
              <a:t>"</a:t>
            </a:r>
            <a:r>
              <a:rPr lang="en-US" altLang="ja-JP" sz="1400" dirty="0" err="1">
                <a:solidFill>
                  <a:srgbClr val="F2EDE6"/>
                </a:solidFill>
                <a:latin typeface="Consolas" panose="020B0609020204030204" pitchFamily="49" charset="0"/>
                <a:ea typeface="Consolas"/>
                <a:cs typeface="Consolas"/>
              </a:rPr>
              <a:t>rfscorer.pkl</a:t>
            </a:r>
            <a:r>
              <a:rPr lang="en" altLang="ja-JP" sz="1400" dirty="0">
                <a:solidFill>
                  <a:srgbClr val="F2EDE6"/>
                </a:solidFill>
                <a:latin typeface="Consolas" panose="020B0609020204030204" pitchFamily="49" charset="0"/>
                <a:ea typeface="Consolas"/>
                <a:cs typeface="Consolas"/>
              </a:rPr>
              <a:t>"</a:t>
            </a:r>
            <a:r>
              <a:rPr lang="en-US" sz="1400" dirty="0">
                <a:solidFill>
                  <a:srgbClr val="F2EDE6"/>
                </a:solidFill>
                <a:latin typeface="Consolas" panose="020B0609020204030204" pitchFamily="49" charset="0"/>
                <a:ea typeface="Consolas"/>
                <a:cs typeface="Consolas"/>
              </a:rPr>
              <a:t>)</a:t>
            </a:r>
          </a:p>
          <a:p>
            <a:pPr>
              <a:lnSpc>
                <a:spcPct val="115000"/>
              </a:lnSpc>
              <a:spcAft>
                <a:spcPts val="200"/>
              </a:spcAft>
            </a:pPr>
            <a:r>
              <a:rPr lang="en-US" sz="1400" dirty="0" err="1">
                <a:solidFill>
                  <a:srgbClr val="F2EDE6"/>
                </a:solidFill>
                <a:latin typeface="Consolas" panose="020B0609020204030204" pitchFamily="49" charset="0"/>
                <a:ea typeface="Consolas"/>
                <a:cs typeface="Consolas"/>
              </a:rPr>
              <a:t>scorer_loaded</a:t>
            </a:r>
            <a:r>
              <a:rPr lang="en-US" sz="1400" dirty="0">
                <a:solidFill>
                  <a:srgbClr val="F2EDE6"/>
                </a:solidFill>
                <a:latin typeface="Consolas" panose="020B0609020204030204" pitchFamily="49" charset="0"/>
                <a:ea typeface="Consolas"/>
                <a:cs typeface="Consolas"/>
              </a:rPr>
              <a:t> = </a:t>
            </a:r>
            <a:r>
              <a:rPr lang="en-US" sz="1400" dirty="0" err="1">
                <a:solidFill>
                  <a:srgbClr val="F2EDE6"/>
                </a:solidFill>
                <a:latin typeface="Consolas" panose="020B0609020204030204" pitchFamily="49" charset="0"/>
                <a:ea typeface="Consolas"/>
                <a:cs typeface="Consolas"/>
              </a:rPr>
              <a:t>RecencyFrequencyScorer.load</a:t>
            </a:r>
            <a:r>
              <a:rPr lang="en-US" sz="1400" dirty="0">
                <a:solidFill>
                  <a:srgbClr val="F2EDE6"/>
                </a:solidFill>
                <a:latin typeface="Consolas" panose="020B0609020204030204" pitchFamily="49" charset="0"/>
                <a:ea typeface="Consolas"/>
                <a:cs typeface="Consolas"/>
              </a:rPr>
              <a:t>(</a:t>
            </a:r>
            <a:r>
              <a:rPr lang="en" altLang="ja-JP" sz="1400" dirty="0">
                <a:solidFill>
                  <a:srgbClr val="F2EDE6"/>
                </a:solidFill>
                <a:latin typeface="Consolas" panose="020B0609020204030204" pitchFamily="49" charset="0"/>
                <a:ea typeface="Consolas"/>
                <a:cs typeface="Consolas"/>
              </a:rPr>
              <a:t>"</a:t>
            </a:r>
            <a:r>
              <a:rPr lang="en-US" altLang="ja-JP" sz="1400" dirty="0" err="1">
                <a:solidFill>
                  <a:srgbClr val="F2EDE6"/>
                </a:solidFill>
                <a:latin typeface="Consolas" panose="020B0609020204030204" pitchFamily="49" charset="0"/>
                <a:ea typeface="Consolas"/>
                <a:cs typeface="Consolas"/>
              </a:rPr>
              <a:t>rfscorer.pkl</a:t>
            </a:r>
            <a:r>
              <a:rPr lang="en" altLang="ja-JP" sz="1400" dirty="0">
                <a:solidFill>
                  <a:srgbClr val="F2EDE6"/>
                </a:solidFill>
                <a:latin typeface="Consolas" panose="020B0609020204030204" pitchFamily="49" charset="0"/>
                <a:ea typeface="Consolas"/>
                <a:cs typeface="Consolas"/>
              </a:rPr>
              <a:t>"</a:t>
            </a:r>
            <a:r>
              <a:rPr lang="en-US" sz="1400" dirty="0">
                <a:solidFill>
                  <a:srgbClr val="F2EDE6"/>
                </a:solidFill>
                <a:latin typeface="Consolas" panose="020B0609020204030204" pitchFamily="49" charset="0"/>
                <a:ea typeface="Consolas"/>
                <a:cs typeface="Consolas"/>
              </a:rPr>
              <a:t>)</a:t>
            </a:r>
            <a:endParaRPr sz="1400" dirty="0">
              <a:solidFill>
                <a:srgbClr val="F2EDE6"/>
              </a:solidFill>
              <a:latin typeface="Consolas" panose="020B0609020204030204" pitchFamily="49" charset="0"/>
              <a:ea typeface="Consolas"/>
              <a:cs typeface="Consola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10</a:t>
            </a:r>
          </a:p>
        </p:txBody>
      </p:sp>
      <p:sp>
        <p:nvSpPr>
          <p:cNvPr id="6" name="Rectangle 5"/>
          <p:cNvSpPr/>
          <p:nvPr/>
        </p:nvSpPr>
        <p:spPr>
          <a:xfrm>
            <a:off x="0" y="120000"/>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02</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p:cNvSpPr txBox="1"/>
          <p:nvPr/>
        </p:nvSpPr>
        <p:spPr>
          <a:xfrm>
            <a:off x="457200" y="3300000"/>
            <a:ext cx="2850000" cy="389337"/>
          </a:xfrm>
          <a:prstGeom prst="rect">
            <a:avLst/>
          </a:prstGeom>
          <a:noFill/>
        </p:spPr>
        <p:txBody>
          <a:bodyPr wrap="square" lIns="0" tIns="0" rIns="0" bIns="0" anchor="t">
            <a:spAutoFit/>
          </a:bodyPr>
          <a:lstStyle/>
          <a:p>
            <a:pPr algn="l">
              <a:lnSpc>
                <a:spcPct val="115000"/>
              </a:lnSpc>
              <a:spcBef>
                <a:spcPts val="0"/>
              </a:spcBef>
              <a:spcAft>
                <a:spcPts val="600"/>
              </a:spcAft>
            </a:pPr>
            <a:r>
              <a:rPr lang="en-US" sz="2200" b="1" dirty="0" err="1">
                <a:solidFill>
                  <a:srgbClr val="FFFFFF"/>
                </a:solidFill>
                <a:latin typeface="Meiryo"/>
                <a:ea typeface="Meiryo"/>
              </a:rPr>
              <a:t>minimal data</a:t>
            </a:r>
            <a:endParaRPr sz="2200" b="1" dirty="0">
              <a:solidFill>
                <a:srgbClr val="FFFFFF"/>
              </a:solidFill>
              <a:latin typeface="Meiryo"/>
              <a:ea typeface="Meiryo"/>
            </a:endParaRPr>
          </a:p>
        </p:txBody>
      </p:sp>
      <p:sp>
        <p:nvSpPr>
          <p:cNvPr id="10" name="Rectangle 9"/>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最小限のデータ要件</a:t>
            </a:r>
            <a:endParaRPr sz="3000" b="1" dirty="0">
              <a:solidFill>
                <a:srgbClr val="3D2A1B"/>
              </a:solidFill>
              <a:latin typeface="Meiryo"/>
              <a:ea typeface="Meiryo"/>
            </a:endParaRPr>
          </a:p>
        </p:txBody>
      </p:sp>
      <p:sp>
        <p:nvSpPr>
          <p:cNvPr id="12" name="TextBox 11"/>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a:solidFill>
                  <a:srgbClr val="595959"/>
                </a:solidFill>
                <a:latin typeface="Meiryo"/>
                <a:ea typeface="Meiryo"/>
              </a:rPr>
              <a:t>必要な入力は user・item・datetime の 3 </a:t>
            </a:r>
            <a:r>
              <a:rPr lang="en-US" b="0" dirty="0" err="1">
                <a:solidFill>
                  <a:srgbClr val="595959"/>
                </a:solidFill>
                <a:latin typeface="Meiryo"/>
                <a:ea typeface="Meiryo"/>
              </a:rPr>
              <a:t>カラムを持つ行動履歴</a:t>
            </a:r>
            <a:br>
              <a:rPr lang="en-US" b="0" dirty="0">
                <a:solidFill>
                  <a:srgbClr val="595959"/>
                </a:solidFill>
                <a:latin typeface="Meiryo"/>
              </a:rPr>
            </a:br>
            <a:r>
              <a:rPr lang="en-US" b="0" dirty="0" err="1">
                <a:solidFill>
                  <a:srgbClr val="595959"/>
                </a:solidFill>
                <a:latin typeface="Meiryo"/>
                <a:ea typeface="Meiryo"/>
              </a:rPr>
              <a:t>特別な前処理や追加の特徴量がなくても利用可能</a:t>
            </a:r>
            <a:endParaRPr b="0" dirty="0">
              <a:solidFill>
                <a:srgbClr val="595959"/>
              </a:solidFill>
              <a:latin typeface="Meiryo"/>
              <a:ea typeface="Meiryo"/>
            </a:endParaRPr>
          </a:p>
        </p:txBody>
      </p:sp>
      <p:sp>
        <p:nvSpPr>
          <p:cNvPr id="13" name="TextBox 12"/>
          <p:cNvSpPr txBox="1"/>
          <p:nvPr/>
        </p:nvSpPr>
        <p:spPr>
          <a:xfrm>
            <a:off x="4000000" y="3050000"/>
            <a:ext cx="7700000" cy="1111586"/>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p>
          <a:p>
            <a:pPr>
              <a:lnSpc>
                <a:spcPct val="120000"/>
              </a:lnSpc>
              <a:spcAft>
                <a:spcPts val="500"/>
              </a:spcAft>
            </a:pPr>
            <a:r>
              <a:rPr lang="ja-JP" altLang="en-US" b="1">
                <a:solidFill>
                  <a:srgbClr val="1C8AA6"/>
                </a:solidFill>
                <a:ea typeface="Meiryo"/>
              </a:rPr>
              <a:t>●</a:t>
            </a:r>
            <a:r>
              <a:rPr lang="en-US" altLang="ja-JP" b="1" dirty="0">
                <a:solidFill>
                  <a:srgbClr val="1C8AA6"/>
                </a:solidFill>
                <a:ea typeface="Meiryo"/>
              </a:rPr>
              <a:t>  </a:t>
            </a:r>
            <a:r>
              <a:rPr lang="ja-JP" altLang="en-US">
                <a:solidFill>
                  <a:srgbClr val="595959"/>
                </a:solidFill>
                <a:ea typeface="Meiryo"/>
              </a:rPr>
              <a:t>多くのサービスが</a:t>
            </a:r>
            <a:r>
              <a:rPr lang="en-US" altLang="ja-JP" dirty="0">
                <a:solidFill>
                  <a:srgbClr val="595959"/>
                </a:solidFill>
                <a:ea typeface="Meiryo"/>
              </a:rPr>
              <a:t> </a:t>
            </a:r>
            <a:r>
              <a:rPr lang="en-US" altLang="ja-JP" dirty="0" err="1">
                <a:solidFill>
                  <a:srgbClr val="595959"/>
                </a:solidFill>
                <a:ea typeface="Meiryo"/>
              </a:rPr>
              <a:t>user・item・datetime</a:t>
            </a:r>
            <a:r>
              <a:rPr lang="en-US" altLang="ja-JP" dirty="0">
                <a:solidFill>
                  <a:srgbClr val="595959"/>
                </a:solidFill>
                <a:ea typeface="Meiryo"/>
              </a:rPr>
              <a:t> </a:t>
            </a:r>
            <a:r>
              <a:rPr lang="ja-JP" altLang="en-US">
                <a:solidFill>
                  <a:srgbClr val="595959"/>
                </a:solidFill>
                <a:ea typeface="Meiryo"/>
              </a:rPr>
              <a:t>をもつ行動履歴を保有</a:t>
            </a:r>
            <a:endParaRPr lang="en-US" altLang="ja-JP" b="1" dirty="0">
              <a:solidFill>
                <a:srgbClr val="1C8AA6"/>
              </a:solidFill>
              <a:ea typeface="Meiryo"/>
            </a:endParaRPr>
          </a:p>
          <a:p>
            <a:pPr>
              <a:lnSpc>
                <a:spcPct val="120000"/>
              </a:lnSpc>
              <a:spcAft>
                <a:spcPts val="500"/>
              </a:spcAft>
            </a:pPr>
            <a:r>
              <a:rPr b="1" dirty="0">
                <a:solidFill>
                  <a:srgbClr val="1C8AA6"/>
                </a:solidFill>
                <a:latin typeface="Meiryo"/>
                <a:ea typeface="Meiryo"/>
              </a:rPr>
              <a:t>●  </a:t>
            </a:r>
            <a:r>
              <a:rPr lang="ja-JP" altLang="en-US" b="0">
                <a:solidFill>
                  <a:srgbClr val="595959"/>
                </a:solidFill>
                <a:latin typeface="Meiryo"/>
                <a:ea typeface="Meiryo"/>
              </a:rPr>
              <a:t>追加の特徴量</a:t>
            </a:r>
            <a:r>
              <a:rPr b="0" dirty="0" err="1">
                <a:solidFill>
                  <a:srgbClr val="595959"/>
                </a:solidFill>
                <a:latin typeface="Meiryo"/>
                <a:ea typeface="Meiryo"/>
              </a:rPr>
              <a:t>エンジニアリング</a:t>
            </a:r>
            <a:r>
              <a:rPr lang="ja-JP" altLang="en-US" b="0">
                <a:solidFill>
                  <a:srgbClr val="595959"/>
                </a:solidFill>
                <a:latin typeface="Meiryo"/>
                <a:ea typeface="Meiryo"/>
              </a:rPr>
              <a:t>が</a:t>
            </a:r>
            <a:r>
              <a:rPr b="0" dirty="0" err="1">
                <a:solidFill>
                  <a:srgbClr val="595959"/>
                </a:solidFill>
                <a:latin typeface="Meiryo"/>
                <a:ea typeface="Meiryo"/>
              </a:rPr>
              <a:t>不要</a:t>
            </a:r>
            <a:endParaRPr b="0" dirty="0">
              <a:solidFill>
                <a:srgbClr val="595959"/>
              </a:solidFill>
              <a:latin typeface="Meiryo"/>
              <a:ea typeface="Meiryo"/>
            </a:endParaRPr>
          </a:p>
        </p:txBody>
      </p:sp>
      <p:graphicFrame>
        <p:nvGraphicFramePr>
          <p:cNvPr id="14" name="Table 11">
            <a:extLst>
              <a:ext uri="{FF2B5EF4-FFF2-40B4-BE49-F238E27FC236}">
                <a16:creationId xmlns:a16="http://schemas.microsoft.com/office/drawing/2014/main" id="{A2C8B451-3D53-77B8-458F-DF9AF32C4683}"/>
              </a:ext>
            </a:extLst>
          </p:cNvPr>
          <p:cNvGraphicFramePr>
            <a:graphicFrameLocks noGrp="1"/>
          </p:cNvGraphicFramePr>
          <p:nvPr>
            <p:extLst>
              <p:ext uri="{D42A27DB-BD31-4B8C-83A1-F6EECF244321}">
                <p14:modId xmlns:p14="http://schemas.microsoft.com/office/powerpoint/2010/main" val="3690304564"/>
              </p:ext>
            </p:extLst>
          </p:nvPr>
        </p:nvGraphicFramePr>
        <p:xfrm>
          <a:off x="4392245" y="4497952"/>
          <a:ext cx="3600000" cy="1650000"/>
        </p:xfrm>
        <a:graphic>
          <a:graphicData uri="http://schemas.openxmlformats.org/drawingml/2006/table">
            <a:tbl>
              <a:tblPr firstRow="1" bandRow="1">
                <a:tableStyleId>{5C22544A-7EE6-4342-B048-85BDC9FD1C3A}</a:tableStyleId>
              </a:tblPr>
              <a:tblGrid>
                <a:gridCol w="1200000">
                  <a:extLst>
                    <a:ext uri="{9D8B030D-6E8A-4147-A177-3AD203B41FA5}">
                      <a16:colId xmlns:a16="http://schemas.microsoft.com/office/drawing/2014/main" val="20000"/>
                    </a:ext>
                  </a:extLst>
                </a:gridCol>
                <a:gridCol w="1200000">
                  <a:extLst>
                    <a:ext uri="{9D8B030D-6E8A-4147-A177-3AD203B41FA5}">
                      <a16:colId xmlns:a16="http://schemas.microsoft.com/office/drawing/2014/main" val="20001"/>
                    </a:ext>
                  </a:extLst>
                </a:gridCol>
                <a:gridCol w="1200000">
                  <a:extLst>
                    <a:ext uri="{9D8B030D-6E8A-4147-A177-3AD203B41FA5}">
                      <a16:colId xmlns:a16="http://schemas.microsoft.com/office/drawing/2014/main" val="20002"/>
                    </a:ext>
                  </a:extLst>
                </a:gridCol>
              </a:tblGrid>
              <a:tr h="330000">
                <a:tc>
                  <a:txBody>
                    <a:bodyPr/>
                    <a:lstStyle/>
                    <a:p>
                      <a:pPr algn="ctr"/>
                      <a:r>
                        <a:rPr sz="1400" b="1" dirty="0">
                          <a:solidFill>
                            <a:srgbClr val="FFFFFF"/>
                          </a:solidFill>
                          <a:latin typeface="Consolas"/>
                          <a:ea typeface="Consolas"/>
                          <a:cs typeface="Consolas"/>
                        </a:rPr>
                        <a:t>user</a:t>
                      </a:r>
                    </a:p>
                  </a:txBody>
                  <a:tcPr anchor="ctr">
                    <a:solidFill>
                      <a:srgbClr val="3D2A1B"/>
                    </a:solidFill>
                  </a:tcPr>
                </a:tc>
                <a:tc>
                  <a:txBody>
                    <a:bodyPr/>
                    <a:lstStyle/>
                    <a:p>
                      <a:pPr algn="ctr"/>
                      <a:r>
                        <a:rPr sz="1400" b="1" dirty="0">
                          <a:solidFill>
                            <a:srgbClr val="FFFFFF"/>
                          </a:solidFill>
                          <a:latin typeface="Consolas"/>
                          <a:ea typeface="Consolas"/>
                          <a:cs typeface="Consolas"/>
                        </a:rPr>
                        <a:t>item</a:t>
                      </a:r>
                    </a:p>
                  </a:txBody>
                  <a:tcPr anchor="ctr">
                    <a:solidFill>
                      <a:srgbClr val="3D2A1B"/>
                    </a:solidFill>
                  </a:tcPr>
                </a:tc>
                <a:tc>
                  <a:txBody>
                    <a:bodyPr/>
                    <a:lstStyle/>
                    <a:p>
                      <a:pPr algn="ctr"/>
                      <a:r>
                        <a:rPr lang="en-US" sz="1400" b="1" dirty="0">
                          <a:solidFill>
                            <a:srgbClr val="FFFFFF"/>
                          </a:solidFill>
                          <a:latin typeface="Consolas"/>
                          <a:ea typeface="Consolas"/>
                          <a:cs typeface="Consolas"/>
                        </a:rPr>
                        <a:t>datetime</a:t>
                      </a:r>
                    </a:p>
                  </a:txBody>
                  <a:tcPr anchor="ctr">
                    <a:solidFill>
                      <a:srgbClr val="3D2A1B"/>
                    </a:solidFill>
                  </a:tcPr>
                </a:tc>
                <a:extLst>
                  <a:ext uri="{0D108BD9-81ED-4DB2-BD59-A6C34878D82A}">
                    <a16:rowId xmlns:a16="http://schemas.microsoft.com/office/drawing/2014/main" val="10000"/>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1</a:t>
                      </a:r>
                      <a:r>
                        <a:rPr sz="1400" dirty="0">
                          <a:solidFill>
                            <a:srgbClr val="3F3F3F"/>
                          </a:solidFill>
                          <a:latin typeface="Consolas"/>
                          <a:ea typeface="Consolas"/>
                          <a:cs typeface="Consolas"/>
                        </a:rPr>
                        <a:t>1</a:t>
                      </a: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144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lang="en-US" sz="1400" dirty="0">
                          <a:solidFill>
                            <a:srgbClr val="3F3F3F"/>
                          </a:solidFill>
                          <a:latin typeface="Consolas"/>
                          <a:ea typeface="Consolas"/>
                          <a:cs typeface="Consolas"/>
                        </a:rPr>
                        <a:t>2026-07-07</a:t>
                      </a:r>
                      <a:endParaRPr sz="1400" dirty="0">
                        <a:solidFill>
                          <a:srgbClr val="3F3F3F"/>
                        </a:solidFill>
                        <a:latin typeface="Consolas"/>
                        <a:ea typeface="Consolas"/>
                        <a:cs typeface="Consolas"/>
                      </a:endParaRPr>
                    </a:p>
                  </a:txBody>
                  <a:tcPr anchor="ctr">
                    <a:solidFill>
                      <a:srgbClr val="FFFFFF"/>
                    </a:solidFill>
                  </a:tcPr>
                </a:tc>
                <a:extLst>
                  <a:ext uri="{0D108BD9-81ED-4DB2-BD59-A6C34878D82A}">
                    <a16:rowId xmlns:a16="http://schemas.microsoft.com/office/drawing/2014/main" val="10001"/>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42</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091</a:t>
                      </a:r>
                      <a:endParaRPr sz="1400" dirty="0">
                        <a:solidFill>
                          <a:srgbClr val="3F3F3F"/>
                        </a:solidFill>
                        <a:latin typeface="Consolas"/>
                        <a:ea typeface="Consolas"/>
                        <a:cs typeface="Consolas"/>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2026-07-06</a:t>
                      </a:r>
                    </a:p>
                  </a:txBody>
                  <a:tcPr anchor="ctr">
                    <a:solidFill>
                      <a:srgbClr val="F5F2EE"/>
                    </a:solidFill>
                  </a:tcPr>
                </a:tc>
                <a:extLst>
                  <a:ext uri="{0D108BD9-81ED-4DB2-BD59-A6C34878D82A}">
                    <a16:rowId xmlns:a16="http://schemas.microsoft.com/office/drawing/2014/main" val="10002"/>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altLang="ja-JP" sz="1400" dirty="0">
                          <a:solidFill>
                            <a:srgbClr val="3F3F3F"/>
                          </a:solidFill>
                          <a:latin typeface="Consolas"/>
                          <a:ea typeface="Consolas"/>
                          <a:cs typeface="Consolas"/>
                        </a:rPr>
                        <a:t>0</a:t>
                      </a:r>
                      <a:r>
                        <a:rPr lang="en-US" sz="1400" dirty="0">
                          <a:solidFill>
                            <a:srgbClr val="3F3F3F"/>
                          </a:solidFill>
                          <a:latin typeface="Consolas"/>
                          <a:ea typeface="Consolas"/>
                          <a:cs typeface="Consolas"/>
                        </a:rPr>
                        <a:t>77</a:t>
                      </a:r>
                      <a:endParaRPr sz="1400" dirty="0">
                        <a:solidFill>
                          <a:srgbClr val="3F3F3F"/>
                        </a:solidFill>
                        <a:latin typeface="Consolas"/>
                        <a:ea typeface="Consolas"/>
                        <a:cs typeface="Consolas"/>
                      </a:endParaRPr>
                    </a:p>
                  </a:txBody>
                  <a:tcPr anchor="ctr">
                    <a:solidFill>
                      <a:srgbClr val="FFFFF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2026-07-07</a:t>
                      </a:r>
                    </a:p>
                  </a:txBody>
                  <a:tcPr anchor="ctr">
                    <a:solidFill>
                      <a:srgbClr val="FFFFFF"/>
                    </a:solidFill>
                  </a:tcPr>
                </a:tc>
                <a:extLst>
                  <a:ext uri="{0D108BD9-81ED-4DB2-BD59-A6C34878D82A}">
                    <a16:rowId xmlns:a16="http://schemas.microsoft.com/office/drawing/2014/main" val="10003"/>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altLang="ja-JP" sz="1400" dirty="0">
                          <a:solidFill>
                            <a:srgbClr val="3F3F3F"/>
                          </a:solidFill>
                          <a:latin typeface="Consolas"/>
                          <a:ea typeface="Consolas"/>
                          <a:cs typeface="Consolas"/>
                        </a:rPr>
                        <a:t>0</a:t>
                      </a:r>
                      <a:r>
                        <a:rPr lang="en-US" sz="1400" dirty="0">
                          <a:solidFill>
                            <a:srgbClr val="3F3F3F"/>
                          </a:solidFill>
                          <a:latin typeface="Consolas"/>
                          <a:ea typeface="Consolas"/>
                          <a:cs typeface="Consolas"/>
                        </a:rPr>
                        <a:t>72</a:t>
                      </a:r>
                      <a:endParaRPr sz="1400" dirty="0">
                        <a:solidFill>
                          <a:srgbClr val="3F3F3F"/>
                        </a:solidFill>
                        <a:latin typeface="Consolas"/>
                        <a:ea typeface="Consolas"/>
                        <a:cs typeface="Consolas"/>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2026-07-07</a:t>
                      </a:r>
                    </a:p>
                  </a:txBody>
                  <a:tcPr anchor="ctr">
                    <a:solidFill>
                      <a:srgbClr val="F5F2EE"/>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11</a:t>
            </a:r>
          </a:p>
        </p:txBody>
      </p:sp>
      <p:sp>
        <p:nvSpPr>
          <p:cNvPr id="6" name="Rectangle 5"/>
          <p:cNvSpPr/>
          <p:nvPr/>
        </p:nvSpPr>
        <p:spPr>
          <a:xfrm>
            <a:off x="0" y="120000"/>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03</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p:cNvSpPr txBox="1"/>
          <p:nvPr/>
        </p:nvSpPr>
        <p:spPr>
          <a:xfrm>
            <a:off x="457200" y="3300000"/>
            <a:ext cx="2850000" cy="389337"/>
          </a:xfrm>
          <a:prstGeom prst="rect">
            <a:avLst/>
          </a:prstGeom>
          <a:noFill/>
        </p:spPr>
        <p:txBody>
          <a:bodyPr wrap="square" lIns="0" tIns="0" rIns="0" bIns="0" anchor="t">
            <a:spAutoFit/>
          </a:bodyPr>
          <a:lstStyle/>
          <a:p>
            <a:pPr algn="l">
              <a:lnSpc>
                <a:spcPct val="115000"/>
              </a:lnSpc>
              <a:spcBef>
                <a:spcPts val="0"/>
              </a:spcBef>
              <a:spcAft>
                <a:spcPts val="600"/>
              </a:spcAft>
            </a:pPr>
            <a:r>
              <a:rPr lang="en-US" sz="2200" b="1" dirty="0" err="1">
                <a:solidFill>
                  <a:srgbClr val="FFFFFF"/>
                </a:solidFill>
                <a:latin typeface="Meiryo"/>
                <a:ea typeface="Meiryo"/>
              </a:rPr>
              <a:t>explainable</a:t>
            </a:r>
            <a:endParaRPr sz="2200" b="1" dirty="0">
              <a:solidFill>
                <a:srgbClr val="FFFFFF"/>
              </a:solidFill>
              <a:latin typeface="Meiryo"/>
              <a:ea typeface="Meiryo"/>
            </a:endParaRPr>
          </a:p>
        </p:txBody>
      </p:sp>
      <p:sp>
        <p:nvSpPr>
          <p:cNvPr id="10" name="Rectangle 9"/>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説明可能性</a:t>
            </a:r>
            <a:endParaRPr sz="3000" b="1" dirty="0">
              <a:solidFill>
                <a:srgbClr val="3D2A1B"/>
              </a:solidFill>
              <a:latin typeface="Meiryo"/>
              <a:ea typeface="Meiryo"/>
            </a:endParaRPr>
          </a:p>
        </p:txBody>
      </p:sp>
      <p:sp>
        <p:nvSpPr>
          <p:cNvPr id="12" name="TextBox 11"/>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a:solidFill>
                  <a:srgbClr val="595959"/>
                </a:solidFill>
                <a:latin typeface="Meiryo"/>
                <a:ea typeface="Meiryo"/>
              </a:rPr>
              <a:t>数理最適化で RF </a:t>
            </a:r>
            <a:r>
              <a:rPr lang="en-US" b="0" dirty="0" err="1">
                <a:solidFill>
                  <a:srgbClr val="595959"/>
                </a:solidFill>
                <a:latin typeface="Meiryo"/>
                <a:ea typeface="Meiryo"/>
              </a:rPr>
              <a:t>単調性を満たすスコアを推定</a:t>
            </a:r>
            <a:br>
              <a:rPr lang="en-US" b="0" dirty="0">
                <a:solidFill>
                  <a:srgbClr val="595959"/>
                </a:solidFill>
                <a:latin typeface="Meiryo"/>
              </a:rPr>
            </a:br>
            <a:r>
              <a:rPr lang="en-US" b="0" dirty="0" err="1">
                <a:solidFill>
                  <a:srgbClr val="595959"/>
                </a:solidFill>
                <a:latin typeface="Meiryo"/>
                <a:ea typeface="Meiryo"/>
              </a:rPr>
              <a:t>ブラックボックス化せず、推薦理由を説明可能</a:t>
            </a:r>
            <a:endParaRPr b="0" dirty="0">
              <a:solidFill>
                <a:srgbClr val="595959"/>
              </a:solidFill>
              <a:latin typeface="Meiryo"/>
              <a:ea typeface="Meiryo"/>
            </a:endParaRPr>
          </a:p>
        </p:txBody>
      </p:sp>
      <p:sp>
        <p:nvSpPr>
          <p:cNvPr id="13" name="TextBox 12"/>
          <p:cNvSpPr txBox="1"/>
          <p:nvPr/>
        </p:nvSpPr>
        <p:spPr>
          <a:xfrm>
            <a:off x="4000000" y="3050000"/>
            <a:ext cx="7700000" cy="2307811"/>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p>
          <a:p>
            <a:pPr>
              <a:lnSpc>
                <a:spcPct val="140000"/>
              </a:lnSpc>
            </a:pPr>
            <a:r>
              <a:rPr b="1" dirty="0">
                <a:solidFill>
                  <a:srgbClr val="1C8AA6"/>
                </a:solidFill>
                <a:latin typeface="Meiryo"/>
                <a:ea typeface="Meiryo"/>
              </a:rPr>
              <a:t>●  </a:t>
            </a:r>
            <a:r>
              <a:rPr lang="ja-JP" altLang="en-US">
                <a:solidFill>
                  <a:schemeClr val="tx1">
                    <a:lumMod val="65000"/>
                    <a:lumOff val="35000"/>
                  </a:schemeClr>
                </a:solidFill>
                <a:ea typeface="Meiryo"/>
              </a:rPr>
              <a:t>「最</a:t>
            </a:r>
            <a:r>
              <a:rPr b="0" dirty="0" err="1">
                <a:solidFill>
                  <a:schemeClr val="tx1">
                    <a:lumMod val="65000"/>
                    <a:lumOff val="35000"/>
                  </a:schemeClr>
                </a:solidFill>
                <a:latin typeface="Meiryo"/>
                <a:ea typeface="Meiryo"/>
              </a:rPr>
              <a:t>近</a:t>
            </a:r>
            <a:r>
              <a:rPr lang="ja-JP" altLang="en-US" b="0">
                <a:solidFill>
                  <a:schemeClr val="tx1">
                    <a:lumMod val="65000"/>
                    <a:lumOff val="35000"/>
                  </a:schemeClr>
                </a:solidFill>
                <a:latin typeface="Meiryo"/>
                <a:ea typeface="Meiryo"/>
              </a:rPr>
              <a:t>閲覧した商品</a:t>
            </a:r>
            <a:r>
              <a:rPr lang="ja-JP" altLang="en-US">
                <a:solidFill>
                  <a:schemeClr val="tx1">
                    <a:lumMod val="65000"/>
                    <a:lumOff val="35000"/>
                  </a:schemeClr>
                </a:solidFill>
                <a:latin typeface="Meiryo"/>
                <a:ea typeface="Meiryo"/>
              </a:rPr>
              <a:t>やたくさん閲覧した商品</a:t>
            </a:r>
            <a:r>
              <a:rPr b="0" dirty="0" err="1">
                <a:solidFill>
                  <a:schemeClr val="tx1">
                    <a:lumMod val="65000"/>
                    <a:lumOff val="35000"/>
                  </a:schemeClr>
                </a:solidFill>
                <a:latin typeface="Meiryo"/>
                <a:ea typeface="Meiryo"/>
              </a:rPr>
              <a:t>ほど選ばれやすい</a:t>
            </a:r>
            <a:r>
              <a:rPr lang="ja-JP" altLang="en-US" b="0">
                <a:solidFill>
                  <a:schemeClr val="tx1">
                    <a:lumMod val="65000"/>
                    <a:lumOff val="35000"/>
                  </a:schemeClr>
                </a:solidFill>
                <a:latin typeface="Meiryo"/>
                <a:ea typeface="Meiryo"/>
              </a:rPr>
              <a:t>」</a:t>
            </a:r>
            <a:br>
              <a:rPr lang="en-US" altLang="ja-JP" b="0" dirty="0">
                <a:solidFill>
                  <a:schemeClr val="tx1">
                    <a:lumMod val="65000"/>
                    <a:lumOff val="35000"/>
                  </a:schemeClr>
                </a:solidFill>
                <a:latin typeface="Meiryo"/>
                <a:ea typeface="Meiryo"/>
              </a:rPr>
            </a:br>
            <a:r>
              <a:rPr lang="ja-JP" altLang="en-US" b="0">
                <a:solidFill>
                  <a:schemeClr val="tx1">
                    <a:lumMod val="65000"/>
                    <a:lumOff val="35000"/>
                  </a:schemeClr>
                </a:solidFill>
                <a:latin typeface="Meiryo"/>
                <a:ea typeface="Meiryo"/>
              </a:rPr>
              <a:t>　</a:t>
            </a:r>
            <a:r>
              <a:rPr lang="en-US" altLang="ja-JP" b="0" dirty="0">
                <a:solidFill>
                  <a:schemeClr val="tx1">
                    <a:lumMod val="65000"/>
                    <a:lumOff val="35000"/>
                  </a:schemeClr>
                </a:solidFill>
                <a:latin typeface="Meiryo"/>
                <a:ea typeface="Meiryo"/>
              </a:rPr>
              <a:t>  </a:t>
            </a:r>
            <a:r>
              <a:rPr b="0" dirty="0" err="1">
                <a:solidFill>
                  <a:schemeClr val="tx1">
                    <a:lumMod val="65000"/>
                    <a:lumOff val="35000"/>
                  </a:schemeClr>
                </a:solidFill>
                <a:latin typeface="Meiryo"/>
                <a:ea typeface="Meiryo"/>
              </a:rPr>
              <a:t>という直感に一致</a:t>
            </a:r>
            <a:r>
              <a:rPr lang="ja-JP" altLang="en-US" b="0">
                <a:solidFill>
                  <a:schemeClr val="tx1">
                    <a:lumMod val="65000"/>
                    <a:lumOff val="35000"/>
                  </a:schemeClr>
                </a:solidFill>
                <a:latin typeface="Meiryo"/>
                <a:ea typeface="Meiryo"/>
              </a:rPr>
              <a:t>した商品推薦が可能</a:t>
            </a:r>
            <a:br>
              <a:rPr lang="en-US" altLang="ja-JP" b="0" dirty="0">
                <a:solidFill>
                  <a:schemeClr val="tx1">
                    <a:lumMod val="65000"/>
                    <a:lumOff val="35000"/>
                  </a:schemeClr>
                </a:solidFill>
                <a:latin typeface="Meiryo"/>
                <a:ea typeface="Meiryo"/>
              </a:rPr>
            </a:br>
            <a:r>
              <a:rPr lang="ja-JP" altLang="en-US" b="0">
                <a:solidFill>
                  <a:schemeClr val="tx1">
                    <a:lumMod val="65000"/>
                    <a:lumOff val="35000"/>
                  </a:schemeClr>
                </a:solidFill>
                <a:latin typeface="Meiryo"/>
                <a:ea typeface="Meiryo"/>
              </a:rPr>
              <a:t>　　</a:t>
            </a:r>
            <a:r>
              <a:rPr lang="en-US" altLang="ja-JP" b="0" dirty="0">
                <a:solidFill>
                  <a:schemeClr val="tx1">
                    <a:lumMod val="65000"/>
                    <a:lumOff val="35000"/>
                  </a:schemeClr>
                </a:solidFill>
                <a:latin typeface="Meiryo"/>
                <a:ea typeface="Meiryo"/>
              </a:rPr>
              <a:t>- </a:t>
            </a:r>
            <a:r>
              <a:rPr lang="ja-JP" altLang="en-US">
                <a:solidFill>
                  <a:schemeClr val="tx1">
                    <a:lumMod val="65000"/>
                    <a:lumOff val="35000"/>
                  </a:schemeClr>
                </a:solidFill>
                <a:ea typeface="Meiryo"/>
              </a:rPr>
              <a:t>最新度（</a:t>
            </a:r>
            <a:r>
              <a:rPr lang="en" altLang="ja-JP" dirty="0">
                <a:solidFill>
                  <a:schemeClr val="tx1">
                    <a:lumMod val="65000"/>
                    <a:lumOff val="35000"/>
                  </a:schemeClr>
                </a:solidFill>
                <a:ea typeface="Meiryo"/>
              </a:rPr>
              <a:t>Recency</a:t>
            </a:r>
            <a:r>
              <a:rPr lang="ja-JP" altLang="en">
                <a:solidFill>
                  <a:schemeClr val="tx1">
                    <a:lumMod val="65000"/>
                    <a:lumOff val="35000"/>
                  </a:schemeClr>
                </a:solidFill>
                <a:ea typeface="Meiryo"/>
              </a:rPr>
              <a:t>）</a:t>
            </a:r>
            <a:r>
              <a:rPr lang="ja-JP" altLang="en-US">
                <a:solidFill>
                  <a:schemeClr val="tx1">
                    <a:lumMod val="65000"/>
                    <a:lumOff val="35000"/>
                  </a:schemeClr>
                </a:solidFill>
                <a:ea typeface="Meiryo"/>
              </a:rPr>
              <a:t>：最近接触した商品ほど関心が高い傾向</a:t>
            </a:r>
            <a:endParaRPr lang="en-US" altLang="ja-JP" b="1" dirty="0">
              <a:solidFill>
                <a:schemeClr val="tx1">
                  <a:lumMod val="65000"/>
                  <a:lumOff val="35000"/>
                </a:schemeClr>
              </a:solidFill>
            </a:endParaRPr>
          </a:p>
          <a:p>
            <a:pPr>
              <a:lnSpc>
                <a:spcPct val="140000"/>
              </a:lnSpc>
            </a:pPr>
            <a:r>
              <a:rPr lang="ja-JP" altLang="en-US" b="1">
                <a:solidFill>
                  <a:schemeClr val="tx1">
                    <a:lumMod val="65000"/>
                    <a:lumOff val="35000"/>
                  </a:schemeClr>
                </a:solidFill>
                <a:ea typeface="Meiryo"/>
              </a:rPr>
              <a:t>　　</a:t>
            </a:r>
            <a:r>
              <a:rPr lang="en-US" altLang="ja-JP" dirty="0">
                <a:solidFill>
                  <a:schemeClr val="tx1">
                    <a:lumMod val="65000"/>
                    <a:lumOff val="35000"/>
                  </a:schemeClr>
                </a:solidFill>
                <a:ea typeface="Meiryo"/>
              </a:rPr>
              <a:t>- </a:t>
            </a:r>
            <a:r>
              <a:rPr lang="ja-JP" altLang="en-US">
                <a:solidFill>
                  <a:schemeClr val="tx1">
                    <a:lumMod val="65000"/>
                    <a:lumOff val="35000"/>
                  </a:schemeClr>
                </a:solidFill>
                <a:ea typeface="Meiryo"/>
              </a:rPr>
              <a:t>頻度（</a:t>
            </a:r>
            <a:r>
              <a:rPr lang="en" altLang="ja-JP" dirty="0">
                <a:solidFill>
                  <a:schemeClr val="tx1">
                    <a:lumMod val="65000"/>
                    <a:lumOff val="35000"/>
                  </a:schemeClr>
                </a:solidFill>
                <a:ea typeface="Meiryo"/>
              </a:rPr>
              <a:t>Frequency</a:t>
            </a:r>
            <a:r>
              <a:rPr lang="ja-JP" altLang="en">
                <a:solidFill>
                  <a:schemeClr val="tx1">
                    <a:lumMod val="65000"/>
                    <a:lumOff val="35000"/>
                  </a:schemeClr>
                </a:solidFill>
                <a:ea typeface="Meiryo"/>
              </a:rPr>
              <a:t>）</a:t>
            </a:r>
            <a:r>
              <a:rPr lang="ja-JP" altLang="en-US">
                <a:solidFill>
                  <a:schemeClr val="tx1">
                    <a:lumMod val="65000"/>
                    <a:lumOff val="35000"/>
                  </a:schemeClr>
                </a:solidFill>
                <a:ea typeface="Meiryo"/>
              </a:rPr>
              <a:t>：何度も接触した商品ほど関心が高い傾向</a:t>
            </a:r>
            <a:endParaRPr b="0" dirty="0">
              <a:solidFill>
                <a:schemeClr val="tx1">
                  <a:lumMod val="65000"/>
                  <a:lumOff val="35000"/>
                </a:schemeClr>
              </a:solidFill>
              <a:latin typeface="Meiryo"/>
              <a:ea typeface="Meiryo"/>
            </a:endParaRPr>
          </a:p>
          <a:p>
            <a:pPr>
              <a:lnSpc>
                <a:spcPct val="140000"/>
              </a:lnSpc>
              <a:spcAft>
                <a:spcPts val="500"/>
              </a:spcAft>
            </a:pPr>
            <a:r>
              <a:rPr b="1" dirty="0">
                <a:solidFill>
                  <a:srgbClr val="1C8AA6"/>
                </a:solidFill>
                <a:latin typeface="Meiryo"/>
                <a:ea typeface="Meiryo"/>
              </a:rPr>
              <a:t>●  </a:t>
            </a:r>
            <a:r>
              <a:rPr lang="ja-JP" altLang="en-US" b="0">
                <a:solidFill>
                  <a:schemeClr val="tx1">
                    <a:lumMod val="65000"/>
                    <a:lumOff val="35000"/>
                  </a:schemeClr>
                </a:solidFill>
                <a:latin typeface="Meiryo"/>
                <a:ea typeface="Meiryo"/>
              </a:rPr>
              <a:t>商品選択確率</a:t>
            </a:r>
            <a:r>
              <a:rPr b="0" dirty="0" err="1">
                <a:solidFill>
                  <a:schemeClr val="tx1">
                    <a:lumMod val="65000"/>
                    <a:lumOff val="35000"/>
                  </a:schemeClr>
                </a:solidFill>
                <a:latin typeface="Meiryo"/>
                <a:ea typeface="Meiryo"/>
              </a:rPr>
              <a:t>の根拠を</a:t>
            </a:r>
            <a:r>
              <a:rPr lang="ja-JP" altLang="en-US" b="0">
                <a:solidFill>
                  <a:schemeClr val="tx1">
                    <a:lumMod val="65000"/>
                    <a:lumOff val="35000"/>
                  </a:schemeClr>
                </a:solidFill>
                <a:latin typeface="Meiryo"/>
                <a:ea typeface="Meiryo"/>
              </a:rPr>
              <a:t>、</a:t>
            </a:r>
            <a:r>
              <a:rPr lang="en-US" dirty="0" err="1">
                <a:solidFill>
                  <a:schemeClr val="tx1">
                    <a:lumMod val="65000"/>
                    <a:lumOff val="35000"/>
                  </a:schemeClr>
                </a:solidFill>
                <a:latin typeface="Meiryo"/>
                <a:ea typeface="Meiryo"/>
              </a:rPr>
              <a:t>最新度と頻度に基づいて</a:t>
            </a:r>
            <a:r>
              <a:rPr b="0" dirty="0" err="1">
                <a:solidFill>
                  <a:schemeClr val="tx1">
                    <a:lumMod val="65000"/>
                    <a:lumOff val="35000"/>
                  </a:schemeClr>
                </a:solidFill>
                <a:latin typeface="Meiryo"/>
                <a:ea typeface="Meiryo"/>
              </a:rPr>
              <a:t>説明</a:t>
            </a:r>
            <a:r>
              <a:rPr lang="ja-JP" altLang="en-US" b="0">
                <a:solidFill>
                  <a:schemeClr val="tx1">
                    <a:lumMod val="65000"/>
                    <a:lumOff val="35000"/>
                  </a:schemeClr>
                </a:solidFill>
                <a:latin typeface="Meiryo"/>
                <a:ea typeface="Meiryo"/>
              </a:rPr>
              <a:t>可能</a:t>
            </a:r>
            <a:endParaRPr b="0" dirty="0">
              <a:solidFill>
                <a:schemeClr val="tx1">
                  <a:lumMod val="65000"/>
                  <a:lumOff val="35000"/>
                </a:schemeClr>
              </a:solidFill>
              <a:latin typeface="Meiryo"/>
              <a:ea typeface="Meiry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12</a:t>
            </a:r>
          </a:p>
        </p:txBody>
      </p:sp>
      <p:sp>
        <p:nvSpPr>
          <p:cNvPr id="6" name="Rectangle 5"/>
          <p:cNvSpPr/>
          <p:nvPr/>
        </p:nvSpPr>
        <p:spPr>
          <a:xfrm>
            <a:off x="0" y="120000"/>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04</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p:cNvSpPr txBox="1"/>
          <p:nvPr/>
        </p:nvSpPr>
        <p:spPr>
          <a:xfrm>
            <a:off x="457200" y="3300000"/>
            <a:ext cx="2850000" cy="389337"/>
          </a:xfrm>
          <a:prstGeom prst="rect">
            <a:avLst/>
          </a:prstGeom>
          <a:noFill/>
        </p:spPr>
        <p:txBody>
          <a:bodyPr wrap="square" lIns="0" tIns="0" rIns="0" bIns="0" anchor="t">
            <a:spAutoFit/>
          </a:bodyPr>
          <a:lstStyle/>
          <a:p>
            <a:pPr algn="l">
              <a:lnSpc>
                <a:spcPct val="115000"/>
              </a:lnSpc>
              <a:spcBef>
                <a:spcPts val="0"/>
              </a:spcBef>
              <a:spcAft>
                <a:spcPts val="600"/>
              </a:spcAft>
            </a:pPr>
            <a:r>
              <a:rPr lang="en-US" sz="2200" b="1" dirty="0" err="1">
                <a:solidFill>
                  <a:srgbClr val="FFFFFF"/>
                </a:solidFill>
                <a:latin typeface="Meiryo"/>
                <a:ea typeface="Meiryo"/>
              </a:rPr>
              <a:t>stable probability</a:t>
            </a:r>
            <a:endParaRPr sz="2200" b="1" dirty="0">
              <a:solidFill>
                <a:srgbClr val="FFFFFF"/>
              </a:solidFill>
              <a:latin typeface="Meiryo"/>
              <a:ea typeface="Meiryo"/>
            </a:endParaRPr>
          </a:p>
        </p:txBody>
      </p:sp>
      <p:sp>
        <p:nvSpPr>
          <p:cNvPr id="10" name="Rectangle 9"/>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安定した確率推定</a:t>
            </a:r>
            <a:endParaRPr sz="3000" b="1" dirty="0">
              <a:solidFill>
                <a:srgbClr val="3D2A1B"/>
              </a:solidFill>
              <a:latin typeface="Meiryo"/>
              <a:ea typeface="Meiryo"/>
            </a:endParaRPr>
          </a:p>
        </p:txBody>
      </p:sp>
      <p:sp>
        <p:nvSpPr>
          <p:cNvPr id="12" name="TextBox 11"/>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err="1">
                <a:solidFill>
                  <a:srgbClr val="595959"/>
                </a:solidFill>
                <a:latin typeface="Meiryo"/>
                <a:ea typeface="Meiryo"/>
              </a:rPr>
              <a:t>最新度と頻度から商品選択確率を直接推定</a:t>
            </a:r>
            <a:br>
              <a:rPr lang="en-US" b="0" dirty="0">
                <a:solidFill>
                  <a:srgbClr val="595959"/>
                </a:solidFill>
                <a:latin typeface="Meiryo"/>
              </a:rPr>
            </a:br>
            <a:r>
              <a:rPr lang="en-US" b="0" dirty="0" err="1">
                <a:solidFill>
                  <a:srgbClr val="595959"/>
                </a:solidFill>
                <a:latin typeface="Meiryo"/>
                <a:ea typeface="Meiryo"/>
              </a:rPr>
              <a:t>機械学習モデルの出力を確率スケールへ変換する際の不安定さを回避</a:t>
            </a:r>
            <a:endParaRPr b="0" dirty="0">
              <a:solidFill>
                <a:srgbClr val="595959"/>
              </a:solidFill>
              <a:latin typeface="Meiryo"/>
              <a:ea typeface="Meiryo"/>
            </a:endParaRPr>
          </a:p>
        </p:txBody>
      </p:sp>
      <p:sp>
        <p:nvSpPr>
          <p:cNvPr id="13" name="TextBox 12"/>
          <p:cNvSpPr txBox="1"/>
          <p:nvPr/>
        </p:nvSpPr>
        <p:spPr>
          <a:xfrm>
            <a:off x="4000000" y="3050000"/>
            <a:ext cx="7700000" cy="1508105"/>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p>
          <a:p>
            <a:pPr>
              <a:lnSpc>
                <a:spcPct val="120000"/>
              </a:lnSpc>
              <a:spcAft>
                <a:spcPts val="500"/>
              </a:spcAft>
            </a:pPr>
            <a:r>
              <a:rPr lang="ja-JP" altLang="en-US" b="1">
                <a:solidFill>
                  <a:srgbClr val="1C8AA6"/>
                </a:solidFill>
                <a:ea typeface="Meiryo"/>
              </a:rPr>
              <a:t>●  </a:t>
            </a:r>
            <a:r>
              <a:rPr lang="ja-JP" altLang="en-US">
                <a:solidFill>
                  <a:srgbClr val="595959"/>
                </a:solidFill>
                <a:ea typeface="Meiryo"/>
              </a:rPr>
              <a:t>不安定な確率スケール変換が不要なため、確率値として扱いやすく、</a:t>
            </a:r>
            <a:endParaRPr b="0" dirty="0">
              <a:solidFill>
                <a:srgbClr val="595959"/>
              </a:solidFill>
              <a:latin typeface="Meiryo"/>
              <a:ea typeface="Meiryo"/>
            </a:endParaRPr>
          </a:p>
          <a:p>
            <a:pPr>
              <a:lnSpc>
                <a:spcPct val="120000"/>
              </a:lnSpc>
              <a:spcAft>
                <a:spcPts val="500"/>
              </a:spcAft>
            </a:pPr>
            <a:r>
              <a:rPr lang="ja-JP" altLang="en-US" b="1">
                <a:solidFill>
                  <a:srgbClr val="1C8AA6"/>
                </a:solidFill>
                <a:latin typeface="Meiryo"/>
                <a:ea typeface="Meiryo"/>
              </a:rPr>
              <a:t>　</a:t>
            </a:r>
            <a:r>
              <a:rPr b="1" dirty="0">
                <a:solidFill>
                  <a:srgbClr val="1C8AA6"/>
                </a:solidFill>
                <a:latin typeface="Meiryo"/>
                <a:ea typeface="Meiryo"/>
              </a:rPr>
              <a:t>  </a:t>
            </a:r>
            <a:r>
              <a:rPr lang="ja-JP" altLang="en-US" b="0">
                <a:solidFill>
                  <a:srgbClr val="595959"/>
                </a:solidFill>
                <a:latin typeface="Meiryo"/>
                <a:ea typeface="Meiryo"/>
              </a:rPr>
              <a:t>期待</a:t>
            </a:r>
            <a:r>
              <a:rPr b="0" dirty="0" err="1">
                <a:solidFill>
                  <a:srgbClr val="595959"/>
                </a:solidFill>
                <a:latin typeface="Meiryo"/>
                <a:ea typeface="Meiryo"/>
              </a:rPr>
              <a:t>収益などの期待値計算にそのまま利用可能</a:t>
            </a:r>
            <a:endParaRPr b="0" dirty="0">
              <a:solidFill>
                <a:srgbClr val="595959"/>
              </a:solidFill>
              <a:latin typeface="Meiryo"/>
              <a:ea typeface="Meiryo"/>
            </a:endParaRPr>
          </a:p>
          <a:p>
            <a:pPr>
              <a:lnSpc>
                <a:spcPct val="120000"/>
              </a:lnSpc>
              <a:spcAft>
                <a:spcPts val="500"/>
              </a:spcAft>
            </a:pPr>
            <a:r>
              <a:rPr b="1" dirty="0">
                <a:solidFill>
                  <a:srgbClr val="1C8AA6"/>
                </a:solidFill>
                <a:latin typeface="Meiryo"/>
                <a:ea typeface="Meiryo"/>
              </a:rPr>
              <a:t>●</a:t>
            </a:r>
            <a:r>
              <a:rPr lang="en" b="1" dirty="0">
                <a:solidFill>
                  <a:srgbClr val="1C8AA6"/>
                </a:solidFill>
                <a:latin typeface="Meiryo"/>
                <a:ea typeface="Meiryo"/>
              </a:rPr>
              <a:t>  </a:t>
            </a:r>
            <a:r>
              <a:rPr lang="en" b="0" dirty="0" err="1">
                <a:solidFill>
                  <a:srgbClr val="595959"/>
                </a:solidFill>
                <a:latin typeface="Meiryo"/>
                <a:ea typeface="Meiryo"/>
              </a:rPr>
              <a:t>fit_rolling</a:t>
            </a:r>
            <a:r>
              <a:rPr lang="en" b="0" dirty="0">
                <a:solidFill>
                  <a:srgbClr val="595959"/>
                </a:solidFill>
                <a:latin typeface="Meiryo"/>
                <a:ea typeface="Meiryo"/>
              </a:rPr>
              <a:t>() </a:t>
            </a:r>
            <a:r>
              <a:rPr lang="ja-JP" altLang="en-US" b="0">
                <a:solidFill>
                  <a:srgbClr val="595959"/>
                </a:solidFill>
                <a:latin typeface="Meiryo"/>
                <a:ea typeface="Meiryo"/>
              </a:rPr>
              <a:t>で複数基準日を集計し経験的商品選択確率を安定化</a:t>
            </a:r>
            <a:endParaRPr lang="ja-JP" altLang="en-US" b="0" dirty="0">
              <a:solidFill>
                <a:srgbClr val="595959"/>
              </a:solidFill>
              <a:latin typeface="Meiryo"/>
              <a:ea typeface="Meiry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959CC-12C3-717E-00E0-C82810FB0C9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A907507-BA27-C6CE-269F-690FBF5D713A}"/>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9BED991E-F554-7DE5-95E8-A6B1B70C22AE}"/>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A92AC894-B131-5D00-FCC0-D3404D98114A}"/>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02C84FD5-B1AC-B5B6-886C-6964A834458C}"/>
              </a:ext>
            </a:extLst>
          </p:cNvPr>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13</a:t>
            </a:r>
          </a:p>
        </p:txBody>
      </p:sp>
      <p:sp>
        <p:nvSpPr>
          <p:cNvPr id="6" name="Rectangle 5">
            <a:extLst>
              <a:ext uri="{FF2B5EF4-FFF2-40B4-BE49-F238E27FC236}">
                <a16:creationId xmlns:a16="http://schemas.microsoft.com/office/drawing/2014/main" id="{2E016615-06FB-3630-FCB1-4ACFFAB9FFD0}"/>
              </a:ext>
            </a:extLst>
          </p:cNvPr>
          <p:cNvSpPr/>
          <p:nvPr/>
        </p:nvSpPr>
        <p:spPr>
          <a:xfrm>
            <a:off x="0" y="112049"/>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8DF6CDC6-ABB7-62A5-C497-8ECACA48FFFB}"/>
              </a:ext>
            </a:extLst>
          </p:cNvPr>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a:extLst>
              <a:ext uri="{FF2B5EF4-FFF2-40B4-BE49-F238E27FC236}">
                <a16:creationId xmlns:a16="http://schemas.microsoft.com/office/drawing/2014/main" id="{DFA28031-E49F-6E9B-A566-DF0644B959E4}"/>
              </a:ext>
            </a:extLst>
          </p:cNvPr>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05</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a:extLst>
              <a:ext uri="{FF2B5EF4-FFF2-40B4-BE49-F238E27FC236}">
                <a16:creationId xmlns:a16="http://schemas.microsoft.com/office/drawing/2014/main" id="{B6A2B5D9-9269-AD3D-1959-FD70A0CD678D}"/>
              </a:ext>
            </a:extLst>
          </p:cNvPr>
          <p:cNvSpPr txBox="1"/>
          <p:nvPr/>
        </p:nvSpPr>
        <p:spPr>
          <a:xfrm>
            <a:off x="457200" y="3300000"/>
            <a:ext cx="2850000" cy="389337"/>
          </a:xfrm>
          <a:prstGeom prst="rect">
            <a:avLst/>
          </a:prstGeom>
          <a:noFill/>
        </p:spPr>
        <p:txBody>
          <a:bodyPr wrap="square" lIns="0" tIns="0" rIns="0" bIns="0" anchor="t">
            <a:spAutoFit/>
          </a:bodyPr>
          <a:lstStyle/>
          <a:p>
            <a:pPr algn="l">
              <a:lnSpc>
                <a:spcPct val="115000"/>
              </a:lnSpc>
              <a:spcBef>
                <a:spcPts val="0"/>
              </a:spcBef>
              <a:spcAft>
                <a:spcPts val="600"/>
              </a:spcAft>
            </a:pPr>
            <a:r>
              <a:rPr lang="en-US" sz="2200" b="1" dirty="0" err="1">
                <a:solidFill>
                  <a:srgbClr val="FFFFFF"/>
                </a:solidFill>
                <a:latin typeface="Meiryo"/>
                <a:ea typeface="Meiryo"/>
              </a:rPr>
              <a:t>downstream use</a:t>
            </a:r>
            <a:endParaRPr sz="2200" b="1" dirty="0">
              <a:solidFill>
                <a:srgbClr val="FFFFFF"/>
              </a:solidFill>
              <a:latin typeface="Meiryo"/>
              <a:ea typeface="Meiryo"/>
            </a:endParaRPr>
          </a:p>
        </p:txBody>
      </p:sp>
      <p:sp>
        <p:nvSpPr>
          <p:cNvPr id="10" name="Rectangle 9">
            <a:extLst>
              <a:ext uri="{FF2B5EF4-FFF2-40B4-BE49-F238E27FC236}">
                <a16:creationId xmlns:a16="http://schemas.microsoft.com/office/drawing/2014/main" id="{3C9E5CF0-8D2A-21CC-0812-C9538CC26A93}"/>
              </a:ext>
            </a:extLst>
          </p:cNvPr>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a:extLst>
              <a:ext uri="{FF2B5EF4-FFF2-40B4-BE49-F238E27FC236}">
                <a16:creationId xmlns:a16="http://schemas.microsoft.com/office/drawing/2014/main" id="{7AD992D6-94BE-6DC1-096C-A18EFA53C3D1}"/>
              </a:ext>
            </a:extLst>
          </p:cNvPr>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下流モデルへの活用</a:t>
            </a:r>
            <a:endParaRPr sz="3000" b="1" dirty="0">
              <a:solidFill>
                <a:srgbClr val="3D2A1B"/>
              </a:solidFill>
              <a:latin typeface="Meiryo"/>
              <a:ea typeface="Meiryo"/>
            </a:endParaRPr>
          </a:p>
        </p:txBody>
      </p:sp>
      <p:sp>
        <p:nvSpPr>
          <p:cNvPr id="12" name="TextBox 11">
            <a:extLst>
              <a:ext uri="{FF2B5EF4-FFF2-40B4-BE49-F238E27FC236}">
                <a16:creationId xmlns:a16="http://schemas.microsoft.com/office/drawing/2014/main" id="{86C5F31F-2EEE-CEF7-CF57-DE5FDBAF49D9}"/>
              </a:ext>
            </a:extLst>
          </p:cNvPr>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err="1">
                <a:solidFill>
                  <a:srgbClr val="595959"/>
                </a:solidFill>
                <a:latin typeface="Meiryo"/>
                <a:ea typeface="Meiryo"/>
              </a:rPr>
              <a:t>推薦スコアは単独利用だけでなく</a:t>
            </a:r>
            <a:r>
              <a:rPr lang="en-US" b="0" dirty="0">
                <a:solidFill>
                  <a:srgbClr val="595959"/>
                </a:solidFill>
                <a:latin typeface="Meiryo"/>
                <a:ea typeface="Meiryo"/>
              </a:rPr>
              <a:t>、</a:t>
            </a:r>
            <a:br>
              <a:rPr lang="en-US" b="0" dirty="0">
                <a:solidFill>
                  <a:srgbClr val="595959"/>
                </a:solidFill>
                <a:latin typeface="Meiryo"/>
              </a:rPr>
            </a:br>
            <a:r>
              <a:rPr lang="en-US" b="0" dirty="0" err="1">
                <a:solidFill>
                  <a:srgbClr val="595959"/>
                </a:solidFill>
                <a:latin typeface="Meiryo"/>
                <a:ea typeface="Meiryo"/>
              </a:rPr>
              <a:t>協調フィルタリングの評価値行列や機械学習モデルの特徴量に活用可能</a:t>
            </a:r>
            <a:endParaRPr b="0" dirty="0">
              <a:solidFill>
                <a:srgbClr val="595959"/>
              </a:solidFill>
              <a:latin typeface="Meiryo"/>
              <a:ea typeface="Meiryo"/>
            </a:endParaRPr>
          </a:p>
        </p:txBody>
      </p:sp>
      <p:sp>
        <p:nvSpPr>
          <p:cNvPr id="13" name="TextBox 12">
            <a:extLst>
              <a:ext uri="{FF2B5EF4-FFF2-40B4-BE49-F238E27FC236}">
                <a16:creationId xmlns:a16="http://schemas.microsoft.com/office/drawing/2014/main" id="{D8C5E5F1-C31E-1498-FCA5-C7303BD41F01}"/>
              </a:ext>
            </a:extLst>
          </p:cNvPr>
          <p:cNvSpPr txBox="1"/>
          <p:nvPr/>
        </p:nvSpPr>
        <p:spPr>
          <a:xfrm>
            <a:off x="4000000" y="3050000"/>
            <a:ext cx="7700000" cy="650947"/>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br>
              <a:rPr lang="en-US" b="1" dirty="0">
                <a:solidFill>
                  <a:srgbClr val="1C8AA6"/>
                </a:solidFill>
                <a:latin typeface="Meiryo"/>
                <a:ea typeface="Meiryo"/>
              </a:rPr>
            </a:br>
            <a:r>
              <a:rPr lang="ja-JP" altLang="en-US" b="1">
                <a:solidFill>
                  <a:srgbClr val="1C8AA6"/>
                </a:solidFill>
                <a:ea typeface="Meiryo"/>
              </a:rPr>
              <a:t>●  </a:t>
            </a:r>
            <a:r>
              <a:rPr lang="ja-JP" altLang="en-US">
                <a:solidFill>
                  <a:srgbClr val="595959"/>
                </a:solidFill>
                <a:ea typeface="Meiryo"/>
              </a:rPr>
              <a:t>最新度と頻度の交互作用が反映された有用な特徴量によるモデル構築</a:t>
            </a:r>
            <a:endParaRPr b="1" dirty="0">
              <a:solidFill>
                <a:srgbClr val="1C8AA6"/>
              </a:solidFill>
              <a:latin typeface="Meiryo"/>
              <a:ea typeface="Meiryo"/>
            </a:endParaRPr>
          </a:p>
        </p:txBody>
      </p:sp>
      <p:sp>
        <p:nvSpPr>
          <p:cNvPr id="14" name="円柱 13">
            <a:extLst>
              <a:ext uri="{FF2B5EF4-FFF2-40B4-BE49-F238E27FC236}">
                <a16:creationId xmlns:a16="http://schemas.microsoft.com/office/drawing/2014/main" id="{4A1FF23B-E2E5-F9D1-5865-9D7C4163E2E8}"/>
              </a:ext>
            </a:extLst>
          </p:cNvPr>
          <p:cNvSpPr/>
          <p:nvPr/>
        </p:nvSpPr>
        <p:spPr>
          <a:xfrm>
            <a:off x="4003391" y="4112639"/>
            <a:ext cx="1148030" cy="608331"/>
          </a:xfrm>
          <a:prstGeom prst="can">
            <a:avLst/>
          </a:prstGeom>
          <a:solidFill>
            <a:srgbClr val="F5F2EE"/>
          </a:solidFill>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a:t>行動履歴</a:t>
            </a:r>
          </a:p>
        </p:txBody>
      </p:sp>
      <p:sp>
        <p:nvSpPr>
          <p:cNvPr id="16" name="Rounded Rectangle 13">
            <a:extLst>
              <a:ext uri="{FF2B5EF4-FFF2-40B4-BE49-F238E27FC236}">
                <a16:creationId xmlns:a16="http://schemas.microsoft.com/office/drawing/2014/main" id="{FE0DD370-7871-CE0B-5FB6-9910DC94270A}"/>
              </a:ext>
            </a:extLst>
          </p:cNvPr>
          <p:cNvSpPr/>
          <p:nvPr/>
        </p:nvSpPr>
        <p:spPr>
          <a:xfrm>
            <a:off x="5653379" y="4112641"/>
            <a:ext cx="1296063" cy="608331"/>
          </a:xfrm>
          <a:prstGeom prst="round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sz="2000" b="1" dirty="0" err="1">
                <a:solidFill>
                  <a:srgbClr val="FFFFFF"/>
                </a:solidFill>
                <a:latin typeface="Meiryo"/>
                <a:ea typeface="Meiryo"/>
              </a:rPr>
              <a:t>rfscorer</a:t>
            </a:r>
            <a:endParaRPr sz="2000" b="1" dirty="0">
              <a:solidFill>
                <a:srgbClr val="FFFFFF"/>
              </a:solidFill>
              <a:latin typeface="Meiryo"/>
              <a:ea typeface="Meiryo"/>
            </a:endParaRPr>
          </a:p>
        </p:txBody>
      </p:sp>
      <p:sp>
        <p:nvSpPr>
          <p:cNvPr id="22" name="Rounded Rectangle 15">
            <a:extLst>
              <a:ext uri="{FF2B5EF4-FFF2-40B4-BE49-F238E27FC236}">
                <a16:creationId xmlns:a16="http://schemas.microsoft.com/office/drawing/2014/main" id="{E2F945AC-DA71-B262-23DF-5CA424BE6A2F}"/>
              </a:ext>
            </a:extLst>
          </p:cNvPr>
          <p:cNvSpPr/>
          <p:nvPr/>
        </p:nvSpPr>
        <p:spPr>
          <a:xfrm>
            <a:off x="7482177" y="5649259"/>
            <a:ext cx="1984637" cy="488126"/>
          </a:xfrm>
          <a:prstGeom prst="roundRect">
            <a:avLst/>
          </a:prstGeom>
          <a:solidFill>
            <a:schemeClr val="bg1"/>
          </a:solidFill>
          <a:ln w="38100">
            <a:solidFill>
              <a:srgbClr val="1C8AA6"/>
            </a:solid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350" b="1">
                <a:solidFill>
                  <a:srgbClr val="3D2A1B"/>
                </a:solidFill>
                <a:latin typeface="Meiryo"/>
                <a:ea typeface="Meiryo"/>
              </a:rPr>
              <a:t>機械学習モデル</a:t>
            </a:r>
            <a:endParaRPr sz="1350" b="1" dirty="0">
              <a:solidFill>
                <a:srgbClr val="3D2A1B"/>
              </a:solidFill>
              <a:latin typeface="Meiryo"/>
              <a:ea typeface="Meiryo"/>
            </a:endParaRPr>
          </a:p>
        </p:txBody>
      </p:sp>
      <p:cxnSp>
        <p:nvCxnSpPr>
          <p:cNvPr id="24" name="直線矢印コネクタ 23">
            <a:extLst>
              <a:ext uri="{FF2B5EF4-FFF2-40B4-BE49-F238E27FC236}">
                <a16:creationId xmlns:a16="http://schemas.microsoft.com/office/drawing/2014/main" id="{68111EAD-9543-60A0-3E1C-5B1372C71B05}"/>
              </a:ext>
            </a:extLst>
          </p:cNvPr>
          <p:cNvCxnSpPr>
            <a:cxnSpLocks/>
            <a:stCxn id="14" idx="4"/>
            <a:endCxn id="16" idx="1"/>
          </p:cNvCxnSpPr>
          <p:nvPr/>
        </p:nvCxnSpPr>
        <p:spPr>
          <a:xfrm>
            <a:off x="5151421" y="4416805"/>
            <a:ext cx="501958" cy="2"/>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5" name="円柱 24">
            <a:extLst>
              <a:ext uri="{FF2B5EF4-FFF2-40B4-BE49-F238E27FC236}">
                <a16:creationId xmlns:a16="http://schemas.microsoft.com/office/drawing/2014/main" id="{5BDC3621-0B51-5ECC-F111-8364FDBFB9E7}"/>
              </a:ext>
            </a:extLst>
          </p:cNvPr>
          <p:cNvSpPr/>
          <p:nvPr/>
        </p:nvSpPr>
        <p:spPr>
          <a:xfrm>
            <a:off x="3996970" y="5761266"/>
            <a:ext cx="1148030" cy="620202"/>
          </a:xfrm>
          <a:prstGeom prst="can">
            <a:avLst/>
          </a:prstGeom>
          <a:solidFill>
            <a:srgbClr val="F5F2EE"/>
          </a:solidFill>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400"/>
              <a:t>ユーザー</a:t>
            </a:r>
            <a:r>
              <a:rPr kumimoji="1" lang="en-US" altLang="ja-JP" sz="1400" dirty="0"/>
              <a:t>DB</a:t>
            </a:r>
          </a:p>
          <a:p>
            <a:pPr algn="ctr"/>
            <a:r>
              <a:rPr kumimoji="1" lang="ja-JP" altLang="en-US" sz="1400"/>
              <a:t>商品</a:t>
            </a:r>
            <a:r>
              <a:rPr kumimoji="1" lang="en-US" altLang="ja-JP" sz="1400" dirty="0"/>
              <a:t>DB</a:t>
            </a:r>
          </a:p>
          <a:p>
            <a:pPr algn="ctr"/>
            <a:r>
              <a:rPr kumimoji="1" lang="en-US" altLang="ja-JP" sz="1400" dirty="0"/>
              <a:t>Etc.</a:t>
            </a:r>
            <a:endParaRPr kumimoji="1" lang="ja-JP" altLang="en-US" sz="1400"/>
          </a:p>
        </p:txBody>
      </p:sp>
      <p:cxnSp>
        <p:nvCxnSpPr>
          <p:cNvPr id="31" name="カギ線コネクタ 30">
            <a:extLst>
              <a:ext uri="{FF2B5EF4-FFF2-40B4-BE49-F238E27FC236}">
                <a16:creationId xmlns:a16="http://schemas.microsoft.com/office/drawing/2014/main" id="{7D08325F-6FC3-2FDE-7A65-1909823B5B3F}"/>
              </a:ext>
            </a:extLst>
          </p:cNvPr>
          <p:cNvCxnSpPr>
            <a:cxnSpLocks/>
            <a:stCxn id="16" idx="2"/>
            <a:endCxn id="22" idx="1"/>
          </p:cNvCxnSpPr>
          <p:nvPr/>
        </p:nvCxnSpPr>
        <p:spPr>
          <a:xfrm rot="16200000" flipH="1">
            <a:off x="6305619" y="4716764"/>
            <a:ext cx="1172350" cy="1180766"/>
          </a:xfrm>
          <a:prstGeom prst="bentConnector2">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
        <p:nvSpPr>
          <p:cNvPr id="33" name="Rounded Rectangle 15">
            <a:extLst>
              <a:ext uri="{FF2B5EF4-FFF2-40B4-BE49-F238E27FC236}">
                <a16:creationId xmlns:a16="http://schemas.microsoft.com/office/drawing/2014/main" id="{4CAB27A3-2AB7-BDD5-FA5B-99D7AB8817D1}"/>
              </a:ext>
            </a:extLst>
          </p:cNvPr>
          <p:cNvSpPr/>
          <p:nvPr/>
        </p:nvSpPr>
        <p:spPr>
          <a:xfrm>
            <a:off x="7482176" y="4930946"/>
            <a:ext cx="1984637" cy="488126"/>
          </a:xfrm>
          <a:prstGeom prst="roundRect">
            <a:avLst/>
          </a:prstGeom>
          <a:solidFill>
            <a:schemeClr val="bg1"/>
          </a:solidFill>
          <a:ln w="38100">
            <a:solidFill>
              <a:srgbClr val="1C8AA6"/>
            </a:solid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sz="1350" b="1" dirty="0" err="1">
                <a:solidFill>
                  <a:srgbClr val="3D2A1B"/>
                </a:solidFill>
                <a:latin typeface="Meiryo"/>
                <a:ea typeface="Meiryo"/>
              </a:rPr>
              <a:t>協調フィルタリング</a:t>
            </a:r>
            <a:endParaRPr lang="en-US" sz="1350" b="1" dirty="0">
              <a:solidFill>
                <a:srgbClr val="3D2A1B"/>
              </a:solidFill>
              <a:latin typeface="Meiryo"/>
              <a:ea typeface="Meiryo"/>
            </a:endParaRPr>
          </a:p>
          <a:p>
            <a:pPr algn="ctr"/>
            <a:r>
              <a:rPr lang="ja-JP" altLang="en-US" sz="1100" b="1">
                <a:solidFill>
                  <a:srgbClr val="3D2A1B"/>
                </a:solidFill>
                <a:latin typeface="Meiryo"/>
                <a:ea typeface="Meiryo"/>
              </a:rPr>
              <a:t>非負値行列分解</a:t>
            </a:r>
            <a:r>
              <a:rPr lang="en-US" altLang="ja-JP" sz="1100" b="1" dirty="0">
                <a:solidFill>
                  <a:srgbClr val="3D2A1B"/>
                </a:solidFill>
                <a:latin typeface="Meiryo"/>
                <a:ea typeface="Meiryo"/>
              </a:rPr>
              <a:t>(NMF)</a:t>
            </a:r>
            <a:r>
              <a:rPr lang="ja-JP" altLang="en-US" sz="1100" b="1">
                <a:solidFill>
                  <a:srgbClr val="3D2A1B"/>
                </a:solidFill>
                <a:latin typeface="Meiryo"/>
                <a:ea typeface="Meiryo"/>
              </a:rPr>
              <a:t>など</a:t>
            </a:r>
            <a:endParaRPr sz="1100" b="1" dirty="0">
              <a:solidFill>
                <a:srgbClr val="3D2A1B"/>
              </a:solidFill>
              <a:latin typeface="Meiryo"/>
              <a:ea typeface="Meiryo"/>
            </a:endParaRPr>
          </a:p>
        </p:txBody>
      </p:sp>
      <p:cxnSp>
        <p:nvCxnSpPr>
          <p:cNvPr id="34" name="カギ線コネクタ 33">
            <a:extLst>
              <a:ext uri="{FF2B5EF4-FFF2-40B4-BE49-F238E27FC236}">
                <a16:creationId xmlns:a16="http://schemas.microsoft.com/office/drawing/2014/main" id="{4FCAB2ED-A0A7-81A6-97DF-3237F5575E3B}"/>
              </a:ext>
            </a:extLst>
          </p:cNvPr>
          <p:cNvCxnSpPr>
            <a:cxnSpLocks/>
            <a:stCxn id="16" idx="2"/>
            <a:endCxn id="33" idx="1"/>
          </p:cNvCxnSpPr>
          <p:nvPr/>
        </p:nvCxnSpPr>
        <p:spPr>
          <a:xfrm rot="16200000" flipH="1">
            <a:off x="6664775" y="4357607"/>
            <a:ext cx="454037" cy="1180765"/>
          </a:xfrm>
          <a:prstGeom prst="bentConnector2">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68" name="カギ線コネクタ 67">
            <a:extLst>
              <a:ext uri="{FF2B5EF4-FFF2-40B4-BE49-F238E27FC236}">
                <a16:creationId xmlns:a16="http://schemas.microsoft.com/office/drawing/2014/main" id="{874183CE-DCD7-2DA6-014A-F9D3199DBA39}"/>
              </a:ext>
            </a:extLst>
          </p:cNvPr>
          <p:cNvCxnSpPr>
            <a:cxnSpLocks/>
            <a:stCxn id="25" idx="4"/>
            <a:endCxn id="22" idx="1"/>
          </p:cNvCxnSpPr>
          <p:nvPr/>
        </p:nvCxnSpPr>
        <p:spPr>
          <a:xfrm flipV="1">
            <a:off x="5145000" y="5893322"/>
            <a:ext cx="2337177" cy="178045"/>
          </a:xfrm>
          <a:prstGeom prst="bentConnector3">
            <a:avLst>
              <a:gd name="adj1" fmla="val 74155"/>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
        <p:nvSpPr>
          <p:cNvPr id="79" name="テキスト ボックス 78">
            <a:extLst>
              <a:ext uri="{FF2B5EF4-FFF2-40B4-BE49-F238E27FC236}">
                <a16:creationId xmlns:a16="http://schemas.microsoft.com/office/drawing/2014/main" id="{BFD7CBA2-F8DD-CD46-0BB7-C00A57AB7105}"/>
              </a:ext>
            </a:extLst>
          </p:cNvPr>
          <p:cNvSpPr txBox="1"/>
          <p:nvPr/>
        </p:nvSpPr>
        <p:spPr>
          <a:xfrm>
            <a:off x="7450001" y="4135289"/>
            <a:ext cx="2202884" cy="307777"/>
          </a:xfrm>
          <a:prstGeom prst="rect">
            <a:avLst/>
          </a:prstGeom>
          <a:noFill/>
        </p:spPr>
        <p:txBody>
          <a:bodyPr wrap="square">
            <a:spAutoFit/>
          </a:bodyPr>
          <a:lstStyle/>
          <a:p>
            <a:r>
              <a:rPr lang="ja-JP" altLang="en-US" sz="1400" b="1">
                <a:solidFill>
                  <a:srgbClr val="3D2A1B"/>
                </a:solidFill>
                <a:latin typeface="Meiryo"/>
                <a:ea typeface="Meiryo"/>
              </a:rPr>
              <a:t>商品選択確率</a:t>
            </a:r>
            <a:r>
              <a:rPr lang="en-US" altLang="ja-JP" sz="1400" b="1" dirty="0">
                <a:solidFill>
                  <a:srgbClr val="3D2A1B"/>
                </a:solidFill>
                <a:latin typeface="Meiryo"/>
                <a:ea typeface="Meiryo"/>
              </a:rPr>
              <a:t>(</a:t>
            </a:r>
            <a:r>
              <a:rPr lang="ja-JP" altLang="en-US" sz="1400" b="1">
                <a:solidFill>
                  <a:srgbClr val="3D2A1B"/>
                </a:solidFill>
                <a:latin typeface="Meiryo"/>
                <a:ea typeface="Meiryo"/>
              </a:rPr>
              <a:t>推薦順位</a:t>
            </a:r>
            <a:r>
              <a:rPr lang="en-US" altLang="ja-JP" sz="1400" b="1" dirty="0">
                <a:solidFill>
                  <a:srgbClr val="3D2A1B"/>
                </a:solidFill>
                <a:latin typeface="Meiryo"/>
                <a:ea typeface="Meiryo"/>
              </a:rPr>
              <a:t>)</a:t>
            </a:r>
            <a:endParaRPr lang="ja-JP" altLang="en-US" sz="1400"/>
          </a:p>
        </p:txBody>
      </p:sp>
      <p:sp>
        <p:nvSpPr>
          <p:cNvPr id="80" name="テキスト ボックス 79">
            <a:extLst>
              <a:ext uri="{FF2B5EF4-FFF2-40B4-BE49-F238E27FC236}">
                <a16:creationId xmlns:a16="http://schemas.microsoft.com/office/drawing/2014/main" id="{06BD675A-932A-6373-AF1D-03618870F6D8}"/>
              </a:ext>
            </a:extLst>
          </p:cNvPr>
          <p:cNvSpPr txBox="1"/>
          <p:nvPr/>
        </p:nvSpPr>
        <p:spPr>
          <a:xfrm>
            <a:off x="6316617" y="5645331"/>
            <a:ext cx="1052252" cy="307777"/>
          </a:xfrm>
          <a:prstGeom prst="rect">
            <a:avLst/>
          </a:prstGeom>
          <a:noFill/>
        </p:spPr>
        <p:txBody>
          <a:bodyPr wrap="square">
            <a:spAutoFit/>
          </a:bodyPr>
          <a:lstStyle/>
          <a:p>
            <a:r>
              <a:rPr lang="en-US" altLang="ja-JP" sz="1400" b="1" dirty="0">
                <a:solidFill>
                  <a:srgbClr val="3D2A1B"/>
                </a:solidFill>
                <a:latin typeface="Meiryo"/>
                <a:ea typeface="Meiryo"/>
              </a:rPr>
              <a:t>ML</a:t>
            </a:r>
            <a:r>
              <a:rPr lang="ja-JP" altLang="en-US" sz="1400" b="1">
                <a:solidFill>
                  <a:srgbClr val="3D2A1B"/>
                </a:solidFill>
                <a:latin typeface="Meiryo"/>
                <a:ea typeface="Meiryo"/>
              </a:rPr>
              <a:t>特徴量</a:t>
            </a:r>
            <a:endParaRPr lang="ja-JP" altLang="en-US" sz="1400"/>
          </a:p>
        </p:txBody>
      </p:sp>
      <p:sp>
        <p:nvSpPr>
          <p:cNvPr id="81" name="テキスト ボックス 80">
            <a:extLst>
              <a:ext uri="{FF2B5EF4-FFF2-40B4-BE49-F238E27FC236}">
                <a16:creationId xmlns:a16="http://schemas.microsoft.com/office/drawing/2014/main" id="{6DBCA516-E570-2AFD-F259-769F3C23A030}"/>
              </a:ext>
            </a:extLst>
          </p:cNvPr>
          <p:cNvSpPr txBox="1"/>
          <p:nvPr/>
        </p:nvSpPr>
        <p:spPr>
          <a:xfrm>
            <a:off x="6301039" y="4923871"/>
            <a:ext cx="1180765" cy="307777"/>
          </a:xfrm>
          <a:prstGeom prst="rect">
            <a:avLst/>
          </a:prstGeom>
          <a:noFill/>
        </p:spPr>
        <p:txBody>
          <a:bodyPr wrap="square">
            <a:spAutoFit/>
          </a:bodyPr>
          <a:lstStyle/>
          <a:p>
            <a:r>
              <a:rPr lang="ja-JP" altLang="en-US" sz="1400" b="1">
                <a:solidFill>
                  <a:srgbClr val="3D2A1B"/>
                </a:solidFill>
                <a:latin typeface="Meiryo"/>
                <a:ea typeface="Meiryo"/>
              </a:rPr>
              <a:t>評価値行列</a:t>
            </a:r>
            <a:endParaRPr lang="ja-JP" altLang="en-US" sz="1400"/>
          </a:p>
        </p:txBody>
      </p:sp>
      <p:sp>
        <p:nvSpPr>
          <p:cNvPr id="23" name="Rounded Rectangle 17">
            <a:extLst>
              <a:ext uri="{FF2B5EF4-FFF2-40B4-BE49-F238E27FC236}">
                <a16:creationId xmlns:a16="http://schemas.microsoft.com/office/drawing/2014/main" id="{EF6D413A-3F49-8D84-38FE-A237732BDFE3}"/>
              </a:ext>
            </a:extLst>
          </p:cNvPr>
          <p:cNvSpPr/>
          <p:nvPr/>
        </p:nvSpPr>
        <p:spPr>
          <a:xfrm>
            <a:off x="9905896" y="3798370"/>
            <a:ext cx="1509336" cy="2544130"/>
          </a:xfrm>
          <a:prstGeom prst="roundRect">
            <a:avLst>
              <a:gd name="adj" fmla="val 8915"/>
            </a:avLst>
          </a:prstGeom>
          <a:solidFill>
            <a:srgbClr val="8C491F"/>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t"/>
          <a:lstStyle/>
          <a:p>
            <a:pPr algn="ctr"/>
            <a:r>
              <a:rPr lang="ja-JP" altLang="en-US" b="1">
                <a:solidFill>
                  <a:schemeClr val="bg1"/>
                </a:solidFill>
                <a:latin typeface="Meiryo"/>
                <a:ea typeface="Meiryo"/>
              </a:rPr>
              <a:t>ユーザー</a:t>
            </a:r>
            <a:endParaRPr b="1" dirty="0">
              <a:solidFill>
                <a:schemeClr val="bg1"/>
              </a:solidFill>
              <a:latin typeface="Meiryo"/>
              <a:ea typeface="Meiryo"/>
            </a:endParaRPr>
          </a:p>
        </p:txBody>
      </p:sp>
      <p:sp>
        <p:nvSpPr>
          <p:cNvPr id="26" name="Rounded Rectangle 17">
            <a:extLst>
              <a:ext uri="{FF2B5EF4-FFF2-40B4-BE49-F238E27FC236}">
                <a16:creationId xmlns:a16="http://schemas.microsoft.com/office/drawing/2014/main" id="{6CE9E6BA-F878-EFB9-CBEB-8C0705EFCE4D}"/>
              </a:ext>
            </a:extLst>
          </p:cNvPr>
          <p:cNvSpPr/>
          <p:nvPr/>
        </p:nvSpPr>
        <p:spPr>
          <a:xfrm>
            <a:off x="10047285" y="4173662"/>
            <a:ext cx="1207916" cy="486287"/>
          </a:xfrm>
          <a:prstGeom prst="roundRect">
            <a:avLst/>
          </a:prstGeom>
          <a:solidFill>
            <a:srgbClr val="F8EFE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200" b="1">
                <a:solidFill>
                  <a:schemeClr val="tx1"/>
                </a:solidFill>
                <a:latin typeface="Meiryo"/>
                <a:ea typeface="Meiryo"/>
              </a:rPr>
              <a:t>過去に接触した</a:t>
            </a:r>
            <a:endParaRPr lang="en-US" altLang="ja-JP" sz="1200" b="1" dirty="0">
              <a:solidFill>
                <a:schemeClr val="tx1"/>
              </a:solidFill>
              <a:latin typeface="Meiryo"/>
              <a:ea typeface="Meiryo"/>
            </a:endParaRPr>
          </a:p>
          <a:p>
            <a:pPr algn="ctr"/>
            <a:r>
              <a:rPr lang="ja-JP" altLang="en-US" sz="1200" b="1">
                <a:solidFill>
                  <a:schemeClr val="tx1"/>
                </a:solidFill>
                <a:latin typeface="Meiryo"/>
                <a:ea typeface="Meiryo"/>
              </a:rPr>
              <a:t>商品の推薦</a:t>
            </a:r>
            <a:endParaRPr sz="1200" b="1" dirty="0">
              <a:solidFill>
                <a:schemeClr val="tx1"/>
              </a:solidFill>
              <a:latin typeface="Meiryo"/>
              <a:ea typeface="Meiryo"/>
            </a:endParaRPr>
          </a:p>
        </p:txBody>
      </p:sp>
      <p:cxnSp>
        <p:nvCxnSpPr>
          <p:cNvPr id="32" name="直線矢印コネクタ 31">
            <a:extLst>
              <a:ext uri="{FF2B5EF4-FFF2-40B4-BE49-F238E27FC236}">
                <a16:creationId xmlns:a16="http://schemas.microsoft.com/office/drawing/2014/main" id="{59580734-3377-E1E3-D5F6-499CFBF0A287}"/>
              </a:ext>
            </a:extLst>
          </p:cNvPr>
          <p:cNvCxnSpPr>
            <a:cxnSpLocks/>
            <a:stCxn id="16" idx="3"/>
            <a:endCxn id="26" idx="1"/>
          </p:cNvCxnSpPr>
          <p:nvPr/>
        </p:nvCxnSpPr>
        <p:spPr>
          <a:xfrm flipV="1">
            <a:off x="6949442" y="4416806"/>
            <a:ext cx="3097843" cy="1"/>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37" name="Rounded Rectangle 17">
            <a:extLst>
              <a:ext uri="{FF2B5EF4-FFF2-40B4-BE49-F238E27FC236}">
                <a16:creationId xmlns:a16="http://schemas.microsoft.com/office/drawing/2014/main" id="{49735FC9-D0C2-69A4-FBC8-8EB1A2979376}"/>
              </a:ext>
            </a:extLst>
          </p:cNvPr>
          <p:cNvSpPr/>
          <p:nvPr/>
        </p:nvSpPr>
        <p:spPr>
          <a:xfrm>
            <a:off x="10073410" y="4930944"/>
            <a:ext cx="1207916" cy="1203937"/>
          </a:xfrm>
          <a:prstGeom prst="roundRect">
            <a:avLst>
              <a:gd name="adj" fmla="val 6099"/>
            </a:avLst>
          </a:prstGeom>
          <a:solidFill>
            <a:srgbClr val="F8EFE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200" b="1">
                <a:solidFill>
                  <a:schemeClr val="tx1"/>
                </a:solidFill>
                <a:latin typeface="Meiryo"/>
                <a:ea typeface="Meiryo"/>
              </a:rPr>
              <a:t>過去に未接触の</a:t>
            </a:r>
            <a:endParaRPr lang="en-US" altLang="ja-JP" sz="1200" b="1" dirty="0">
              <a:solidFill>
                <a:schemeClr val="tx1"/>
              </a:solidFill>
              <a:latin typeface="Meiryo"/>
              <a:ea typeface="Meiryo"/>
            </a:endParaRPr>
          </a:p>
          <a:p>
            <a:pPr algn="ctr"/>
            <a:r>
              <a:rPr lang="ja-JP" altLang="en-US" sz="1200" b="1">
                <a:solidFill>
                  <a:schemeClr val="tx1"/>
                </a:solidFill>
                <a:latin typeface="Meiryo"/>
                <a:ea typeface="Meiryo"/>
              </a:rPr>
              <a:t>商品の推薦</a:t>
            </a:r>
            <a:endParaRPr sz="1200" b="1" dirty="0">
              <a:solidFill>
                <a:schemeClr val="tx1"/>
              </a:solidFill>
              <a:latin typeface="Meiryo"/>
              <a:ea typeface="Meiryo"/>
            </a:endParaRPr>
          </a:p>
        </p:txBody>
      </p:sp>
      <p:cxnSp>
        <p:nvCxnSpPr>
          <p:cNvPr id="85" name="カギ線コネクタ 84">
            <a:extLst>
              <a:ext uri="{FF2B5EF4-FFF2-40B4-BE49-F238E27FC236}">
                <a16:creationId xmlns:a16="http://schemas.microsoft.com/office/drawing/2014/main" id="{353AE4F4-D5C1-AA60-D068-D8485E51429E}"/>
              </a:ext>
            </a:extLst>
          </p:cNvPr>
          <p:cNvCxnSpPr>
            <a:cxnSpLocks/>
            <a:stCxn id="22" idx="3"/>
            <a:endCxn id="37" idx="1"/>
          </p:cNvCxnSpPr>
          <p:nvPr/>
        </p:nvCxnSpPr>
        <p:spPr>
          <a:xfrm flipV="1">
            <a:off x="9466814" y="5532913"/>
            <a:ext cx="606596" cy="360409"/>
          </a:xfrm>
          <a:prstGeom prst="bentConnector3">
            <a:avLst>
              <a:gd name="adj1" fmla="val 50000"/>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88" name="カギ線コネクタ 87">
            <a:extLst>
              <a:ext uri="{FF2B5EF4-FFF2-40B4-BE49-F238E27FC236}">
                <a16:creationId xmlns:a16="http://schemas.microsoft.com/office/drawing/2014/main" id="{1A430334-D102-0D1B-39E6-C8F4E6F0FE23}"/>
              </a:ext>
            </a:extLst>
          </p:cNvPr>
          <p:cNvCxnSpPr>
            <a:cxnSpLocks/>
            <a:stCxn id="33" idx="3"/>
            <a:endCxn id="37" idx="1"/>
          </p:cNvCxnSpPr>
          <p:nvPr/>
        </p:nvCxnSpPr>
        <p:spPr>
          <a:xfrm>
            <a:off x="9466813" y="5175009"/>
            <a:ext cx="606597" cy="357904"/>
          </a:xfrm>
          <a:prstGeom prst="bentConnector3">
            <a:avLst>
              <a:gd name="adj1" fmla="val 50000"/>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830436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14</a:t>
            </a:r>
          </a:p>
        </p:txBody>
      </p:sp>
      <p:sp>
        <p:nvSpPr>
          <p:cNvPr id="6" name="Rectangle 5"/>
          <p:cNvSpPr/>
          <p:nvPr/>
        </p:nvSpPr>
        <p:spPr>
          <a:xfrm>
            <a:off x="0" y="120000"/>
            <a:ext cx="3500000" cy="673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457200" y="900000"/>
            <a:ext cx="2600000" cy="700000"/>
          </a:xfrm>
          <a:prstGeom prst="rect">
            <a:avLst/>
          </a:prstGeom>
          <a:noFill/>
        </p:spPr>
        <p:txBody>
          <a:bodyPr wrap="square" lIns="0" tIns="0" rIns="0" bIns="0" anchor="t">
            <a:spAutoFit/>
          </a:bodyPr>
          <a:lstStyle/>
          <a:p>
            <a:pPr algn="l">
              <a:lnSpc>
                <a:spcPct val="112000"/>
              </a:lnSpc>
              <a:spcBef>
                <a:spcPts val="0"/>
              </a:spcBef>
              <a:spcAft>
                <a:spcPts val="600"/>
              </a:spcAft>
            </a:pPr>
            <a:r>
              <a:rPr sz="1600" b="1">
                <a:solidFill>
                  <a:srgbClr val="E8C9A8"/>
                </a:solidFill>
                <a:latin typeface="Meiryo"/>
                <a:ea typeface="Meiryo"/>
              </a:rPr>
              <a:t>FEATURE</a:t>
            </a:r>
          </a:p>
        </p:txBody>
      </p:sp>
      <p:sp>
        <p:nvSpPr>
          <p:cNvPr id="8" name="TextBox 7"/>
          <p:cNvSpPr txBox="1"/>
          <p:nvPr/>
        </p:nvSpPr>
        <p:spPr>
          <a:xfrm>
            <a:off x="440000" y="1350000"/>
            <a:ext cx="2600000" cy="1500000"/>
          </a:xfrm>
          <a:prstGeom prst="rect">
            <a:avLst/>
          </a:prstGeom>
          <a:noFill/>
        </p:spPr>
        <p:txBody>
          <a:bodyPr wrap="square" lIns="0" tIns="0" rIns="0" bIns="0" anchor="t">
            <a:spAutoFit/>
          </a:bodyPr>
          <a:lstStyle/>
          <a:p>
            <a:pPr algn="l">
              <a:lnSpc>
                <a:spcPct val="112000"/>
              </a:lnSpc>
              <a:spcBef>
                <a:spcPts val="0"/>
              </a:spcBef>
              <a:spcAft>
                <a:spcPts val="0"/>
              </a:spcAft>
            </a:pPr>
            <a:r>
              <a:rPr sz="9600" b="1" dirty="0">
                <a:solidFill>
                  <a:srgbClr val="8C4A20"/>
                </a:solidFill>
                <a:latin typeface="Meiryo"/>
                <a:ea typeface="Meiryo"/>
              </a:rPr>
              <a:t>06</a:t>
            </a:r>
          </a:p>
          <a:p>
            <a:pPr algn="l">
              <a:lnSpc>
                <a:spcPct val="112000"/>
              </a:lnSpc>
              <a:spcBef>
                <a:spcPts val="0"/>
              </a:spcBef>
              <a:spcAft>
                <a:spcPts val="0"/>
              </a:spcAft>
            </a:pPr>
            <a:r>
              <a:rPr sz="2000" b="1" dirty="0">
                <a:solidFill>
                  <a:srgbClr val="E8C9A8"/>
                </a:solidFill>
                <a:latin typeface="Meiryo"/>
                <a:ea typeface="Meiryo"/>
              </a:rPr>
              <a:t>/ 06</a:t>
            </a:r>
          </a:p>
        </p:txBody>
      </p:sp>
      <p:sp>
        <p:nvSpPr>
          <p:cNvPr id="9" name="TextBox 8"/>
          <p:cNvSpPr txBox="1"/>
          <p:nvPr/>
        </p:nvSpPr>
        <p:spPr>
          <a:xfrm>
            <a:off x="457200" y="3300000"/>
            <a:ext cx="2850000" cy="855619"/>
          </a:xfrm>
          <a:prstGeom prst="rect">
            <a:avLst/>
          </a:prstGeom>
          <a:noFill/>
        </p:spPr>
        <p:txBody>
          <a:bodyPr wrap="square" lIns="0" tIns="0" rIns="0" bIns="0" anchor="t">
            <a:spAutoFit/>
          </a:bodyPr>
          <a:lstStyle/>
          <a:p>
            <a:pPr>
              <a:lnSpc>
                <a:spcPct val="115000"/>
              </a:lnSpc>
              <a:spcAft>
                <a:spcPts val="600"/>
              </a:spcAft>
            </a:pPr>
            <a:r>
              <a:rPr lang="en-US" sz="2200" b="1" dirty="0">
                <a:solidFill>
                  <a:srgbClr val="FFFFFF"/>
                </a:solidFill>
                <a:latin typeface="Meiryo"/>
                <a:ea typeface="Meiryo"/>
              </a:rPr>
              <a:t>diagnostics </a:t>
            </a:r>
          </a:p>
          <a:p>
            <a:pPr>
              <a:lnSpc>
                <a:spcPct val="115000"/>
              </a:lnSpc>
              <a:spcAft>
                <a:spcPts val="600"/>
              </a:spcAft>
            </a:pPr>
            <a:r>
              <a:rPr lang="en-US" sz="2200" b="1" dirty="0">
                <a:solidFill>
                  <a:srgbClr val="FFFFFF"/>
                </a:solidFill>
                <a:latin typeface="Meiryo"/>
                <a:ea typeface="Meiryo"/>
              </a:rPr>
              <a:t>&amp; visualization</a:t>
            </a:r>
          </a:p>
        </p:txBody>
      </p:sp>
      <p:sp>
        <p:nvSpPr>
          <p:cNvPr id="10" name="Rectangle 9"/>
          <p:cNvSpPr/>
          <p:nvPr/>
        </p:nvSpPr>
        <p:spPr>
          <a:xfrm>
            <a:off x="3750000" y="900000"/>
            <a:ext cx="150000" cy="5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1" name="TextBox 10"/>
          <p:cNvSpPr txBox="1"/>
          <p:nvPr/>
        </p:nvSpPr>
        <p:spPr>
          <a:xfrm>
            <a:off x="4000000" y="991467"/>
            <a:ext cx="7700000" cy="517065"/>
          </a:xfrm>
          <a:prstGeom prst="rect">
            <a:avLst/>
          </a:prstGeom>
          <a:noFill/>
        </p:spPr>
        <p:txBody>
          <a:bodyPr wrap="square" lIns="0" tIns="0" rIns="0" bIns="0" anchor="ctr">
            <a:spAutoFit/>
          </a:bodyPr>
          <a:lstStyle/>
          <a:p>
            <a:pPr algn="l">
              <a:lnSpc>
                <a:spcPct val="112000"/>
              </a:lnSpc>
              <a:spcBef>
                <a:spcPts val="0"/>
              </a:spcBef>
              <a:spcAft>
                <a:spcPts val="600"/>
              </a:spcAft>
            </a:pPr>
            <a:r>
              <a:rPr lang="en-US" sz="3000" b="1" dirty="0">
                <a:solidFill>
                  <a:srgbClr val="3D2A1B"/>
                </a:solidFill>
                <a:latin typeface="Meiryo"/>
                <a:ea typeface="Meiryo"/>
              </a:rPr>
              <a:t>豊富な診断と可視化</a:t>
            </a:r>
            <a:endParaRPr sz="3000" b="1" dirty="0">
              <a:solidFill>
                <a:srgbClr val="3D2A1B"/>
              </a:solidFill>
              <a:latin typeface="Meiryo"/>
              <a:ea typeface="Meiryo"/>
            </a:endParaRPr>
          </a:p>
        </p:txBody>
      </p:sp>
      <p:sp>
        <p:nvSpPr>
          <p:cNvPr id="12" name="TextBox 11"/>
          <p:cNvSpPr txBox="1"/>
          <p:nvPr/>
        </p:nvSpPr>
        <p:spPr>
          <a:xfrm>
            <a:off x="4000000" y="1874519"/>
            <a:ext cx="7700000" cy="650947"/>
          </a:xfrm>
          <a:prstGeom prst="rect">
            <a:avLst/>
          </a:prstGeom>
          <a:noFill/>
        </p:spPr>
        <p:txBody>
          <a:bodyPr wrap="square" lIns="0" tIns="0" rIns="0" bIns="0" anchor="t">
            <a:spAutoFit/>
          </a:bodyPr>
          <a:lstStyle/>
          <a:p>
            <a:pPr algn="l">
              <a:lnSpc>
                <a:spcPct val="120000"/>
              </a:lnSpc>
              <a:spcBef>
                <a:spcPts val="0"/>
              </a:spcBef>
              <a:spcAft>
                <a:spcPts val="600"/>
              </a:spcAft>
            </a:pPr>
            <a:r>
              <a:rPr lang="en-US" b="0" dirty="0" err="1">
                <a:solidFill>
                  <a:srgbClr val="595959"/>
                </a:solidFill>
                <a:latin typeface="Meiryo"/>
                <a:ea typeface="Meiryo"/>
              </a:rPr>
              <a:t>相関係数などの各種統計量の出力と可視化機能が充実</a:t>
            </a:r>
            <a:br>
              <a:rPr lang="en-US" b="0" dirty="0">
                <a:solidFill>
                  <a:srgbClr val="595959"/>
                </a:solidFill>
                <a:latin typeface="Meiryo"/>
              </a:rPr>
            </a:br>
            <a:r>
              <a:rPr lang="en-US" b="0" dirty="0" err="1">
                <a:solidFill>
                  <a:srgbClr val="595959"/>
                </a:solidFill>
                <a:latin typeface="Meiryo"/>
                <a:ea typeface="Meiryo"/>
              </a:rPr>
              <a:t>実務では結果を説明しやすく、研究では分析結果を報告しやすい</a:t>
            </a:r>
            <a:endParaRPr b="0" dirty="0">
              <a:solidFill>
                <a:srgbClr val="595959"/>
              </a:solidFill>
              <a:latin typeface="Meiryo"/>
              <a:ea typeface="Meiryo"/>
            </a:endParaRPr>
          </a:p>
        </p:txBody>
      </p:sp>
      <p:sp>
        <p:nvSpPr>
          <p:cNvPr id="13" name="TextBox 12"/>
          <p:cNvSpPr txBox="1"/>
          <p:nvPr/>
        </p:nvSpPr>
        <p:spPr>
          <a:xfrm>
            <a:off x="4000000" y="3050000"/>
            <a:ext cx="7700000" cy="318549"/>
          </a:xfrm>
          <a:prstGeom prst="rect">
            <a:avLst/>
          </a:prstGeom>
          <a:noFill/>
        </p:spPr>
        <p:txBody>
          <a:bodyPr wrap="square" lIns="0" tIns="0" rIns="0" bIns="0">
            <a:spAutoFit/>
          </a:bodyPr>
          <a:lstStyle/>
          <a:p>
            <a:pPr>
              <a:lnSpc>
                <a:spcPct val="120000"/>
              </a:lnSpc>
              <a:spcAft>
                <a:spcPts val="500"/>
              </a:spcAft>
            </a:pPr>
            <a:r>
              <a:rPr b="1" dirty="0">
                <a:solidFill>
                  <a:srgbClr val="1C8AA6"/>
                </a:solidFill>
                <a:latin typeface="Meiryo"/>
                <a:ea typeface="Meiryo"/>
              </a:rPr>
              <a:t>HIGHLIGHTS</a:t>
            </a:r>
          </a:p>
        </p:txBody>
      </p:sp>
      <p:pic>
        <p:nvPicPr>
          <p:cNvPr id="14" name="Picture 8" descr="surface_emp_probability.png">
            <a:extLst>
              <a:ext uri="{FF2B5EF4-FFF2-40B4-BE49-F238E27FC236}">
                <a16:creationId xmlns:a16="http://schemas.microsoft.com/office/drawing/2014/main" id="{53054FD9-7131-28CB-2FB0-E2E497A741C8}"/>
              </a:ext>
            </a:extLst>
          </p:cNvPr>
          <p:cNvPicPr>
            <a:picLocks noChangeAspect="1"/>
          </p:cNvPicPr>
          <p:nvPr/>
        </p:nvPicPr>
        <p:blipFill>
          <a:blip r:embed="rId2"/>
          <a:stretch>
            <a:fillRect/>
          </a:stretch>
        </p:blipFill>
        <p:spPr>
          <a:xfrm>
            <a:off x="4398166" y="4235673"/>
            <a:ext cx="1856165" cy="1594399"/>
          </a:xfrm>
          <a:prstGeom prst="rect">
            <a:avLst/>
          </a:prstGeom>
        </p:spPr>
      </p:pic>
      <p:pic>
        <p:nvPicPr>
          <p:cNvPr id="15" name="Picture 11" descr="surface_mono_probability.png">
            <a:extLst>
              <a:ext uri="{FF2B5EF4-FFF2-40B4-BE49-F238E27FC236}">
                <a16:creationId xmlns:a16="http://schemas.microsoft.com/office/drawing/2014/main" id="{AE162025-5210-DFF9-6FA6-E3FC9841AE2E}"/>
              </a:ext>
            </a:extLst>
          </p:cNvPr>
          <p:cNvPicPr>
            <a:picLocks noChangeAspect="1"/>
          </p:cNvPicPr>
          <p:nvPr/>
        </p:nvPicPr>
        <p:blipFill>
          <a:blip r:embed="rId3"/>
          <a:stretch>
            <a:fillRect/>
          </a:stretch>
        </p:blipFill>
        <p:spPr>
          <a:xfrm>
            <a:off x="6855621" y="4235672"/>
            <a:ext cx="1856165" cy="1594399"/>
          </a:xfrm>
          <a:prstGeom prst="rect">
            <a:avLst/>
          </a:prstGeom>
        </p:spPr>
      </p:pic>
      <p:pic>
        <p:nvPicPr>
          <p:cNvPr id="16" name="Picture 14" descr="surface_mcc_probability.png">
            <a:extLst>
              <a:ext uri="{FF2B5EF4-FFF2-40B4-BE49-F238E27FC236}">
                <a16:creationId xmlns:a16="http://schemas.microsoft.com/office/drawing/2014/main" id="{1D786847-85BB-AC9E-758F-F6E5E9231109}"/>
              </a:ext>
            </a:extLst>
          </p:cNvPr>
          <p:cNvPicPr>
            <a:picLocks noChangeAspect="1"/>
          </p:cNvPicPr>
          <p:nvPr/>
        </p:nvPicPr>
        <p:blipFill>
          <a:blip r:embed="rId4"/>
          <a:stretch>
            <a:fillRect/>
          </a:stretch>
        </p:blipFill>
        <p:spPr>
          <a:xfrm>
            <a:off x="9325886" y="4235672"/>
            <a:ext cx="1856165" cy="1594399"/>
          </a:xfrm>
          <a:prstGeom prst="rect">
            <a:avLst/>
          </a:prstGeom>
        </p:spPr>
      </p:pic>
      <p:sp>
        <p:nvSpPr>
          <p:cNvPr id="17" name="Rectangle 9">
            <a:extLst>
              <a:ext uri="{FF2B5EF4-FFF2-40B4-BE49-F238E27FC236}">
                <a16:creationId xmlns:a16="http://schemas.microsoft.com/office/drawing/2014/main" id="{C4C69A92-802C-7874-0331-D306FDF60B48}"/>
              </a:ext>
            </a:extLst>
          </p:cNvPr>
          <p:cNvSpPr/>
          <p:nvPr/>
        </p:nvSpPr>
        <p:spPr>
          <a:xfrm>
            <a:off x="4398162" y="5823120"/>
            <a:ext cx="1856165" cy="106950"/>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2">
            <a:extLst>
              <a:ext uri="{FF2B5EF4-FFF2-40B4-BE49-F238E27FC236}">
                <a16:creationId xmlns:a16="http://schemas.microsoft.com/office/drawing/2014/main" id="{2606982C-5D7C-0D8C-1186-E74BC11EE5EA}"/>
              </a:ext>
            </a:extLst>
          </p:cNvPr>
          <p:cNvSpPr/>
          <p:nvPr/>
        </p:nvSpPr>
        <p:spPr>
          <a:xfrm>
            <a:off x="6855617" y="5830069"/>
            <a:ext cx="1856168" cy="106949"/>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Rectangle 15">
            <a:extLst>
              <a:ext uri="{FF2B5EF4-FFF2-40B4-BE49-F238E27FC236}">
                <a16:creationId xmlns:a16="http://schemas.microsoft.com/office/drawing/2014/main" id="{600D936D-58B5-BD35-7154-20B846290CEE}"/>
              </a:ext>
            </a:extLst>
          </p:cNvPr>
          <p:cNvSpPr/>
          <p:nvPr/>
        </p:nvSpPr>
        <p:spPr>
          <a:xfrm>
            <a:off x="9325882" y="5823120"/>
            <a:ext cx="1856169" cy="106949"/>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10">
            <a:extLst>
              <a:ext uri="{FF2B5EF4-FFF2-40B4-BE49-F238E27FC236}">
                <a16:creationId xmlns:a16="http://schemas.microsoft.com/office/drawing/2014/main" id="{C4472672-4236-03A1-586D-78A19473C950}"/>
              </a:ext>
            </a:extLst>
          </p:cNvPr>
          <p:cNvSpPr txBox="1"/>
          <p:nvPr/>
        </p:nvSpPr>
        <p:spPr>
          <a:xfrm>
            <a:off x="4398162" y="6004171"/>
            <a:ext cx="1856166"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Empirical</a:t>
            </a:r>
            <a:endParaRPr lang="en-US" sz="1050" b="0" dirty="0">
              <a:solidFill>
                <a:srgbClr val="595959"/>
              </a:solidFill>
              <a:latin typeface="Meiryo"/>
            </a:endParaRPr>
          </a:p>
        </p:txBody>
      </p:sp>
      <p:sp>
        <p:nvSpPr>
          <p:cNvPr id="22" name="TextBox 13">
            <a:extLst>
              <a:ext uri="{FF2B5EF4-FFF2-40B4-BE49-F238E27FC236}">
                <a16:creationId xmlns:a16="http://schemas.microsoft.com/office/drawing/2014/main" id="{2E1D619A-2818-618B-F2F7-D3F123F390DE}"/>
              </a:ext>
            </a:extLst>
          </p:cNvPr>
          <p:cNvSpPr txBox="1"/>
          <p:nvPr/>
        </p:nvSpPr>
        <p:spPr>
          <a:xfrm>
            <a:off x="6855615" y="5998704"/>
            <a:ext cx="1856169"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Monotonicity</a:t>
            </a:r>
            <a:endParaRPr lang="en-US" sz="1050" b="0" dirty="0">
              <a:solidFill>
                <a:srgbClr val="595959"/>
              </a:solidFill>
              <a:latin typeface="Meiryo"/>
            </a:endParaRPr>
          </a:p>
        </p:txBody>
      </p:sp>
      <p:sp>
        <p:nvSpPr>
          <p:cNvPr id="23" name="TextBox 16">
            <a:extLst>
              <a:ext uri="{FF2B5EF4-FFF2-40B4-BE49-F238E27FC236}">
                <a16:creationId xmlns:a16="http://schemas.microsoft.com/office/drawing/2014/main" id="{564C30FE-E7EE-86C1-0668-7C000823555E}"/>
              </a:ext>
            </a:extLst>
          </p:cNvPr>
          <p:cNvSpPr txBox="1"/>
          <p:nvPr/>
        </p:nvSpPr>
        <p:spPr>
          <a:xfrm>
            <a:off x="8941999" y="6001514"/>
            <a:ext cx="2671931"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Monotonicity-Convex-Concave</a:t>
            </a:r>
          </a:p>
        </p:txBody>
      </p:sp>
      <p:sp>
        <p:nvSpPr>
          <p:cNvPr id="24" name="TextBox 7">
            <a:extLst>
              <a:ext uri="{FF2B5EF4-FFF2-40B4-BE49-F238E27FC236}">
                <a16:creationId xmlns:a16="http://schemas.microsoft.com/office/drawing/2014/main" id="{6AC82F56-7124-0978-6968-0912E440C23E}"/>
              </a:ext>
            </a:extLst>
          </p:cNvPr>
          <p:cNvSpPr txBox="1"/>
          <p:nvPr/>
        </p:nvSpPr>
        <p:spPr>
          <a:xfrm>
            <a:off x="4000000" y="3402746"/>
            <a:ext cx="7700000" cy="609398"/>
          </a:xfrm>
          <a:prstGeom prst="rect">
            <a:avLst/>
          </a:prstGeom>
          <a:noFill/>
        </p:spPr>
        <p:txBody>
          <a:bodyPr wrap="square" lIns="0" tIns="0" rIns="0" bIns="0" anchor="t">
            <a:spAutoFit/>
          </a:bodyPr>
          <a:lstStyle/>
          <a:p>
            <a:pPr>
              <a:lnSpc>
                <a:spcPct val="110000"/>
              </a:lnSpc>
              <a:spcAft>
                <a:spcPts val="600"/>
              </a:spcAft>
            </a:pPr>
            <a:r>
              <a:rPr lang="ja-JP" altLang="en-US" b="1">
                <a:solidFill>
                  <a:srgbClr val="1C8AA6"/>
                </a:solidFill>
                <a:ea typeface="Meiryo"/>
              </a:rPr>
              <a:t>●</a:t>
            </a:r>
            <a:r>
              <a:rPr lang="en" altLang="ja-JP" b="1" dirty="0">
                <a:solidFill>
                  <a:srgbClr val="1C8AA6"/>
                </a:solidFill>
                <a:ea typeface="Meiryo"/>
              </a:rPr>
              <a:t> </a:t>
            </a:r>
            <a:r>
              <a:rPr lang="en" altLang="ja-JP" b="1" dirty="0">
                <a:solidFill>
                  <a:srgbClr val="3F3F3F"/>
                </a:solidFill>
                <a:ea typeface="Meiryo"/>
              </a:rPr>
              <a:t> </a:t>
            </a:r>
            <a:r>
              <a:rPr lang="ja-JP" altLang="en-US">
                <a:solidFill>
                  <a:srgbClr val="3F3F3F"/>
                </a:solidFill>
                <a:ea typeface="Meiryo"/>
              </a:rPr>
              <a:t>相関係数など各種統計量を出力</a:t>
            </a:r>
            <a:br>
              <a:rPr lang="en-US" altLang="ja-JP" dirty="0">
                <a:solidFill>
                  <a:srgbClr val="1C8AA6"/>
                </a:solidFill>
                <a:ea typeface="Meiryo"/>
              </a:rPr>
            </a:br>
            <a:r>
              <a:rPr lang="ja-JP" altLang="en-US" b="1">
                <a:solidFill>
                  <a:srgbClr val="1C8AA6"/>
                </a:solidFill>
                <a:ea typeface="Meiryo"/>
              </a:rPr>
              <a:t>● </a:t>
            </a:r>
            <a:r>
              <a:rPr lang="en-US" altLang="ja-JP" b="1" dirty="0">
                <a:solidFill>
                  <a:srgbClr val="1C8AA6"/>
                </a:solidFill>
                <a:ea typeface="Meiryo"/>
              </a:rPr>
              <a:t> </a:t>
            </a:r>
            <a:r>
              <a:rPr b="0" dirty="0">
                <a:solidFill>
                  <a:srgbClr val="3F3F3F"/>
                </a:solidFill>
                <a:latin typeface="Meiryo"/>
              </a:rPr>
              <a:t>recency × frequency × 商品選択確率を3Dサーフェスで直感的に把握</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15</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altLang="ja-JP" sz="1400" b="1" dirty="0">
                <a:solidFill>
                  <a:srgbClr val="1C8AA6"/>
                </a:solidFill>
                <a:latin typeface="Meiryo"/>
                <a:ea typeface="Meiryo"/>
              </a:rPr>
              <a:t>CITATION</a:t>
            </a:r>
            <a:endParaRPr sz="1400" b="1" dirty="0">
              <a:solidFill>
                <a:srgbClr val="1C8AA6"/>
              </a:solidFill>
              <a:latin typeface="Meiryo"/>
              <a:ea typeface="Meiryo"/>
            </a:endParaRPr>
          </a:p>
          <a:p>
            <a:pPr algn="l">
              <a:lnSpc>
                <a:spcPct val="112000"/>
              </a:lnSpc>
              <a:spcBef>
                <a:spcPts val="0"/>
              </a:spcBef>
              <a:spcAft>
                <a:spcPts val="200"/>
              </a:spcAft>
            </a:pPr>
            <a:r>
              <a:rPr lang="en-US" altLang="ja-JP" sz="3000" b="1" dirty="0">
                <a:solidFill>
                  <a:srgbClr val="3D2A1B"/>
                </a:solidFill>
                <a:latin typeface="Meiryo"/>
                <a:ea typeface="Meiryo"/>
              </a:rPr>
              <a:t>引用方法</a:t>
            </a:r>
            <a:endParaRPr sz="3000" b="1" dirty="0">
              <a:solidFill>
                <a:srgbClr val="3D2A1B"/>
              </a:solidFill>
              <a:latin typeface="Meiryo"/>
              <a:ea typeface="Meiryo"/>
            </a:endParaRPr>
          </a:p>
        </p:txBody>
      </p:sp>
      <p:sp>
        <p:nvSpPr>
          <p:cNvPr id="8" name="TextBox 7"/>
          <p:cNvSpPr txBox="1"/>
          <p:nvPr/>
        </p:nvSpPr>
        <p:spPr>
          <a:xfrm>
            <a:off x="720000" y="1400000"/>
            <a:ext cx="10970000" cy="310213"/>
          </a:xfrm>
          <a:prstGeom prst="rect">
            <a:avLst/>
          </a:prstGeom>
          <a:noFill/>
        </p:spPr>
        <p:txBody>
          <a:bodyPr wrap="square" lIns="0" tIns="0" rIns="0" bIns="0" anchor="t">
            <a:spAutoFit/>
          </a:bodyPr>
          <a:lstStyle/>
          <a:p>
            <a:pPr>
              <a:lnSpc>
                <a:spcPct val="112000"/>
              </a:lnSpc>
              <a:spcAft>
                <a:spcPts val="600"/>
              </a:spcAft>
            </a:pPr>
            <a:r>
              <a:rPr lang="en-US" b="1" dirty="0" err="1">
                <a:solidFill>
                  <a:srgbClr val="3D2A1B"/>
                </a:solidFill>
                <a:latin typeface="Meiryo"/>
                <a:ea typeface="Meiryo"/>
              </a:rPr>
              <a:t>学術論文で</a:t>
            </a:r>
            <a:r>
              <a:rPr lang="en-US" b="1" dirty="0">
                <a:solidFill>
                  <a:srgbClr val="3D2A1B"/>
                </a:solidFill>
                <a:latin typeface="Meiryo"/>
                <a:ea typeface="Meiryo"/>
              </a:rPr>
              <a:t> </a:t>
            </a:r>
            <a:r>
              <a:rPr lang="en-US" b="1" dirty="0" err="1">
                <a:solidFill>
                  <a:srgbClr val="3D2A1B"/>
                </a:solidFill>
                <a:latin typeface="Meiryo"/>
                <a:ea typeface="Meiryo"/>
              </a:rPr>
              <a:t>rfscorer</a:t>
            </a:r>
            <a:r>
              <a:rPr lang="en-US" b="1" dirty="0">
                <a:solidFill>
                  <a:srgbClr val="3D2A1B"/>
                </a:solidFill>
                <a:latin typeface="Meiryo"/>
                <a:ea typeface="Meiryo"/>
              </a:rPr>
              <a:t> </a:t>
            </a:r>
            <a:r>
              <a:rPr lang="en-US" b="1" dirty="0" err="1">
                <a:solidFill>
                  <a:srgbClr val="3D2A1B"/>
                </a:solidFill>
                <a:latin typeface="Meiryo"/>
                <a:ea typeface="Meiryo"/>
              </a:rPr>
              <a:t>を利用する場合、本文中で次のように引用できます</a:t>
            </a:r>
            <a:r>
              <a:rPr lang="en-US" b="1" dirty="0">
                <a:solidFill>
                  <a:srgbClr val="3D2A1B"/>
                </a:solidFill>
                <a:latin typeface="Meiryo"/>
                <a:ea typeface="Meiryo"/>
              </a:rPr>
              <a:t>。</a:t>
            </a:r>
            <a:endParaRPr b="1" dirty="0">
              <a:solidFill>
                <a:srgbClr val="3D2A1B"/>
              </a:solidFill>
              <a:latin typeface="Meiryo"/>
              <a:ea typeface="Meiryo"/>
            </a:endParaRPr>
          </a:p>
        </p:txBody>
      </p:sp>
      <p:sp>
        <p:nvSpPr>
          <p:cNvPr id="12" name="Rectangle 8">
            <a:extLst>
              <a:ext uri="{FF2B5EF4-FFF2-40B4-BE49-F238E27FC236}">
                <a16:creationId xmlns:a16="http://schemas.microsoft.com/office/drawing/2014/main" id="{DEF935B8-4DC9-D4C0-2572-BAFB65D322A5}"/>
              </a:ext>
            </a:extLst>
          </p:cNvPr>
          <p:cNvSpPr/>
          <p:nvPr/>
        </p:nvSpPr>
        <p:spPr>
          <a:xfrm>
            <a:off x="627721" y="1961273"/>
            <a:ext cx="10970000" cy="921568"/>
          </a:xfrm>
          <a:prstGeom prst="rect">
            <a:avLst/>
          </a:prstGeom>
          <a:solidFill>
            <a:srgbClr val="F5F2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3" name="Rectangle 9">
            <a:extLst>
              <a:ext uri="{FF2B5EF4-FFF2-40B4-BE49-F238E27FC236}">
                <a16:creationId xmlns:a16="http://schemas.microsoft.com/office/drawing/2014/main" id="{0FB1CC8B-603E-E378-AA40-C7CAD0FD5639}"/>
              </a:ext>
            </a:extLst>
          </p:cNvPr>
          <p:cNvSpPr/>
          <p:nvPr/>
        </p:nvSpPr>
        <p:spPr>
          <a:xfrm>
            <a:off x="627721" y="1961273"/>
            <a:ext cx="120000" cy="921568"/>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4" name="TextBox 10">
            <a:extLst>
              <a:ext uri="{FF2B5EF4-FFF2-40B4-BE49-F238E27FC236}">
                <a16:creationId xmlns:a16="http://schemas.microsoft.com/office/drawing/2014/main" id="{4B28FA6A-29D6-F69C-9AE1-B1382879A321}"/>
              </a:ext>
            </a:extLst>
          </p:cNvPr>
          <p:cNvSpPr txBox="1"/>
          <p:nvPr/>
        </p:nvSpPr>
        <p:spPr>
          <a:xfrm>
            <a:off x="834151" y="2130763"/>
            <a:ext cx="10690000" cy="576055"/>
          </a:xfrm>
          <a:prstGeom prst="rect">
            <a:avLst/>
          </a:prstGeom>
          <a:noFill/>
        </p:spPr>
        <p:txBody>
          <a:bodyPr wrap="square" lIns="0" tIns="0" rIns="0" bIns="0" anchor="t">
            <a:spAutoFit/>
          </a:bodyPr>
          <a:lstStyle/>
          <a:p>
            <a:pPr algn="l">
              <a:lnSpc>
                <a:spcPct val="120000"/>
              </a:lnSpc>
              <a:spcBef>
                <a:spcPts val="0"/>
              </a:spcBef>
              <a:spcAft>
                <a:spcPts val="400"/>
              </a:spcAft>
            </a:pPr>
            <a:r>
              <a:rPr sz="1500" b="0" dirty="0">
                <a:solidFill>
                  <a:srgbClr val="3F3F3F"/>
                </a:solidFill>
                <a:latin typeface="Meiryo"/>
                <a:ea typeface="Meiryo"/>
              </a:rPr>
              <a:t>We used </a:t>
            </a:r>
            <a:r>
              <a:rPr sz="1500" b="0" dirty="0" err="1">
                <a:solidFill>
                  <a:srgbClr val="3F3F3F"/>
                </a:solidFill>
                <a:latin typeface="Meiryo"/>
                <a:ea typeface="Meiryo"/>
              </a:rPr>
              <a:t>rfscorer</a:t>
            </a:r>
            <a:r>
              <a:rPr sz="1500" b="0" dirty="0">
                <a:solidFill>
                  <a:srgbClr val="3F3F3F"/>
                </a:solidFill>
                <a:latin typeface="Meiryo"/>
                <a:ea typeface="Meiryo"/>
              </a:rPr>
              <a:t> (Iwanaga et al., 2016), a Python library for Recency-Frequency</a:t>
            </a:r>
            <a:r>
              <a:rPr lang="en-US" sz="1500" b="0" dirty="0">
                <a:solidFill>
                  <a:srgbClr val="3F3F3F"/>
                </a:solidFill>
                <a:latin typeface="Meiryo"/>
                <a:ea typeface="Meiryo"/>
              </a:rPr>
              <a:t>-based </a:t>
            </a:r>
            <a:r>
              <a:rPr sz="1500" b="0" dirty="0">
                <a:solidFill>
                  <a:srgbClr val="3F3F3F"/>
                </a:solidFill>
                <a:latin typeface="Meiryo"/>
                <a:ea typeface="Meiryo"/>
              </a:rPr>
              <a:t>recommendation scoring.¹</a:t>
            </a:r>
          </a:p>
          <a:p>
            <a:pPr algn="l">
              <a:lnSpc>
                <a:spcPct val="120000"/>
              </a:lnSpc>
              <a:spcBef>
                <a:spcPts val="0"/>
              </a:spcBef>
              <a:spcAft>
                <a:spcPts val="400"/>
              </a:spcAft>
            </a:pPr>
            <a:r>
              <a:rPr sz="1400" b="0" dirty="0">
                <a:solidFill>
                  <a:srgbClr val="595959"/>
                </a:solidFill>
                <a:latin typeface="Meiryo"/>
                <a:ea typeface="Meiryo"/>
              </a:rPr>
              <a:t>¹ https://</a:t>
            </a:r>
            <a:r>
              <a:rPr sz="1400" b="0" dirty="0" err="1">
                <a:solidFill>
                  <a:srgbClr val="595959"/>
                </a:solidFill>
                <a:latin typeface="Meiryo"/>
                <a:ea typeface="Meiryo"/>
              </a:rPr>
              <a:t>github.com</a:t>
            </a:r>
            <a:r>
              <a:rPr sz="1400" b="0" dirty="0">
                <a:solidFill>
                  <a:srgbClr val="595959"/>
                </a:solidFill>
                <a:latin typeface="Meiryo"/>
                <a:ea typeface="Meiryo"/>
              </a:rPr>
              <a:t>/</a:t>
            </a:r>
            <a:r>
              <a:rPr sz="1400" b="0" dirty="0" err="1">
                <a:solidFill>
                  <a:srgbClr val="595959"/>
                </a:solidFill>
                <a:latin typeface="Meiryo"/>
                <a:ea typeface="Meiryo"/>
              </a:rPr>
              <a:t>jiro-iwanaga</a:t>
            </a:r>
            <a:r>
              <a:rPr sz="1400" b="0" dirty="0">
                <a:solidFill>
                  <a:srgbClr val="595959"/>
                </a:solidFill>
                <a:latin typeface="Meiryo"/>
                <a:ea typeface="Meiryo"/>
              </a:rPr>
              <a:t>/</a:t>
            </a:r>
            <a:r>
              <a:rPr sz="1400" b="0" dirty="0" err="1">
                <a:solidFill>
                  <a:srgbClr val="595959"/>
                </a:solidFill>
                <a:latin typeface="Meiryo"/>
                <a:ea typeface="Meiryo"/>
              </a:rPr>
              <a:t>rfscorer</a:t>
            </a:r>
            <a:endParaRPr sz="1400" b="0" dirty="0">
              <a:solidFill>
                <a:srgbClr val="595959"/>
              </a:solidFill>
              <a:latin typeface="Meiryo"/>
              <a:ea typeface="Meiryo"/>
            </a:endParaRPr>
          </a:p>
        </p:txBody>
      </p:sp>
      <p:sp>
        <p:nvSpPr>
          <p:cNvPr id="15" name="TextBox 11">
            <a:extLst>
              <a:ext uri="{FF2B5EF4-FFF2-40B4-BE49-F238E27FC236}">
                <a16:creationId xmlns:a16="http://schemas.microsoft.com/office/drawing/2014/main" id="{9D4ACEB8-ED10-6E56-FC54-BF8F7365FB59}"/>
              </a:ext>
            </a:extLst>
          </p:cNvPr>
          <p:cNvSpPr txBox="1"/>
          <p:nvPr/>
        </p:nvSpPr>
        <p:spPr>
          <a:xfrm>
            <a:off x="720000" y="3703674"/>
            <a:ext cx="10970000" cy="310213"/>
          </a:xfrm>
          <a:prstGeom prst="rect">
            <a:avLst/>
          </a:prstGeom>
          <a:noFill/>
        </p:spPr>
        <p:txBody>
          <a:bodyPr wrap="square" lIns="0" tIns="0" rIns="0" bIns="0" anchor="t">
            <a:spAutoFit/>
          </a:bodyPr>
          <a:lstStyle/>
          <a:p>
            <a:pPr algn="l">
              <a:lnSpc>
                <a:spcPct val="112000"/>
              </a:lnSpc>
              <a:spcBef>
                <a:spcPts val="0"/>
              </a:spcBef>
              <a:spcAft>
                <a:spcPts val="600"/>
              </a:spcAft>
            </a:pPr>
            <a:r>
              <a:rPr b="1" dirty="0" err="1">
                <a:solidFill>
                  <a:srgbClr val="3D2A1B"/>
                </a:solidFill>
                <a:latin typeface="Meiryo"/>
                <a:ea typeface="Meiryo"/>
              </a:rPr>
              <a:t>参考文献</a:t>
            </a:r>
            <a:endParaRPr b="1" dirty="0">
              <a:solidFill>
                <a:srgbClr val="3D2A1B"/>
              </a:solidFill>
              <a:latin typeface="Meiryo"/>
              <a:ea typeface="Meiryo"/>
            </a:endParaRPr>
          </a:p>
        </p:txBody>
      </p:sp>
      <p:sp>
        <p:nvSpPr>
          <p:cNvPr id="16" name="TextBox 12">
            <a:extLst>
              <a:ext uri="{FF2B5EF4-FFF2-40B4-BE49-F238E27FC236}">
                <a16:creationId xmlns:a16="http://schemas.microsoft.com/office/drawing/2014/main" id="{D23CBD25-418D-D283-C76D-3FE49FBB7D0B}"/>
              </a:ext>
            </a:extLst>
          </p:cNvPr>
          <p:cNvSpPr txBox="1"/>
          <p:nvPr/>
        </p:nvSpPr>
        <p:spPr>
          <a:xfrm>
            <a:off x="720000" y="4094951"/>
            <a:ext cx="10970000" cy="2260619"/>
          </a:xfrm>
          <a:prstGeom prst="rect">
            <a:avLst/>
          </a:prstGeom>
          <a:noFill/>
        </p:spPr>
        <p:txBody>
          <a:bodyPr wrap="square" lIns="0" tIns="0" rIns="0" bIns="0" anchor="t">
            <a:spAutoFit/>
          </a:bodyPr>
          <a:lstStyle/>
          <a:p>
            <a:pPr algn="l">
              <a:lnSpc>
                <a:spcPct val="120000"/>
              </a:lnSpc>
              <a:spcBef>
                <a:spcPts val="0"/>
              </a:spcBef>
              <a:spcAft>
                <a:spcPts val="1200"/>
              </a:spcAft>
            </a:pPr>
            <a:r>
              <a:rPr sz="1400" b="1" dirty="0">
                <a:solidFill>
                  <a:srgbClr val="1C8AA6"/>
                </a:solidFill>
                <a:latin typeface="Meiryo"/>
                <a:ea typeface="Meiryo"/>
              </a:rPr>
              <a:t>●  </a:t>
            </a:r>
            <a:r>
              <a:rPr sz="1400" b="0" dirty="0">
                <a:solidFill>
                  <a:srgbClr val="3F3F3F"/>
                </a:solidFill>
                <a:latin typeface="Meiryo"/>
                <a:ea typeface="Meiryo"/>
              </a:rPr>
              <a:t>Iwanaga, Nishimura, </a:t>
            </a:r>
            <a:r>
              <a:rPr sz="1400" b="0" dirty="0" err="1">
                <a:solidFill>
                  <a:srgbClr val="3F3F3F"/>
                </a:solidFill>
                <a:latin typeface="Meiryo"/>
                <a:ea typeface="Meiryo"/>
              </a:rPr>
              <a:t>Sukegawa</a:t>
            </a:r>
            <a:r>
              <a:rPr sz="1400" b="0" dirty="0">
                <a:solidFill>
                  <a:srgbClr val="3F3F3F"/>
                </a:solidFill>
                <a:latin typeface="Meiryo"/>
                <a:ea typeface="Meiryo"/>
              </a:rPr>
              <a:t>, Takano (2016) “Estimating product-choice probabilities from recency and frequency of page views,” Knowledge-Based Systems, Vol.99, pp.157–167.</a:t>
            </a:r>
          </a:p>
          <a:p>
            <a:pPr algn="l">
              <a:lnSpc>
                <a:spcPct val="120000"/>
              </a:lnSpc>
              <a:spcBef>
                <a:spcPts val="0"/>
              </a:spcBef>
              <a:spcAft>
                <a:spcPts val="1200"/>
              </a:spcAft>
            </a:pPr>
            <a:r>
              <a:rPr sz="1400" b="1" dirty="0">
                <a:solidFill>
                  <a:srgbClr val="1C8AA6"/>
                </a:solidFill>
                <a:latin typeface="Meiryo"/>
                <a:ea typeface="Meiryo"/>
              </a:rPr>
              <a:t>●  </a:t>
            </a:r>
            <a:r>
              <a:rPr sz="1400" b="0" dirty="0">
                <a:solidFill>
                  <a:srgbClr val="3F3F3F"/>
                </a:solidFill>
                <a:latin typeface="Meiryo"/>
                <a:ea typeface="Meiryo"/>
              </a:rPr>
              <a:t>Iwanaga, Nishimura, </a:t>
            </a:r>
            <a:r>
              <a:rPr sz="1400" b="0" dirty="0" err="1">
                <a:solidFill>
                  <a:srgbClr val="3F3F3F"/>
                </a:solidFill>
                <a:latin typeface="Meiryo"/>
                <a:ea typeface="Meiryo"/>
              </a:rPr>
              <a:t>Sukegawa</a:t>
            </a:r>
            <a:r>
              <a:rPr sz="1400" b="0" dirty="0">
                <a:solidFill>
                  <a:srgbClr val="3F3F3F"/>
                </a:solidFill>
                <a:latin typeface="Meiryo"/>
                <a:ea typeface="Meiryo"/>
              </a:rPr>
              <a:t>, Takano (2019) “Improving collaborative filtering recommendations by estimating user preferences from clickstream data,” Electronic Commerce Research and Applications, Vol.37, 100877.</a:t>
            </a:r>
          </a:p>
          <a:p>
            <a:pPr>
              <a:lnSpc>
                <a:spcPct val="120000"/>
              </a:lnSpc>
              <a:spcAft>
                <a:spcPts val="1200"/>
              </a:spcAft>
            </a:pPr>
            <a:r>
              <a:rPr sz="1400" b="1" dirty="0">
                <a:solidFill>
                  <a:srgbClr val="1C8AA6"/>
                </a:solidFill>
                <a:latin typeface="Meiryo"/>
                <a:ea typeface="Meiryo"/>
              </a:rPr>
              <a:t>●  </a:t>
            </a:r>
            <a:r>
              <a:rPr lang="ja-JP" altLang="en-US" sz="1400">
                <a:solidFill>
                  <a:srgbClr val="3F3F3F"/>
                </a:solidFill>
              </a:rPr>
              <a:t>岩永二郎</a:t>
            </a:r>
            <a:r>
              <a:rPr lang="en-US" altLang="ja-JP" sz="1400" dirty="0">
                <a:solidFill>
                  <a:srgbClr val="3F3F3F"/>
                </a:solidFill>
              </a:rPr>
              <a:t>, </a:t>
            </a:r>
            <a:r>
              <a:rPr lang="ja-JP" altLang="en-US" sz="1400">
                <a:solidFill>
                  <a:srgbClr val="3F3F3F"/>
                </a:solidFill>
              </a:rPr>
              <a:t>石原響太</a:t>
            </a:r>
            <a:r>
              <a:rPr lang="en-US" altLang="ja-JP" sz="1400" dirty="0">
                <a:solidFill>
                  <a:srgbClr val="3F3F3F"/>
                </a:solidFill>
              </a:rPr>
              <a:t>, </a:t>
            </a:r>
            <a:r>
              <a:rPr lang="ja-JP" altLang="en-US" sz="1400">
                <a:solidFill>
                  <a:srgbClr val="3F3F3F"/>
                </a:solidFill>
              </a:rPr>
              <a:t>西村直樹</a:t>
            </a:r>
            <a:r>
              <a:rPr lang="en-US" altLang="ja-JP" sz="1400" dirty="0">
                <a:solidFill>
                  <a:srgbClr val="3F3F3F"/>
                </a:solidFill>
              </a:rPr>
              <a:t>, </a:t>
            </a:r>
            <a:r>
              <a:rPr lang="ja-JP" altLang="en-US" sz="1400">
                <a:solidFill>
                  <a:srgbClr val="3F3F3F"/>
                </a:solidFill>
              </a:rPr>
              <a:t>田中一樹</a:t>
            </a:r>
            <a:r>
              <a:rPr lang="en-US" altLang="ja-JP" sz="1400" dirty="0">
                <a:solidFill>
                  <a:srgbClr val="3F3F3F"/>
                </a:solidFill>
              </a:rPr>
              <a:t>, </a:t>
            </a:r>
            <a:r>
              <a:rPr lang="en" altLang="ja-JP" sz="1400" dirty="0">
                <a:solidFill>
                  <a:srgbClr val="3F3F3F"/>
                </a:solidFill>
              </a:rPr>
              <a:t>Python</a:t>
            </a:r>
            <a:r>
              <a:rPr lang="ja-JP" altLang="en-US" sz="1400">
                <a:solidFill>
                  <a:srgbClr val="3F3F3F"/>
                </a:solidFill>
              </a:rPr>
              <a:t>ではじめる数理最適化 ケーススタディでモデリングのスキルを身につけよう</a:t>
            </a:r>
            <a:r>
              <a:rPr lang="en-US" altLang="ja-JP" sz="1400" dirty="0">
                <a:solidFill>
                  <a:srgbClr val="3F3F3F"/>
                </a:solidFill>
              </a:rPr>
              <a:t>, </a:t>
            </a:r>
            <a:r>
              <a:rPr lang="ja-JP" altLang="en-US" sz="1400">
                <a:solidFill>
                  <a:srgbClr val="3F3F3F"/>
                </a:solidFill>
              </a:rPr>
              <a:t>オーム社</a:t>
            </a:r>
            <a:r>
              <a:rPr lang="en-US" altLang="ja-JP" sz="1400" dirty="0">
                <a:solidFill>
                  <a:srgbClr val="3F3F3F"/>
                </a:solidFill>
              </a:rPr>
              <a:t>, 2021</a:t>
            </a:r>
            <a:r>
              <a:rPr lang="ja-JP" altLang="en-US" sz="1400">
                <a:solidFill>
                  <a:srgbClr val="3F3F3F"/>
                </a:solidFill>
                <a:ea typeface="Meiryo"/>
              </a:rPr>
              <a:t> （第</a:t>
            </a:r>
            <a:r>
              <a:rPr lang="en-US" altLang="ja-JP" sz="1400" dirty="0">
                <a:solidFill>
                  <a:srgbClr val="3F3F3F"/>
                </a:solidFill>
                <a:ea typeface="Meiryo"/>
              </a:rPr>
              <a:t>7</a:t>
            </a:r>
            <a:r>
              <a:rPr lang="ja-JP" altLang="en-US" sz="1400">
                <a:solidFill>
                  <a:srgbClr val="3F3F3F"/>
                </a:solidFill>
                <a:ea typeface="Meiryo"/>
              </a:rPr>
              <a:t>章）</a:t>
            </a:r>
            <a:endParaRPr lang="ja-JP" altLang="en-US" sz="1400" b="1">
              <a:solidFill>
                <a:srgbClr val="3D2A1B"/>
              </a:solidFill>
              <a:ea typeface="Meiryo"/>
            </a:endParaRPr>
          </a:p>
          <a:p>
            <a:pPr>
              <a:lnSpc>
                <a:spcPct val="120000"/>
              </a:lnSpc>
              <a:spcAft>
                <a:spcPts val="1200"/>
              </a:spcAft>
            </a:pPr>
            <a:endParaRPr sz="1400" b="0" dirty="0">
              <a:solidFill>
                <a:srgbClr val="3F3F3F"/>
              </a:solidFill>
              <a:latin typeface="Meiryo"/>
              <a:ea typeface="Meiry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457200" y="70000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720000" y="700000"/>
            <a:ext cx="10500000" cy="560000"/>
          </a:xfrm>
          <a:prstGeom prst="rect">
            <a:avLst/>
          </a:prstGeom>
          <a:noFill/>
        </p:spPr>
        <p:txBody>
          <a:bodyPr wrap="square" lIns="0" tIns="0" rIns="0" bIns="0" anchor="ctr">
            <a:spAutoFit/>
          </a:bodyPr>
          <a:lstStyle/>
          <a:p>
            <a:pPr algn="l">
              <a:lnSpc>
                <a:spcPct val="112000"/>
              </a:lnSpc>
              <a:spcBef>
                <a:spcPts val="0"/>
              </a:spcBef>
              <a:spcAft>
                <a:spcPts val="600"/>
              </a:spcAft>
            </a:pPr>
            <a:r>
              <a:rPr sz="3400" b="1">
                <a:solidFill>
                  <a:srgbClr val="FFFFFF"/>
                </a:solidFill>
                <a:latin typeface="Meiryo"/>
                <a:ea typeface="Meiryo"/>
              </a:rPr>
              <a:t>まとめ</a:t>
            </a:r>
          </a:p>
        </p:txBody>
      </p:sp>
      <p:sp>
        <p:nvSpPr>
          <p:cNvPr id="5" name="TextBox 4"/>
          <p:cNvSpPr txBox="1"/>
          <p:nvPr/>
        </p:nvSpPr>
        <p:spPr>
          <a:xfrm>
            <a:off x="720000" y="1650000"/>
            <a:ext cx="10500000" cy="2366289"/>
          </a:xfrm>
          <a:prstGeom prst="rect">
            <a:avLst/>
          </a:prstGeom>
          <a:noFill/>
        </p:spPr>
        <p:txBody>
          <a:bodyPr wrap="square" lIns="0" tIns="0" rIns="0" bIns="0" anchor="t">
            <a:spAutoFit/>
          </a:bodyPr>
          <a:lstStyle/>
          <a:p>
            <a:pPr algn="l">
              <a:lnSpc>
                <a:spcPct val="120000"/>
              </a:lnSpc>
              <a:spcBef>
                <a:spcPts val="0"/>
              </a:spcBef>
              <a:spcAft>
                <a:spcPts val="1400"/>
              </a:spcAft>
            </a:pPr>
            <a:r>
              <a:rPr sz="1800" b="1" dirty="0">
                <a:solidFill>
                  <a:srgbClr val="E8C9A8"/>
                </a:solidFill>
                <a:latin typeface="Meiryo"/>
                <a:ea typeface="Meiryo"/>
              </a:rPr>
              <a:t>✓  </a:t>
            </a:r>
            <a:r>
              <a:rPr lang="en-US" sz="1800" b="0" dirty="0" err="1">
                <a:solidFill>
                  <a:srgbClr val="E0D3C6"/>
                </a:solidFill>
                <a:latin typeface="Meiryo"/>
                <a:ea typeface="Meiryo"/>
              </a:rPr>
              <a:t>最新度（Recency）と頻度（Frequency）から商品選択確率を推定するPythonパッケージ</a:t>
            </a:r>
            <a:endParaRPr sz="1800" b="0" dirty="0">
              <a:solidFill>
                <a:srgbClr val="E0D3C6"/>
              </a:solidFill>
              <a:latin typeface="Meiryo"/>
              <a:ea typeface="Meiryo"/>
            </a:endParaRPr>
          </a:p>
          <a:p>
            <a:pPr algn="l">
              <a:lnSpc>
                <a:spcPct val="120000"/>
              </a:lnSpc>
              <a:spcBef>
                <a:spcPts val="0"/>
              </a:spcBef>
              <a:spcAft>
                <a:spcPts val="1400"/>
              </a:spcAft>
            </a:pPr>
            <a:r>
              <a:rPr sz="1800" b="1" dirty="0">
                <a:solidFill>
                  <a:srgbClr val="E8C9A8"/>
                </a:solidFill>
                <a:latin typeface="Meiryo"/>
                <a:ea typeface="Meiryo"/>
              </a:rPr>
              <a:t>✓  </a:t>
            </a:r>
            <a:r>
              <a:rPr lang="en-US" sz="1800" b="0" dirty="0">
                <a:solidFill>
                  <a:srgbClr val="E0D3C6"/>
                </a:solidFill>
                <a:latin typeface="Meiryo"/>
                <a:ea typeface="Meiryo"/>
              </a:rPr>
              <a:t>数理最適化で RF 単調性を満たし、解釈可能で自然な推薦順序を実現</a:t>
            </a:r>
            <a:endParaRPr sz="1800" b="0" dirty="0">
              <a:solidFill>
                <a:srgbClr val="E0D3C6"/>
              </a:solidFill>
              <a:latin typeface="Meiryo"/>
              <a:ea typeface="Meiryo"/>
            </a:endParaRPr>
          </a:p>
          <a:p>
            <a:pPr algn="l">
              <a:lnSpc>
                <a:spcPct val="120000"/>
              </a:lnSpc>
              <a:spcBef>
                <a:spcPts val="0"/>
              </a:spcBef>
              <a:spcAft>
                <a:spcPts val="1400"/>
              </a:spcAft>
            </a:pPr>
            <a:r>
              <a:rPr sz="1800" b="1" dirty="0">
                <a:solidFill>
                  <a:srgbClr val="E8C9A8"/>
                </a:solidFill>
                <a:latin typeface="Meiryo"/>
                <a:ea typeface="Meiryo"/>
              </a:rPr>
              <a:t>✓  </a:t>
            </a:r>
            <a:r>
              <a:rPr lang="en-US" sz="1800" b="0" dirty="0">
                <a:solidFill>
                  <a:srgbClr val="E0D3C6"/>
                </a:solidFill>
                <a:latin typeface="Meiryo"/>
                <a:ea typeface="Meiryo"/>
              </a:rPr>
              <a:t>user / item / datetime の 3 カラムだけで導入でき、scikit-learn ライクに使える</a:t>
            </a:r>
            <a:endParaRPr sz="1800" b="0" dirty="0">
              <a:solidFill>
                <a:srgbClr val="E0D3C6"/>
              </a:solidFill>
              <a:latin typeface="Meiryo"/>
              <a:ea typeface="Meiryo"/>
            </a:endParaRPr>
          </a:p>
          <a:p>
            <a:pPr algn="l">
              <a:lnSpc>
                <a:spcPct val="120000"/>
              </a:lnSpc>
              <a:spcBef>
                <a:spcPts val="0"/>
              </a:spcBef>
              <a:spcAft>
                <a:spcPts val="1400"/>
              </a:spcAft>
            </a:pPr>
            <a:r>
              <a:rPr sz="1800" b="1" dirty="0">
                <a:solidFill>
                  <a:srgbClr val="E8C9A8"/>
                </a:solidFill>
                <a:latin typeface="Meiryo"/>
                <a:ea typeface="Meiryo"/>
              </a:rPr>
              <a:t>✓  </a:t>
            </a:r>
            <a:r>
              <a:rPr lang="en-US" sz="1800" b="0" dirty="0">
                <a:solidFill>
                  <a:srgbClr val="E0D3C6"/>
                </a:solidFill>
                <a:latin typeface="Meiryo"/>
                <a:ea typeface="Meiryo"/>
              </a:rPr>
              <a:t>単独の推薦スコアにも、協調フィルタリング・ML の入力にも活用できる</a:t>
            </a:r>
            <a:endParaRPr sz="1800" b="0" dirty="0">
              <a:solidFill>
                <a:srgbClr val="E0D3C6"/>
              </a:solidFill>
              <a:latin typeface="Meiryo"/>
              <a:ea typeface="Meiryo"/>
            </a:endParaRPr>
          </a:p>
          <a:p>
            <a:pPr algn="l">
              <a:lnSpc>
                <a:spcPct val="120000"/>
              </a:lnSpc>
              <a:spcBef>
                <a:spcPts val="0"/>
              </a:spcBef>
              <a:spcAft>
                <a:spcPts val="1400"/>
              </a:spcAft>
            </a:pPr>
            <a:r>
              <a:rPr sz="1800" b="1" dirty="0">
                <a:solidFill>
                  <a:srgbClr val="E8C9A8"/>
                </a:solidFill>
                <a:latin typeface="Meiryo"/>
                <a:ea typeface="Meiryo"/>
              </a:rPr>
              <a:t>✓  </a:t>
            </a:r>
            <a:r>
              <a:rPr lang="en-US" sz="1800" b="0" dirty="0">
                <a:solidFill>
                  <a:srgbClr val="E0D3C6"/>
                </a:solidFill>
                <a:latin typeface="Meiryo"/>
                <a:ea typeface="Meiryo"/>
              </a:rPr>
              <a:t>豊富な診断・可視化で実務の説明と研究の報告を支援</a:t>
            </a:r>
            <a:endParaRPr sz="1800" b="0" dirty="0">
              <a:solidFill>
                <a:srgbClr val="E0D3C6"/>
              </a:solidFill>
              <a:latin typeface="Meiryo"/>
              <a:ea typeface="Meiryo"/>
            </a:endParaRPr>
          </a:p>
        </p:txBody>
      </p:sp>
      <p:sp>
        <p:nvSpPr>
          <p:cNvPr id="6" name="Rectangle 5"/>
          <p:cNvSpPr/>
          <p:nvPr/>
        </p:nvSpPr>
        <p:spPr>
          <a:xfrm>
            <a:off x="720000" y="5208000"/>
            <a:ext cx="10970000" cy="892000"/>
          </a:xfrm>
          <a:prstGeom prst="rect">
            <a:avLst/>
          </a:prstGeom>
          <a:solidFill>
            <a:srgbClr val="2E1B0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8" name="TextBox 7"/>
          <p:cNvSpPr txBox="1"/>
          <p:nvPr/>
        </p:nvSpPr>
        <p:spPr>
          <a:xfrm>
            <a:off x="960000" y="5334900"/>
            <a:ext cx="10500000" cy="750200"/>
          </a:xfrm>
          <a:prstGeom prst="rect">
            <a:avLst/>
          </a:prstGeom>
          <a:noFill/>
        </p:spPr>
        <p:txBody>
          <a:bodyPr wrap="square" lIns="0" tIns="0" rIns="0" bIns="0" anchor="t">
            <a:spAutoFit/>
          </a:bodyPr>
          <a:lstStyle/>
          <a:p>
            <a:pPr algn="l">
              <a:lnSpc>
                <a:spcPct val="115000"/>
              </a:lnSpc>
              <a:spcBef>
                <a:spcPts val="0"/>
              </a:spcBef>
              <a:spcAft>
                <a:spcPts val="400"/>
              </a:spcAft>
            </a:pPr>
            <a:r>
              <a:rPr sz="2200" b="1" dirty="0">
                <a:solidFill>
                  <a:srgbClr val="FFFFFF"/>
                </a:solidFill>
                <a:latin typeface="Consolas"/>
                <a:ea typeface="Consolas"/>
                <a:cs typeface="Consolas"/>
              </a:rPr>
              <a:t>pip install </a:t>
            </a:r>
            <a:r>
              <a:rPr sz="2200" b="1" dirty="0" err="1">
                <a:solidFill>
                  <a:srgbClr val="FFFFFF"/>
                </a:solidFill>
                <a:latin typeface="Consolas"/>
                <a:ea typeface="Consolas"/>
                <a:cs typeface="Consolas"/>
              </a:rPr>
              <a:t>rfscorer</a:t>
            </a:r>
            <a:endParaRPr sz="2200" b="1" dirty="0">
              <a:solidFill>
                <a:srgbClr val="FFFFFF"/>
              </a:solidFill>
              <a:latin typeface="Consolas"/>
              <a:ea typeface="Consolas"/>
              <a:cs typeface="Consolas"/>
            </a:endParaRPr>
          </a:p>
          <a:p>
            <a:pPr algn="l">
              <a:lnSpc>
                <a:spcPct val="115000"/>
              </a:lnSpc>
              <a:spcBef>
                <a:spcPts val="0"/>
              </a:spcBef>
              <a:spcAft>
                <a:spcPts val="400"/>
              </a:spcAft>
            </a:pPr>
            <a:r>
              <a:rPr sz="1400" b="0" dirty="0">
                <a:solidFill>
                  <a:srgbClr val="E0D3C6"/>
                </a:solidFill>
                <a:latin typeface="Meiryo"/>
                <a:ea typeface="Meiryo"/>
              </a:rPr>
              <a:t>GitHub: </a:t>
            </a:r>
            <a:r>
              <a:rPr sz="1400" b="0" dirty="0" err="1">
                <a:solidFill>
                  <a:srgbClr val="E0D3C6"/>
                </a:solidFill>
                <a:latin typeface="Meiryo"/>
                <a:ea typeface="Meiryo"/>
              </a:rPr>
              <a:t>github.com</a:t>
            </a:r>
            <a:r>
              <a:rPr sz="1400" b="0" dirty="0">
                <a:solidFill>
                  <a:srgbClr val="E0D3C6"/>
                </a:solidFill>
                <a:latin typeface="Meiryo"/>
                <a:ea typeface="Meiryo"/>
              </a:rPr>
              <a:t>/</a:t>
            </a:r>
            <a:r>
              <a:rPr sz="1400" b="0" dirty="0" err="1">
                <a:solidFill>
                  <a:srgbClr val="E0D3C6"/>
                </a:solidFill>
                <a:latin typeface="Meiryo"/>
                <a:ea typeface="Meiryo"/>
              </a:rPr>
              <a:t>jiro-iwanaga</a:t>
            </a:r>
            <a:r>
              <a:rPr sz="1400" b="0" dirty="0">
                <a:solidFill>
                  <a:srgbClr val="E0D3C6"/>
                </a:solidFill>
                <a:latin typeface="Meiryo"/>
                <a:ea typeface="Meiryo"/>
              </a:rPr>
              <a:t>/</a:t>
            </a:r>
            <a:r>
              <a:rPr sz="1400" b="0" dirty="0" err="1">
                <a:solidFill>
                  <a:srgbClr val="E0D3C6"/>
                </a:solidFill>
                <a:latin typeface="Meiryo"/>
                <a:ea typeface="Meiryo"/>
              </a:rPr>
              <a:t>rfscorer</a:t>
            </a:r>
            <a:r>
              <a:rPr sz="1400" b="0" dirty="0">
                <a:solidFill>
                  <a:srgbClr val="E0D3C6"/>
                </a:solidFill>
                <a:latin typeface="Meiryo"/>
                <a:ea typeface="Meiryo"/>
              </a:rPr>
              <a:t>    </a:t>
            </a:r>
            <a:r>
              <a:rPr sz="1400" b="0" dirty="0" err="1">
                <a:solidFill>
                  <a:srgbClr val="E0D3C6"/>
                </a:solidFill>
                <a:latin typeface="Meiryo"/>
                <a:ea typeface="Meiryo"/>
              </a:rPr>
              <a:t>PyPI</a:t>
            </a:r>
            <a:r>
              <a:rPr sz="1400" b="0" dirty="0">
                <a:solidFill>
                  <a:srgbClr val="E0D3C6"/>
                </a:solidFill>
                <a:latin typeface="Meiryo"/>
                <a:ea typeface="Meiryo"/>
              </a:rPr>
              <a:t>: </a:t>
            </a:r>
            <a:r>
              <a:rPr sz="1400" b="0" dirty="0" err="1">
                <a:solidFill>
                  <a:srgbClr val="E0D3C6"/>
                </a:solidFill>
                <a:latin typeface="Meiryo"/>
                <a:ea typeface="Meiryo"/>
              </a:rPr>
              <a:t>pypi.org</a:t>
            </a:r>
            <a:r>
              <a:rPr sz="1400" b="0" dirty="0">
                <a:solidFill>
                  <a:srgbClr val="E0D3C6"/>
                </a:solidFill>
                <a:latin typeface="Meiryo"/>
                <a:ea typeface="Meiryo"/>
              </a:rPr>
              <a:t>/project/</a:t>
            </a:r>
            <a:r>
              <a:rPr sz="1400" b="0" dirty="0" err="1">
                <a:solidFill>
                  <a:srgbClr val="E0D3C6"/>
                </a:solidFill>
                <a:latin typeface="Meiryo"/>
                <a:ea typeface="Meiryo"/>
              </a:rPr>
              <a:t>rfscorer</a:t>
            </a:r>
            <a:r>
              <a:rPr sz="1400" b="0" dirty="0">
                <a:solidFill>
                  <a:srgbClr val="E0D3C6"/>
                </a:solidFill>
                <a:latin typeface="Meiryo"/>
                <a:ea typeface="Meiryo"/>
              </a:rPr>
              <a:t>    MIT License</a:t>
            </a:r>
          </a:p>
        </p:txBody>
      </p:sp>
      <p:sp>
        <p:nvSpPr>
          <p:cNvPr id="9" name="TextBox 8"/>
          <p:cNvSpPr txBox="1"/>
          <p:nvPr/>
        </p:nvSpPr>
        <p:spPr>
          <a:xfrm>
            <a:off x="720000" y="6280000"/>
            <a:ext cx="10970000" cy="241285"/>
          </a:xfrm>
          <a:prstGeom prst="rect">
            <a:avLst/>
          </a:prstGeom>
          <a:noFill/>
        </p:spPr>
        <p:txBody>
          <a:bodyPr wrap="square" lIns="0" tIns="0" rIns="0" bIns="0" anchor="t">
            <a:spAutoFit/>
          </a:bodyPr>
          <a:lstStyle/>
          <a:p>
            <a:pPr algn="l">
              <a:lnSpc>
                <a:spcPct val="112000"/>
              </a:lnSpc>
              <a:spcBef>
                <a:spcPts val="0"/>
              </a:spcBef>
              <a:spcAft>
                <a:spcPts val="600"/>
              </a:spcAft>
            </a:pPr>
            <a:r>
              <a:rPr sz="1400" b="0" dirty="0" err="1">
                <a:solidFill>
                  <a:srgbClr val="E8C9A8"/>
                </a:solidFill>
                <a:latin typeface="Meiryo"/>
                <a:ea typeface="Meiryo"/>
              </a:rPr>
              <a:t>本</a:t>
            </a:r>
            <a:r>
              <a:rPr lang="en-US" sz="1400" dirty="0" err="1">
                <a:solidFill>
                  <a:srgbClr val="E8C9A8"/>
                </a:solidFill>
                <a:latin typeface="Meiryo"/>
                <a:ea typeface="Meiryo"/>
              </a:rPr>
              <a:t>資料：</a:t>
            </a:r>
            <a:r>
              <a:rPr sz="1400" b="0" dirty="0" err="1">
                <a:solidFill>
                  <a:srgbClr val="E8C9A8"/>
                </a:solidFill>
                <a:latin typeface="Meiryo"/>
                <a:ea typeface="Meiryo"/>
              </a:rPr>
              <a:t>CC</a:t>
            </a:r>
            <a:r>
              <a:rPr sz="1400" b="0" dirty="0">
                <a:solidFill>
                  <a:srgbClr val="E8C9A8"/>
                </a:solidFill>
                <a:latin typeface="Meiryo"/>
                <a:ea typeface="Meiryo"/>
              </a:rPr>
              <a:t> BY 4.0 　／　© 2026 Erdos Inc.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16</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8002"/>
            <a:ext cx="10500000" cy="783997"/>
          </a:xfrm>
          <a:prstGeom prst="rect">
            <a:avLst/>
          </a:prstGeom>
          <a:noFill/>
        </p:spPr>
        <p:txBody>
          <a:bodyPr wrap="square" lIns="0" tIns="0" rIns="0" bIns="0" anchor="ctr">
            <a:spAutoFit/>
          </a:bodyPr>
          <a:lstStyle/>
          <a:p>
            <a:pPr>
              <a:lnSpc>
                <a:spcPct val="112000"/>
              </a:lnSpc>
              <a:spcAft>
                <a:spcPts val="200"/>
              </a:spcAft>
            </a:pPr>
            <a:r>
              <a:rPr lang="en-US" altLang="ja-JP" sz="1400" b="1" dirty="0">
                <a:solidFill>
                  <a:srgbClr val="1C8AA6"/>
                </a:solidFill>
                <a:ea typeface="Meiryo"/>
              </a:rPr>
              <a:t>APPENDIX</a:t>
            </a:r>
            <a:endParaRPr sz="1400" b="1" dirty="0">
              <a:solidFill>
                <a:srgbClr val="1C8AA6"/>
              </a:solidFill>
              <a:latin typeface="Meiryo"/>
              <a:ea typeface="Meiryo"/>
            </a:endParaRPr>
          </a:p>
          <a:p>
            <a:pPr algn="l">
              <a:lnSpc>
                <a:spcPct val="112000"/>
              </a:lnSpc>
              <a:spcBef>
                <a:spcPts val="0"/>
              </a:spcBef>
              <a:spcAft>
                <a:spcPts val="200"/>
              </a:spcAft>
            </a:pPr>
            <a:r>
              <a:rPr lang="en-US" sz="3000" b="1" dirty="0" err="1">
                <a:solidFill>
                  <a:srgbClr val="3D2A1B"/>
                </a:solidFill>
                <a:latin typeface="Meiryo"/>
                <a:ea typeface="Meiryo"/>
              </a:rPr>
              <a:t>数理最適化モデル</a:t>
            </a:r>
            <a:endParaRPr sz="3000" b="1" dirty="0">
              <a:solidFill>
                <a:srgbClr val="3D2A1B"/>
              </a:solidFill>
              <a:latin typeface="Meiryo"/>
              <a:ea typeface="Meiryo"/>
            </a:endParaRPr>
          </a:p>
        </p:txBody>
      </p:sp>
      <p:pic>
        <p:nvPicPr>
          <p:cNvPr id="10" name="図 9">
            <a:extLst>
              <a:ext uri="{FF2B5EF4-FFF2-40B4-BE49-F238E27FC236}">
                <a16:creationId xmlns:a16="http://schemas.microsoft.com/office/drawing/2014/main" id="{7766D3F5-8116-6F87-5C2A-6CC1DC94CE6E}"/>
              </a:ext>
            </a:extLst>
          </p:cNvPr>
          <p:cNvPicPr>
            <a:picLocks noChangeAspect="1"/>
          </p:cNvPicPr>
          <p:nvPr/>
        </p:nvPicPr>
        <p:blipFill>
          <a:blip r:embed="rId2"/>
          <a:stretch>
            <a:fillRect/>
          </a:stretch>
        </p:blipFill>
        <p:spPr>
          <a:xfrm>
            <a:off x="720000" y="1334953"/>
            <a:ext cx="5492881" cy="5200133"/>
          </a:xfrm>
          <a:prstGeom prst="rect">
            <a:avLst/>
          </a:prstGeom>
        </p:spPr>
      </p:pic>
      <p:sp>
        <p:nvSpPr>
          <p:cNvPr id="11" name="Rectangle 8">
            <a:extLst>
              <a:ext uri="{FF2B5EF4-FFF2-40B4-BE49-F238E27FC236}">
                <a16:creationId xmlns:a16="http://schemas.microsoft.com/office/drawing/2014/main" id="{094FFF8F-B64E-D657-9112-2F1B275BCC7B}"/>
              </a:ext>
            </a:extLst>
          </p:cNvPr>
          <p:cNvSpPr/>
          <p:nvPr/>
        </p:nvSpPr>
        <p:spPr>
          <a:xfrm>
            <a:off x="6243138" y="1438162"/>
            <a:ext cx="5394095" cy="3575269"/>
          </a:xfrm>
          <a:prstGeom prst="rect">
            <a:avLst/>
          </a:prstGeom>
          <a:solidFill>
            <a:srgbClr val="F5F2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2" name="Rectangle 7">
            <a:extLst>
              <a:ext uri="{FF2B5EF4-FFF2-40B4-BE49-F238E27FC236}">
                <a16:creationId xmlns:a16="http://schemas.microsoft.com/office/drawing/2014/main" id="{C2E62FAA-B3A0-994A-BAE7-8CCEC20CFAC0}"/>
              </a:ext>
            </a:extLst>
          </p:cNvPr>
          <p:cNvSpPr/>
          <p:nvPr/>
        </p:nvSpPr>
        <p:spPr>
          <a:xfrm>
            <a:off x="6243138" y="1438163"/>
            <a:ext cx="5394095" cy="181838"/>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3" name="TextBox 8">
            <a:extLst>
              <a:ext uri="{FF2B5EF4-FFF2-40B4-BE49-F238E27FC236}">
                <a16:creationId xmlns:a16="http://schemas.microsoft.com/office/drawing/2014/main" id="{688F70D9-44BB-E67B-3DCB-A555F9A6E5D9}"/>
              </a:ext>
            </a:extLst>
          </p:cNvPr>
          <p:cNvSpPr txBox="1"/>
          <p:nvPr/>
        </p:nvSpPr>
        <p:spPr>
          <a:xfrm>
            <a:off x="6466714" y="1723263"/>
            <a:ext cx="5069650" cy="327462"/>
          </a:xfrm>
          <a:prstGeom prst="rect">
            <a:avLst/>
          </a:prstGeom>
          <a:noFill/>
        </p:spPr>
        <p:txBody>
          <a:bodyPr wrap="square" lIns="0" tIns="0" rIns="0" bIns="0" anchor="t">
            <a:spAutoFit/>
          </a:bodyPr>
          <a:lstStyle/>
          <a:p>
            <a:pPr algn="l">
              <a:lnSpc>
                <a:spcPct val="112000"/>
              </a:lnSpc>
              <a:spcBef>
                <a:spcPts val="0"/>
              </a:spcBef>
              <a:spcAft>
                <a:spcPts val="600"/>
              </a:spcAft>
            </a:pPr>
            <a:r>
              <a:rPr lang="ja-JP" altLang="en-US" sz="1900" b="1">
                <a:solidFill>
                  <a:srgbClr val="3D2A1B"/>
                </a:solidFill>
                <a:latin typeface="Meiryo"/>
                <a:ea typeface="Meiryo"/>
              </a:rPr>
              <a:t>数理最適化モデル</a:t>
            </a:r>
            <a:endParaRPr sz="1900" b="1" dirty="0">
              <a:solidFill>
                <a:srgbClr val="3D2A1B"/>
              </a:solidFill>
              <a:latin typeface="Meiryo"/>
              <a:ea typeface="Meiryo"/>
            </a:endParaRPr>
          </a:p>
        </p:txBody>
      </p:sp>
      <p:sp>
        <p:nvSpPr>
          <p:cNvPr id="14" name="TextBox 9">
            <a:extLst>
              <a:ext uri="{FF2B5EF4-FFF2-40B4-BE49-F238E27FC236}">
                <a16:creationId xmlns:a16="http://schemas.microsoft.com/office/drawing/2014/main" id="{6DF22366-CF67-0A9F-15E3-517A6EB8498F}"/>
              </a:ext>
            </a:extLst>
          </p:cNvPr>
          <p:cNvSpPr txBox="1"/>
          <p:nvPr/>
        </p:nvSpPr>
        <p:spPr>
          <a:xfrm>
            <a:off x="6432324" y="2054083"/>
            <a:ext cx="5213131" cy="1627369"/>
          </a:xfrm>
          <a:prstGeom prst="rect">
            <a:avLst/>
          </a:prstGeom>
          <a:noFill/>
        </p:spPr>
        <p:txBody>
          <a:bodyPr wrap="square" lIns="0" tIns="0" rIns="0" bIns="0" anchor="t">
            <a:spAutoFit/>
          </a:bodyPr>
          <a:lstStyle/>
          <a:p>
            <a:pPr>
              <a:lnSpc>
                <a:spcPct val="150000"/>
              </a:lnSpc>
              <a:spcAft>
                <a:spcPts val="1300"/>
              </a:spcAft>
            </a:pPr>
            <a:r>
              <a:rPr lang="ja-JP" altLang="en-US" b="1">
                <a:solidFill>
                  <a:srgbClr val="1C8AA6"/>
                </a:solidFill>
                <a:latin typeface="Meiryo"/>
                <a:ea typeface="Meiryo"/>
              </a:rPr>
              <a:t>●  </a:t>
            </a:r>
            <a:r>
              <a:rPr lang="en-US" altLang="ja-JP" b="1" dirty="0">
                <a:latin typeface="Meiryo"/>
                <a:ea typeface="Meiryo"/>
              </a:rPr>
              <a:t>mono</a:t>
            </a:r>
            <a:r>
              <a:rPr lang="ja-JP" altLang="en-US" b="1">
                <a:latin typeface="Meiryo"/>
                <a:ea typeface="Meiryo"/>
              </a:rPr>
              <a:t>：</a:t>
            </a:r>
            <a:r>
              <a:rPr lang="en-US" altLang="ja-JP" dirty="0">
                <a:latin typeface="Meiryo"/>
                <a:ea typeface="Meiryo"/>
              </a:rPr>
              <a:t>Monotonicity</a:t>
            </a:r>
            <a:br>
              <a:rPr lang="en-US" altLang="ja-JP" b="1" dirty="0">
                <a:solidFill>
                  <a:srgbClr val="1C8AA6"/>
                </a:solidFill>
                <a:latin typeface="Meiryo"/>
                <a:ea typeface="Meiryo"/>
              </a:rPr>
            </a:br>
            <a:r>
              <a:rPr lang="ja-JP" altLang="en-US" b="1">
                <a:solidFill>
                  <a:srgbClr val="1C8AA6"/>
                </a:solidFill>
                <a:ea typeface="Meiryo"/>
              </a:rPr>
              <a:t>●</a:t>
            </a:r>
            <a:r>
              <a:rPr lang="en-US" altLang="ja-JP" b="1" dirty="0">
                <a:solidFill>
                  <a:srgbClr val="1C8AA6"/>
                </a:solidFill>
                <a:ea typeface="Meiryo"/>
              </a:rPr>
              <a:t> </a:t>
            </a:r>
            <a:r>
              <a:rPr lang="ja-JP" altLang="en-US" b="1">
                <a:solidFill>
                  <a:srgbClr val="1C8AA6"/>
                </a:solidFill>
                <a:ea typeface="Meiryo"/>
              </a:rPr>
              <a:t> </a:t>
            </a:r>
            <a:r>
              <a:rPr lang="en-US" altLang="ja-JP" b="1" dirty="0" err="1">
                <a:ea typeface="Meiryo"/>
              </a:rPr>
              <a:t>mrc</a:t>
            </a:r>
            <a:r>
              <a:rPr lang="ja-JP" altLang="en-US" b="1">
                <a:ea typeface="Meiryo"/>
              </a:rPr>
              <a:t> ：</a:t>
            </a:r>
            <a:r>
              <a:rPr lang="en-US" altLang="ja-JP" dirty="0">
                <a:ea typeface="Meiryo"/>
              </a:rPr>
              <a:t>Monotonicity &amp; Recency Convex</a:t>
            </a:r>
            <a:br>
              <a:rPr lang="en-US" altLang="ja-JP" b="1" dirty="0">
                <a:ea typeface="Meiryo"/>
              </a:rPr>
            </a:br>
            <a:r>
              <a:rPr lang="ja-JP" altLang="en-US" b="1">
                <a:solidFill>
                  <a:srgbClr val="1C8AA6"/>
                </a:solidFill>
                <a:ea typeface="Meiryo"/>
              </a:rPr>
              <a:t>●</a:t>
            </a:r>
            <a:r>
              <a:rPr lang="en-US" altLang="ja-JP" b="1" dirty="0">
                <a:solidFill>
                  <a:srgbClr val="1C8AA6"/>
                </a:solidFill>
                <a:ea typeface="Meiryo"/>
              </a:rPr>
              <a:t> </a:t>
            </a:r>
            <a:r>
              <a:rPr lang="ja-JP" altLang="en-US" b="1">
                <a:solidFill>
                  <a:srgbClr val="1C8AA6"/>
                </a:solidFill>
                <a:ea typeface="Meiryo"/>
              </a:rPr>
              <a:t> </a:t>
            </a:r>
            <a:r>
              <a:rPr lang="en-US" altLang="ja-JP" b="1" dirty="0" err="1">
                <a:ea typeface="Meiryo"/>
              </a:rPr>
              <a:t>mfc</a:t>
            </a:r>
            <a:r>
              <a:rPr lang="ja-JP" altLang="en-US" b="1">
                <a:ea typeface="Meiryo"/>
              </a:rPr>
              <a:t> ：</a:t>
            </a:r>
            <a:r>
              <a:rPr lang="en-US" altLang="ja-JP" dirty="0">
                <a:ea typeface="Meiryo"/>
              </a:rPr>
              <a:t>Monotonicity &amp; Frequency Concave</a:t>
            </a:r>
            <a:br>
              <a:rPr lang="en-US" altLang="ja-JP" b="1" dirty="0">
                <a:solidFill>
                  <a:srgbClr val="1C8AA6"/>
                </a:solidFill>
                <a:ea typeface="Meiryo"/>
              </a:rPr>
            </a:br>
            <a:r>
              <a:rPr lang="ja-JP" altLang="en-US" b="1">
                <a:solidFill>
                  <a:srgbClr val="1C8AA6"/>
                </a:solidFill>
                <a:ea typeface="Meiryo"/>
              </a:rPr>
              <a:t>●</a:t>
            </a:r>
            <a:r>
              <a:rPr lang="en-US" altLang="ja-JP" b="1" dirty="0">
                <a:solidFill>
                  <a:srgbClr val="1C8AA6"/>
                </a:solidFill>
                <a:ea typeface="Meiryo"/>
              </a:rPr>
              <a:t> </a:t>
            </a:r>
            <a:r>
              <a:rPr lang="ja-JP" altLang="en-US" b="1">
                <a:solidFill>
                  <a:srgbClr val="1C8AA6"/>
                </a:solidFill>
                <a:ea typeface="Meiryo"/>
              </a:rPr>
              <a:t> </a:t>
            </a:r>
            <a:r>
              <a:rPr lang="en-US" altLang="ja-JP" b="1" dirty="0">
                <a:ea typeface="Meiryo"/>
              </a:rPr>
              <a:t>mcc</a:t>
            </a:r>
            <a:r>
              <a:rPr lang="ja-JP" altLang="en-US" b="1">
                <a:ea typeface="Meiryo"/>
              </a:rPr>
              <a:t>：</a:t>
            </a:r>
            <a:r>
              <a:rPr lang="en-US" altLang="ja-JP" dirty="0">
                <a:ea typeface="Meiryo"/>
              </a:rPr>
              <a:t>Monotonicity &amp; Convex &amp; Concave</a:t>
            </a:r>
            <a:endParaRPr lang="ja-JP" altLang="en-US" dirty="0">
              <a:latin typeface="Meiryo"/>
              <a:ea typeface="Meiryo"/>
            </a:endParaRPr>
          </a:p>
        </p:txBody>
      </p:sp>
      <p:sp>
        <p:nvSpPr>
          <p:cNvPr id="15" name="TextBox 8">
            <a:extLst>
              <a:ext uri="{FF2B5EF4-FFF2-40B4-BE49-F238E27FC236}">
                <a16:creationId xmlns:a16="http://schemas.microsoft.com/office/drawing/2014/main" id="{F49DC329-5E8D-84FC-E4BE-521F33A4AD2B}"/>
              </a:ext>
            </a:extLst>
          </p:cNvPr>
          <p:cNvSpPr txBox="1"/>
          <p:nvPr/>
        </p:nvSpPr>
        <p:spPr>
          <a:xfrm>
            <a:off x="6436019" y="3871961"/>
            <a:ext cx="5069650" cy="327462"/>
          </a:xfrm>
          <a:prstGeom prst="rect">
            <a:avLst/>
          </a:prstGeom>
          <a:noFill/>
        </p:spPr>
        <p:txBody>
          <a:bodyPr wrap="square" lIns="0" tIns="0" rIns="0" bIns="0" anchor="t">
            <a:spAutoFit/>
          </a:bodyPr>
          <a:lstStyle/>
          <a:p>
            <a:pPr algn="l">
              <a:lnSpc>
                <a:spcPct val="112000"/>
              </a:lnSpc>
              <a:spcBef>
                <a:spcPts val="0"/>
              </a:spcBef>
              <a:spcAft>
                <a:spcPts val="600"/>
              </a:spcAft>
            </a:pPr>
            <a:r>
              <a:rPr lang="ja-JP" altLang="en-US" sz="1900" b="1">
                <a:solidFill>
                  <a:srgbClr val="3D2A1B"/>
                </a:solidFill>
                <a:latin typeface="Meiryo"/>
                <a:ea typeface="Meiryo"/>
              </a:rPr>
              <a:t>数理最適化パッケージ</a:t>
            </a:r>
            <a:endParaRPr sz="1900" b="1" dirty="0">
              <a:solidFill>
                <a:srgbClr val="3D2A1B"/>
              </a:solidFill>
              <a:latin typeface="Meiryo"/>
              <a:ea typeface="Meiryo"/>
            </a:endParaRPr>
          </a:p>
        </p:txBody>
      </p:sp>
      <p:sp>
        <p:nvSpPr>
          <p:cNvPr id="17" name="テキスト ボックス 16">
            <a:extLst>
              <a:ext uri="{FF2B5EF4-FFF2-40B4-BE49-F238E27FC236}">
                <a16:creationId xmlns:a16="http://schemas.microsoft.com/office/drawing/2014/main" id="{C0150F6B-4DBF-B3BC-1806-A638D013BFEC}"/>
              </a:ext>
            </a:extLst>
          </p:cNvPr>
          <p:cNvSpPr txBox="1"/>
          <p:nvPr/>
        </p:nvSpPr>
        <p:spPr>
          <a:xfrm>
            <a:off x="6348241" y="4236662"/>
            <a:ext cx="5293560" cy="729430"/>
          </a:xfrm>
          <a:prstGeom prst="rect">
            <a:avLst/>
          </a:prstGeom>
          <a:noFill/>
        </p:spPr>
        <p:txBody>
          <a:bodyPr wrap="square">
            <a:spAutoFit/>
          </a:bodyPr>
          <a:lstStyle/>
          <a:p>
            <a:pPr>
              <a:lnSpc>
                <a:spcPct val="115000"/>
              </a:lnSpc>
              <a:spcAft>
                <a:spcPts val="1300"/>
              </a:spcAft>
            </a:pPr>
            <a:r>
              <a:rPr lang="ja-JP" altLang="en-US" b="1">
                <a:solidFill>
                  <a:srgbClr val="1C8AA6"/>
                </a:solidFill>
                <a:latin typeface="Meiryo"/>
                <a:ea typeface="Meiryo"/>
              </a:rPr>
              <a:t>●  </a:t>
            </a:r>
            <a:r>
              <a:rPr lang="en-US" altLang="ja-JP" b="1" dirty="0">
                <a:latin typeface="Meiryo"/>
                <a:ea typeface="Meiryo"/>
              </a:rPr>
              <a:t>Modeling</a:t>
            </a:r>
            <a:r>
              <a:rPr lang="ja-JP" altLang="en-US" b="1">
                <a:latin typeface="Meiryo"/>
                <a:ea typeface="Meiryo"/>
              </a:rPr>
              <a:t>：</a:t>
            </a:r>
            <a:r>
              <a:rPr lang="en-US" altLang="ja-JP" dirty="0">
                <a:latin typeface="Meiryo"/>
                <a:ea typeface="Meiryo"/>
              </a:rPr>
              <a:t>CVXPY</a:t>
            </a:r>
            <a:br>
              <a:rPr lang="en-US" altLang="ja-JP" dirty="0">
                <a:solidFill>
                  <a:srgbClr val="1C8AA6"/>
                </a:solidFill>
                <a:latin typeface="Meiryo"/>
                <a:ea typeface="Meiryo"/>
              </a:rPr>
            </a:br>
            <a:r>
              <a:rPr lang="ja-JP" altLang="en-US" b="1">
                <a:solidFill>
                  <a:srgbClr val="1C8AA6"/>
                </a:solidFill>
                <a:ea typeface="Meiryo"/>
              </a:rPr>
              <a:t>● </a:t>
            </a:r>
            <a:r>
              <a:rPr lang="en-US" altLang="ja-JP" b="1" dirty="0">
                <a:solidFill>
                  <a:srgbClr val="1C8AA6"/>
                </a:solidFill>
                <a:ea typeface="Meiryo"/>
              </a:rPr>
              <a:t> </a:t>
            </a:r>
            <a:r>
              <a:rPr lang="en-US" altLang="ja-JP" b="1" dirty="0">
                <a:ea typeface="Meiryo"/>
              </a:rPr>
              <a:t>Solver</a:t>
            </a:r>
            <a:r>
              <a:rPr lang="ja-JP" altLang="en-US" b="1">
                <a:ea typeface="Meiryo"/>
              </a:rPr>
              <a:t>：</a:t>
            </a:r>
            <a:r>
              <a:rPr lang="en-US" altLang="ja-JP" dirty="0">
                <a:ea typeface="Meiryo"/>
              </a:rPr>
              <a:t>Clarabel</a:t>
            </a:r>
            <a:endParaRPr lang="ja-JP" altLang="en-US">
              <a:latin typeface="Meiryo"/>
              <a:ea typeface="Meiry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BB781-FB85-95DF-5DF7-D7062C42E8C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B0E9923-3417-75D9-42D9-E42D299A4D69}"/>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4C109E78-CDFC-20F2-CFED-D51CF2E705BA}"/>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8D102446-5D0B-D8C6-8B3D-4E5B84911B27}"/>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08B34EFB-BCE8-3830-31EF-4BAAA3C21DF2}"/>
              </a:ext>
            </a:extLst>
          </p:cNvPr>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17</a:t>
            </a:r>
          </a:p>
        </p:txBody>
      </p:sp>
      <p:sp>
        <p:nvSpPr>
          <p:cNvPr id="6" name="Rectangle 5">
            <a:extLst>
              <a:ext uri="{FF2B5EF4-FFF2-40B4-BE49-F238E27FC236}">
                <a16:creationId xmlns:a16="http://schemas.microsoft.com/office/drawing/2014/main" id="{DFE59AEA-61D4-B536-9EAD-21A362E04886}"/>
              </a:ext>
            </a:extLst>
          </p:cNvPr>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6F6A4702-EF67-E462-96FF-A9F4EA24AFBC}"/>
              </a:ext>
            </a:extLst>
          </p:cNvPr>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sz="1400" b="1" dirty="0">
                <a:solidFill>
                  <a:srgbClr val="1C8AA6"/>
                </a:solidFill>
                <a:latin typeface="Meiryo"/>
                <a:ea typeface="Meiryo"/>
              </a:rPr>
              <a:t>APPENDIX</a:t>
            </a:r>
            <a:endParaRPr sz="1400" b="1" dirty="0">
              <a:solidFill>
                <a:srgbClr val="1C8AA6"/>
              </a:solidFill>
              <a:latin typeface="Meiryo"/>
              <a:ea typeface="Meiryo"/>
            </a:endParaRPr>
          </a:p>
          <a:p>
            <a:pPr algn="l">
              <a:lnSpc>
                <a:spcPct val="112000"/>
              </a:lnSpc>
              <a:spcBef>
                <a:spcPts val="0"/>
              </a:spcBef>
              <a:spcAft>
                <a:spcPts val="200"/>
              </a:spcAft>
            </a:pPr>
            <a:r>
              <a:rPr lang="en-US" sz="3000" b="1" dirty="0">
                <a:solidFill>
                  <a:srgbClr val="3D2A1B"/>
                </a:solidFill>
                <a:latin typeface="Meiryo"/>
                <a:ea typeface="Meiryo"/>
              </a:rPr>
              <a:t>API</a:t>
            </a:r>
            <a:endParaRPr sz="3000" b="1" dirty="0">
              <a:solidFill>
                <a:srgbClr val="3D2A1B"/>
              </a:solidFill>
              <a:latin typeface="Meiryo"/>
              <a:ea typeface="Meiryo"/>
            </a:endParaRPr>
          </a:p>
        </p:txBody>
      </p:sp>
      <p:graphicFrame>
        <p:nvGraphicFramePr>
          <p:cNvPr id="8" name="Table 7">
            <a:extLst>
              <a:ext uri="{FF2B5EF4-FFF2-40B4-BE49-F238E27FC236}">
                <a16:creationId xmlns:a16="http://schemas.microsoft.com/office/drawing/2014/main" id="{5A02514D-9A97-BA26-B3E8-3779FE12C4CF}"/>
              </a:ext>
            </a:extLst>
          </p:cNvPr>
          <p:cNvGraphicFramePr>
            <a:graphicFrameLocks noGrp="1"/>
          </p:cNvGraphicFramePr>
          <p:nvPr>
            <p:extLst>
              <p:ext uri="{D42A27DB-BD31-4B8C-83A1-F6EECF244321}">
                <p14:modId xmlns:p14="http://schemas.microsoft.com/office/powerpoint/2010/main" val="412144672"/>
              </p:ext>
            </p:extLst>
          </p:nvPr>
        </p:nvGraphicFramePr>
        <p:xfrm>
          <a:off x="722376" y="1463040"/>
          <a:ext cx="10744200" cy="4572000"/>
        </p:xfrm>
        <a:graphic>
          <a:graphicData uri="http://schemas.openxmlformats.org/drawingml/2006/table">
            <a:tbl>
              <a:tblPr firstRow="1" bandRow="1">
                <a:tableStyleId>{5C22544A-7EE6-4342-B048-85BDC9FD1C3A}</a:tableStyleId>
              </a:tblPr>
              <a:tblGrid>
                <a:gridCol w="4427693">
                  <a:extLst>
                    <a:ext uri="{9D8B030D-6E8A-4147-A177-3AD203B41FA5}">
                      <a16:colId xmlns:a16="http://schemas.microsoft.com/office/drawing/2014/main" val="20000"/>
                    </a:ext>
                  </a:extLst>
                </a:gridCol>
                <a:gridCol w="6316507">
                  <a:extLst>
                    <a:ext uri="{9D8B030D-6E8A-4147-A177-3AD203B41FA5}">
                      <a16:colId xmlns:a16="http://schemas.microsoft.com/office/drawing/2014/main" val="20001"/>
                    </a:ext>
                  </a:extLst>
                </a:gridCol>
              </a:tblGrid>
              <a:tr h="415636">
                <a:tc>
                  <a:txBody>
                    <a:bodyPr/>
                    <a:lstStyle/>
                    <a:p>
                      <a:r>
                        <a:rPr sz="1400" b="1">
                          <a:solidFill>
                            <a:srgbClr val="FFFFFF"/>
                          </a:solidFill>
                          <a:latin typeface="Meiryo"/>
                          <a:ea typeface="Meiryo"/>
                        </a:rPr>
                        <a:t>API</a:t>
                      </a:r>
                    </a:p>
                  </a:txBody>
                  <a:tcPr marL="109728" marT="27432" marB="27432">
                    <a:solidFill>
                      <a:srgbClr val="3D2A1B"/>
                    </a:solidFill>
                  </a:tcPr>
                </a:tc>
                <a:tc>
                  <a:txBody>
                    <a:bodyPr/>
                    <a:lstStyle/>
                    <a:p>
                      <a:r>
                        <a:rPr sz="1400" b="1">
                          <a:solidFill>
                            <a:srgbClr val="FFFFFF"/>
                          </a:solidFill>
                          <a:latin typeface="Meiryo"/>
                          <a:ea typeface="Meiryo"/>
                        </a:rPr>
                        <a:t>説明</a:t>
                      </a:r>
                    </a:p>
                  </a:txBody>
                  <a:tcPr marL="109728" marT="27432" marB="27432">
                    <a:solidFill>
                      <a:srgbClr val="3D2A1B"/>
                    </a:solidFill>
                  </a:tcPr>
                </a:tc>
                <a:extLst>
                  <a:ext uri="{0D108BD9-81ED-4DB2-BD59-A6C34878D82A}">
                    <a16:rowId xmlns:a16="http://schemas.microsoft.com/office/drawing/2014/main" val="10000"/>
                  </a:ext>
                </a:extLst>
              </a:tr>
              <a:tr h="415636">
                <a:tc>
                  <a:txBody>
                    <a:bodyPr/>
                    <a:lstStyle/>
                    <a:p>
                      <a:r>
                        <a:rPr sz="1800" b="0" dirty="0" err="1">
                          <a:solidFill>
                            <a:srgbClr val="3F3F3F"/>
                          </a:solidFill>
                          <a:latin typeface="Consolas"/>
                          <a:ea typeface="Consolas"/>
                          <a:cs typeface="Consolas"/>
                        </a:rPr>
                        <a:t>split_by_date</a:t>
                      </a:r>
                      <a:r>
                        <a:rPr sz="1800" b="0" dirty="0">
                          <a:solidFill>
                            <a:srgbClr val="3F3F3F"/>
                          </a:solidFill>
                          <a:latin typeface="Consolas"/>
                          <a:ea typeface="Consolas"/>
                          <a:cs typeface="Consolas"/>
                        </a:rPr>
                        <a:t>(</a:t>
                      </a:r>
                      <a:r>
                        <a:rPr sz="1800" b="0" dirty="0" err="1">
                          <a:solidFill>
                            <a:srgbClr val="3F3F3F"/>
                          </a:solidFill>
                          <a:latin typeface="Consolas"/>
                          <a:ea typeface="Consolas"/>
                          <a:cs typeface="Consolas"/>
                        </a:rPr>
                        <a:t>df</a:t>
                      </a:r>
                      <a:r>
                        <a:rPr sz="1800" b="0" dirty="0">
                          <a:solidFill>
                            <a:srgbClr val="3F3F3F"/>
                          </a:solidFill>
                          <a:latin typeface="Consolas"/>
                          <a:ea typeface="Consolas"/>
                          <a:cs typeface="Consolas"/>
                        </a:rPr>
                        <a:t>, date, </a:t>
                      </a:r>
                      <a:r>
                        <a:rPr sz="1800" b="0" dirty="0" err="1">
                          <a:solidFill>
                            <a:srgbClr val="3F3F3F"/>
                          </a:solidFill>
                          <a:latin typeface="Consolas"/>
                          <a:ea typeface="Consolas"/>
                          <a:cs typeface="Consolas"/>
                        </a:rPr>
                        <a:t>obs</a:t>
                      </a:r>
                      <a:r>
                        <a:rPr sz="1800" b="0" dirty="0">
                          <a:solidFill>
                            <a:srgbClr val="3F3F3F"/>
                          </a:solidFill>
                          <a:latin typeface="Consolas"/>
                          <a:ea typeface="Consolas"/>
                          <a:cs typeface="Consolas"/>
                        </a:rPr>
                        <a:t>, </a:t>
                      </a:r>
                      <a:r>
                        <a:rPr sz="1800" b="0" dirty="0" err="1">
                          <a:solidFill>
                            <a:srgbClr val="3F3F3F"/>
                          </a:solidFill>
                          <a:latin typeface="Consolas"/>
                          <a:ea typeface="Consolas"/>
                          <a:cs typeface="Consolas"/>
                        </a:rPr>
                        <a:t>gt</a:t>
                      </a:r>
                      <a:r>
                        <a:rPr sz="1800" b="0" dirty="0">
                          <a:solidFill>
                            <a:srgbClr val="3F3F3F"/>
                          </a:solidFill>
                          <a:latin typeface="Consolas"/>
                          <a:ea typeface="Consolas"/>
                          <a:cs typeface="Consolas"/>
                        </a:rPr>
                        <a:t>)</a:t>
                      </a:r>
                    </a:p>
                  </a:txBody>
                  <a:tcPr marL="109728" marT="27432" marB="27432">
                    <a:solidFill>
                      <a:srgbClr val="F5F2EE"/>
                    </a:solidFill>
                  </a:tcPr>
                </a:tc>
                <a:tc>
                  <a:txBody>
                    <a:bodyPr/>
                    <a:lstStyle/>
                    <a:p>
                      <a:r>
                        <a:rPr sz="1800" b="0" dirty="0" err="1">
                          <a:solidFill>
                            <a:srgbClr val="3F3F3F"/>
                          </a:solidFill>
                          <a:latin typeface="Meiryo"/>
                          <a:ea typeface="Meiryo"/>
                        </a:rPr>
                        <a:t>行動履歴を観測データ・正解データに時系列分割</a:t>
                      </a:r>
                      <a:endParaRPr sz="1800" b="0" dirty="0">
                        <a:solidFill>
                          <a:srgbClr val="3F3F3F"/>
                        </a:solidFill>
                        <a:latin typeface="Meiryo"/>
                        <a:ea typeface="Meiryo"/>
                      </a:endParaRPr>
                    </a:p>
                  </a:txBody>
                  <a:tcPr marL="109728" marT="27432" marB="27432">
                    <a:solidFill>
                      <a:srgbClr val="F5F2EE"/>
                    </a:solidFill>
                  </a:tcPr>
                </a:tc>
                <a:extLst>
                  <a:ext uri="{0D108BD9-81ED-4DB2-BD59-A6C34878D82A}">
                    <a16:rowId xmlns:a16="http://schemas.microsoft.com/office/drawing/2014/main" val="10001"/>
                  </a:ext>
                </a:extLst>
              </a:tr>
              <a:tr h="415636">
                <a:tc>
                  <a:txBody>
                    <a:bodyPr/>
                    <a:lstStyle/>
                    <a:p>
                      <a:r>
                        <a:rPr sz="1800" b="0" dirty="0" err="1">
                          <a:solidFill>
                            <a:srgbClr val="3F3F3F"/>
                          </a:solidFill>
                          <a:latin typeface="Consolas"/>
                          <a:ea typeface="Consolas"/>
                          <a:cs typeface="Consolas"/>
                        </a:rPr>
                        <a:t>RecencyFrequencyScorer</a:t>
                      </a:r>
                      <a:r>
                        <a:rPr sz="1800" b="0" dirty="0">
                          <a:solidFill>
                            <a:srgbClr val="3F3F3F"/>
                          </a:solidFill>
                          <a:latin typeface="Consolas"/>
                          <a:ea typeface="Consolas"/>
                          <a:cs typeface="Consolas"/>
                        </a:rPr>
                        <a:t>()</a:t>
                      </a:r>
                    </a:p>
                  </a:txBody>
                  <a:tcPr marL="109728" marT="27432" marB="27432">
                    <a:solidFill>
                      <a:srgbClr val="FFFFFF"/>
                    </a:solidFill>
                  </a:tcPr>
                </a:tc>
                <a:tc>
                  <a:txBody>
                    <a:bodyPr/>
                    <a:lstStyle/>
                    <a:p>
                      <a:r>
                        <a:rPr sz="1800" b="0" dirty="0" err="1">
                          <a:solidFill>
                            <a:srgbClr val="3F3F3F"/>
                          </a:solidFill>
                          <a:latin typeface="Meiryo"/>
                          <a:ea typeface="Meiryo"/>
                        </a:rPr>
                        <a:t>スコアラーを生成</a:t>
                      </a:r>
                      <a:endParaRPr sz="1800" b="0" dirty="0">
                        <a:solidFill>
                          <a:srgbClr val="3F3F3F"/>
                        </a:solidFill>
                        <a:latin typeface="Meiryo"/>
                        <a:ea typeface="Meiryo"/>
                      </a:endParaRPr>
                    </a:p>
                  </a:txBody>
                  <a:tcPr marL="109728" marT="27432" marB="27432">
                    <a:solidFill>
                      <a:srgbClr val="FFFFFF"/>
                    </a:solidFill>
                  </a:tcPr>
                </a:tc>
                <a:extLst>
                  <a:ext uri="{0D108BD9-81ED-4DB2-BD59-A6C34878D82A}">
                    <a16:rowId xmlns:a16="http://schemas.microsoft.com/office/drawing/2014/main" val="10002"/>
                  </a:ext>
                </a:extLst>
              </a:tr>
              <a:tr h="415636">
                <a:tc>
                  <a:txBody>
                    <a:bodyPr/>
                    <a:lstStyle/>
                    <a:p>
                      <a:r>
                        <a:rPr sz="1800" b="0">
                          <a:solidFill>
                            <a:srgbClr val="3F3F3F"/>
                          </a:solidFill>
                          <a:latin typeface="Consolas"/>
                          <a:ea typeface="Consolas"/>
                          <a:cs typeface="Consolas"/>
                        </a:rPr>
                        <a:t>.fit(df_obs, df_gt)</a:t>
                      </a:r>
                    </a:p>
                  </a:txBody>
                  <a:tcPr marL="109728" marT="27432" marB="27432">
                    <a:solidFill>
                      <a:srgbClr val="F5F2EE"/>
                    </a:solidFill>
                  </a:tcPr>
                </a:tc>
                <a:tc>
                  <a:txBody>
                    <a:bodyPr/>
                    <a:lstStyle/>
                    <a:p>
                      <a:r>
                        <a:rPr sz="1800" b="0" dirty="0" err="1">
                          <a:solidFill>
                            <a:srgbClr val="3F3F3F"/>
                          </a:solidFill>
                          <a:latin typeface="Meiryo"/>
                          <a:ea typeface="Meiryo"/>
                        </a:rPr>
                        <a:t>最新度×頻度ごとに経験的な商品選択確率を集計</a:t>
                      </a:r>
                      <a:endParaRPr sz="1800" b="0" dirty="0">
                        <a:solidFill>
                          <a:srgbClr val="3F3F3F"/>
                        </a:solidFill>
                        <a:latin typeface="Meiryo"/>
                        <a:ea typeface="Meiryo"/>
                      </a:endParaRPr>
                    </a:p>
                  </a:txBody>
                  <a:tcPr marL="109728" marT="27432" marB="27432">
                    <a:solidFill>
                      <a:srgbClr val="F5F2EE"/>
                    </a:solidFill>
                  </a:tcPr>
                </a:tc>
                <a:extLst>
                  <a:ext uri="{0D108BD9-81ED-4DB2-BD59-A6C34878D82A}">
                    <a16:rowId xmlns:a16="http://schemas.microsoft.com/office/drawing/2014/main" val="10003"/>
                  </a:ext>
                </a:extLst>
              </a:tr>
              <a:tr h="415636">
                <a:tc>
                  <a:txBody>
                    <a:bodyPr/>
                    <a:lstStyle/>
                    <a:p>
                      <a:r>
                        <a:rPr sz="1800" b="0">
                          <a:solidFill>
                            <a:srgbClr val="3F3F3F"/>
                          </a:solidFill>
                          <a:latin typeface="Consolas"/>
                          <a:ea typeface="Consolas"/>
                          <a:cs typeface="Consolas"/>
                        </a:rPr>
                        <a:t>.fit_rolling(...)</a:t>
                      </a:r>
                    </a:p>
                  </a:txBody>
                  <a:tcPr marL="109728" marT="27432" marB="27432">
                    <a:solidFill>
                      <a:srgbClr val="FFFFFF"/>
                    </a:solidFill>
                  </a:tcPr>
                </a:tc>
                <a:tc>
                  <a:txBody>
                    <a:bodyPr/>
                    <a:lstStyle/>
                    <a:p>
                      <a:r>
                        <a:rPr sz="1800" b="0" dirty="0" err="1">
                          <a:solidFill>
                            <a:srgbClr val="3F3F3F"/>
                          </a:solidFill>
                          <a:latin typeface="Meiryo"/>
                          <a:ea typeface="Meiryo"/>
                        </a:rPr>
                        <a:t>複数基準日でローリング集計し経験確率を安定化</a:t>
                      </a:r>
                      <a:endParaRPr sz="1800" b="0" dirty="0">
                        <a:solidFill>
                          <a:srgbClr val="3F3F3F"/>
                        </a:solidFill>
                        <a:latin typeface="Meiryo"/>
                        <a:ea typeface="Meiryo"/>
                      </a:endParaRPr>
                    </a:p>
                  </a:txBody>
                  <a:tcPr marL="109728" marT="27432" marB="27432">
                    <a:solidFill>
                      <a:srgbClr val="FFFFFF"/>
                    </a:solidFill>
                  </a:tcPr>
                </a:tc>
                <a:extLst>
                  <a:ext uri="{0D108BD9-81ED-4DB2-BD59-A6C34878D82A}">
                    <a16:rowId xmlns:a16="http://schemas.microsoft.com/office/drawing/2014/main" val="10004"/>
                  </a:ext>
                </a:extLst>
              </a:tr>
              <a:tr h="415636">
                <a:tc>
                  <a:txBody>
                    <a:bodyPr/>
                    <a:lstStyle/>
                    <a:p>
                      <a:r>
                        <a:rPr sz="1800" b="0">
                          <a:solidFill>
                            <a:srgbClr val="3F3F3F"/>
                          </a:solidFill>
                          <a:latin typeface="Consolas"/>
                          <a:ea typeface="Consolas"/>
                          <a:cs typeface="Consolas"/>
                        </a:rPr>
                        <a:t>.optimize(kind="mono")</a:t>
                      </a:r>
                    </a:p>
                  </a:txBody>
                  <a:tcPr marL="109728" marT="27432" marB="27432">
                    <a:solidFill>
                      <a:srgbClr val="F5F2EE"/>
                    </a:solidFill>
                  </a:tcPr>
                </a:tc>
                <a:tc>
                  <a:txBody>
                    <a:bodyPr/>
                    <a:lstStyle/>
                    <a:p>
                      <a:r>
                        <a:rPr sz="1800" b="0" dirty="0" err="1">
                          <a:solidFill>
                            <a:srgbClr val="3F3F3F"/>
                          </a:solidFill>
                          <a:latin typeface="Meiryo"/>
                          <a:ea typeface="Meiryo"/>
                        </a:rPr>
                        <a:t>数理最適化で単調性等の制約を満たすスコアを推定</a:t>
                      </a:r>
                      <a:endParaRPr sz="1800" b="0" dirty="0">
                        <a:solidFill>
                          <a:srgbClr val="3F3F3F"/>
                        </a:solidFill>
                        <a:latin typeface="Meiryo"/>
                        <a:ea typeface="Meiryo"/>
                      </a:endParaRPr>
                    </a:p>
                  </a:txBody>
                  <a:tcPr marL="109728" marT="27432" marB="27432">
                    <a:solidFill>
                      <a:srgbClr val="F5F2EE"/>
                    </a:solidFill>
                  </a:tcPr>
                </a:tc>
                <a:extLst>
                  <a:ext uri="{0D108BD9-81ED-4DB2-BD59-A6C34878D82A}">
                    <a16:rowId xmlns:a16="http://schemas.microsoft.com/office/drawing/2014/main" val="10005"/>
                  </a:ext>
                </a:extLst>
              </a:tr>
              <a:tr h="415636">
                <a:tc>
                  <a:txBody>
                    <a:bodyPr/>
                    <a:lstStyle/>
                    <a:p>
                      <a:r>
                        <a:rPr sz="1800" b="0">
                          <a:solidFill>
                            <a:srgbClr val="3F3F3F"/>
                          </a:solidFill>
                          <a:latin typeface="Consolas"/>
                          <a:ea typeface="Consolas"/>
                          <a:cs typeface="Consolas"/>
                        </a:rPr>
                        <a:t>.transform(df_obs, date, kind)</a:t>
                      </a:r>
                    </a:p>
                  </a:txBody>
                  <a:tcPr marL="109728" marT="27432" marB="27432">
                    <a:solidFill>
                      <a:srgbClr val="FFFFFF"/>
                    </a:solidFill>
                  </a:tcPr>
                </a:tc>
                <a:tc>
                  <a:txBody>
                    <a:bodyPr/>
                    <a:lstStyle/>
                    <a:p>
                      <a:r>
                        <a:rPr sz="1800" b="0" dirty="0" err="1">
                          <a:solidFill>
                            <a:srgbClr val="3F3F3F"/>
                          </a:solidFill>
                          <a:latin typeface="Meiryo"/>
                          <a:ea typeface="Meiryo"/>
                        </a:rPr>
                        <a:t>推薦スコア（probability</a:t>
                      </a:r>
                      <a:r>
                        <a:rPr sz="1800" b="0" dirty="0">
                          <a:solidFill>
                            <a:srgbClr val="3F3F3F"/>
                          </a:solidFill>
                          <a:latin typeface="Meiryo"/>
                          <a:ea typeface="Meiryo"/>
                        </a:rPr>
                        <a:t> / </a:t>
                      </a:r>
                      <a:r>
                        <a:rPr sz="1800" b="0" dirty="0" err="1">
                          <a:solidFill>
                            <a:srgbClr val="3F3F3F"/>
                          </a:solidFill>
                          <a:latin typeface="Meiryo"/>
                          <a:ea typeface="Meiryo"/>
                        </a:rPr>
                        <a:t>order）を算出</a:t>
                      </a:r>
                      <a:endParaRPr sz="1800" b="0" dirty="0">
                        <a:solidFill>
                          <a:srgbClr val="3F3F3F"/>
                        </a:solidFill>
                        <a:latin typeface="Meiryo"/>
                        <a:ea typeface="Meiryo"/>
                      </a:endParaRPr>
                    </a:p>
                  </a:txBody>
                  <a:tcPr marL="109728" marT="27432" marB="27432">
                    <a:solidFill>
                      <a:srgbClr val="FFFFFF"/>
                    </a:solidFill>
                  </a:tcPr>
                </a:tc>
                <a:extLst>
                  <a:ext uri="{0D108BD9-81ED-4DB2-BD59-A6C34878D82A}">
                    <a16:rowId xmlns:a16="http://schemas.microsoft.com/office/drawing/2014/main" val="10006"/>
                  </a:ext>
                </a:extLst>
              </a:tr>
              <a:tr h="415636">
                <a:tc>
                  <a:txBody>
                    <a:bodyPr/>
                    <a:lstStyle/>
                    <a:p>
                      <a:r>
                        <a:rPr sz="1800" b="0">
                          <a:solidFill>
                            <a:srgbClr val="3F3F3F"/>
                          </a:solidFill>
                          <a:latin typeface="Consolas"/>
                          <a:ea typeface="Consolas"/>
                          <a:cs typeface="Consolas"/>
                        </a:rPr>
                        <a:t>.predict(r, f, kind)</a:t>
                      </a:r>
                    </a:p>
                  </a:txBody>
                  <a:tcPr marL="109728" marT="27432" marB="27432">
                    <a:solidFill>
                      <a:srgbClr val="F5F2EE"/>
                    </a:solidFill>
                  </a:tcPr>
                </a:tc>
                <a:tc>
                  <a:txBody>
                    <a:bodyPr/>
                    <a:lstStyle/>
                    <a:p>
                      <a:r>
                        <a:rPr sz="1800" b="0" dirty="0" err="1">
                          <a:solidFill>
                            <a:srgbClr val="3F3F3F"/>
                          </a:solidFill>
                          <a:latin typeface="Meiryo"/>
                          <a:ea typeface="Meiryo"/>
                        </a:rPr>
                        <a:t>指定した</a:t>
                      </a:r>
                      <a:r>
                        <a:rPr sz="1800" b="0" dirty="0">
                          <a:solidFill>
                            <a:srgbClr val="3F3F3F"/>
                          </a:solidFill>
                          <a:latin typeface="Meiryo"/>
                          <a:ea typeface="Meiryo"/>
                        </a:rPr>
                        <a:t> (recency, frequency) </a:t>
                      </a:r>
                      <a:r>
                        <a:rPr sz="1800" b="0" dirty="0" err="1">
                          <a:solidFill>
                            <a:srgbClr val="3F3F3F"/>
                          </a:solidFill>
                          <a:latin typeface="Meiryo"/>
                          <a:ea typeface="Meiryo"/>
                        </a:rPr>
                        <a:t>の</a:t>
                      </a:r>
                      <a:r>
                        <a:rPr lang="ja-JP" altLang="en-US" sz="1800" b="0">
                          <a:solidFill>
                            <a:srgbClr val="3F3F3F"/>
                          </a:solidFill>
                          <a:latin typeface="Meiryo"/>
                          <a:ea typeface="Meiryo"/>
                        </a:rPr>
                        <a:t>商品</a:t>
                      </a:r>
                      <a:r>
                        <a:rPr sz="1800" b="0" dirty="0" err="1">
                          <a:solidFill>
                            <a:srgbClr val="3F3F3F"/>
                          </a:solidFill>
                          <a:latin typeface="Meiryo"/>
                          <a:ea typeface="Meiryo"/>
                        </a:rPr>
                        <a:t>選択確率を返す</a:t>
                      </a:r>
                      <a:endParaRPr sz="1800" b="0" dirty="0">
                        <a:solidFill>
                          <a:srgbClr val="3F3F3F"/>
                        </a:solidFill>
                        <a:latin typeface="Meiryo"/>
                        <a:ea typeface="Meiryo"/>
                      </a:endParaRPr>
                    </a:p>
                  </a:txBody>
                  <a:tcPr marL="109728" marT="27432" marB="27432">
                    <a:solidFill>
                      <a:srgbClr val="F5F2EE"/>
                    </a:solidFill>
                  </a:tcPr>
                </a:tc>
                <a:extLst>
                  <a:ext uri="{0D108BD9-81ED-4DB2-BD59-A6C34878D82A}">
                    <a16:rowId xmlns:a16="http://schemas.microsoft.com/office/drawing/2014/main" val="10007"/>
                  </a:ext>
                </a:extLst>
              </a:tr>
              <a:tr h="415636">
                <a:tc>
                  <a:txBody>
                    <a:bodyPr/>
                    <a:lstStyle/>
                    <a:p>
                      <a:r>
                        <a:rPr sz="1800" b="0">
                          <a:solidFill>
                            <a:srgbClr val="3F3F3F"/>
                          </a:solidFill>
                          <a:latin typeface="Consolas"/>
                          <a:ea typeface="Consolas"/>
                          <a:cs typeface="Consolas"/>
                        </a:rPr>
                        <a:t>.evaluate(df_rec, df_gt)</a:t>
                      </a:r>
                    </a:p>
                  </a:txBody>
                  <a:tcPr marL="109728" marT="27432" marB="27432">
                    <a:solidFill>
                      <a:srgbClr val="FFFFFF"/>
                    </a:solidFill>
                  </a:tcPr>
                </a:tc>
                <a:tc>
                  <a:txBody>
                    <a:bodyPr/>
                    <a:lstStyle/>
                    <a:p>
                      <a:r>
                        <a:rPr sz="1800" b="0" dirty="0" err="1">
                          <a:solidFill>
                            <a:srgbClr val="3F3F3F"/>
                          </a:solidFill>
                          <a:latin typeface="Meiryo"/>
                          <a:ea typeface="Meiryo"/>
                        </a:rPr>
                        <a:t>推薦結果の精度を評価</a:t>
                      </a:r>
                      <a:endParaRPr sz="1800" b="0" dirty="0">
                        <a:solidFill>
                          <a:srgbClr val="3F3F3F"/>
                        </a:solidFill>
                        <a:latin typeface="Meiryo"/>
                        <a:ea typeface="Meiryo"/>
                      </a:endParaRPr>
                    </a:p>
                  </a:txBody>
                  <a:tcPr marL="109728" marT="27432" marB="27432">
                    <a:solidFill>
                      <a:srgbClr val="FFFFFF"/>
                    </a:solidFill>
                  </a:tcPr>
                </a:tc>
                <a:extLst>
                  <a:ext uri="{0D108BD9-81ED-4DB2-BD59-A6C34878D82A}">
                    <a16:rowId xmlns:a16="http://schemas.microsoft.com/office/drawing/2014/main" val="10008"/>
                  </a:ext>
                </a:extLst>
              </a:tr>
              <a:tr h="415636">
                <a:tc>
                  <a:txBody>
                    <a:bodyPr/>
                    <a:lstStyle/>
                    <a:p>
                      <a:r>
                        <a:rPr sz="1800" b="0">
                          <a:solidFill>
                            <a:srgbClr val="3F3F3F"/>
                          </a:solidFill>
                          <a:latin typeface="Consolas"/>
                          <a:ea typeface="Consolas"/>
                          <a:cs typeface="Consolas"/>
                        </a:rPr>
                        <a:t>.plot_probability_surface(kind)</a:t>
                      </a:r>
                    </a:p>
                  </a:txBody>
                  <a:tcPr marL="109728" marT="27432" marB="27432">
                    <a:solidFill>
                      <a:srgbClr val="F5F2EE"/>
                    </a:solidFill>
                  </a:tcPr>
                </a:tc>
                <a:tc>
                  <a:txBody>
                    <a:bodyPr/>
                    <a:lstStyle/>
                    <a:p>
                      <a:r>
                        <a:rPr sz="1800" b="0" dirty="0">
                          <a:solidFill>
                            <a:srgbClr val="3F3F3F"/>
                          </a:solidFill>
                          <a:latin typeface="Meiryo"/>
                          <a:ea typeface="Meiryo"/>
                        </a:rPr>
                        <a:t>商品選択確率の3D曲面を可視化</a:t>
                      </a:r>
                    </a:p>
                  </a:txBody>
                  <a:tcPr marL="109728" marT="27432" marB="27432">
                    <a:solidFill>
                      <a:srgbClr val="F5F2EE"/>
                    </a:solidFill>
                  </a:tcPr>
                </a:tc>
                <a:extLst>
                  <a:ext uri="{0D108BD9-81ED-4DB2-BD59-A6C34878D82A}">
                    <a16:rowId xmlns:a16="http://schemas.microsoft.com/office/drawing/2014/main" val="10009"/>
                  </a:ext>
                </a:extLst>
              </a:tr>
              <a:tr h="415640">
                <a:tc>
                  <a:txBody>
                    <a:bodyPr/>
                    <a:lstStyle/>
                    <a:p>
                      <a:r>
                        <a:rPr sz="1800" b="0" dirty="0">
                          <a:solidFill>
                            <a:srgbClr val="3F3F3F"/>
                          </a:solidFill>
                          <a:latin typeface="Consolas"/>
                          <a:ea typeface="Consolas"/>
                          <a:cs typeface="Consolas"/>
                        </a:rPr>
                        <a:t>.save(</a:t>
                      </a:r>
                      <a:r>
                        <a:rPr lang="en-US" sz="1800" b="0" dirty="0">
                          <a:solidFill>
                            <a:srgbClr val="3F3F3F"/>
                          </a:solidFill>
                          <a:latin typeface="Consolas"/>
                          <a:ea typeface="Consolas"/>
                          <a:cs typeface="Consolas"/>
                        </a:rPr>
                        <a:t>path</a:t>
                      </a:r>
                      <a:r>
                        <a:rPr sz="1800" b="0" dirty="0">
                          <a:solidFill>
                            <a:srgbClr val="3F3F3F"/>
                          </a:solidFill>
                          <a:latin typeface="Consolas"/>
                          <a:ea typeface="Consolas"/>
                          <a:cs typeface="Consolas"/>
                        </a:rPr>
                        <a:t>) / .load(path)</a:t>
                      </a:r>
                    </a:p>
                  </a:txBody>
                  <a:tcPr marL="109728" marT="27432" marB="27432">
                    <a:solidFill>
                      <a:srgbClr val="FFFFFF"/>
                    </a:solidFill>
                  </a:tcPr>
                </a:tc>
                <a:tc>
                  <a:txBody>
                    <a:bodyPr/>
                    <a:lstStyle/>
                    <a:p>
                      <a:r>
                        <a:rPr sz="1800" b="0" dirty="0" err="1">
                          <a:solidFill>
                            <a:srgbClr val="3F3F3F"/>
                          </a:solidFill>
                          <a:latin typeface="Meiryo"/>
                          <a:ea typeface="Meiryo"/>
                        </a:rPr>
                        <a:t>モデルの保存・読み込み</a:t>
                      </a:r>
                      <a:endParaRPr sz="1800" b="0" dirty="0">
                        <a:solidFill>
                          <a:srgbClr val="3F3F3F"/>
                        </a:solidFill>
                        <a:latin typeface="Meiryo"/>
                        <a:ea typeface="Meiryo"/>
                      </a:endParaRPr>
                    </a:p>
                  </a:txBody>
                  <a:tcPr marL="109728" marT="27432" marB="27432">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967424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sz="1400" b="1" dirty="0">
                <a:solidFill>
                  <a:srgbClr val="1C8AA6"/>
                </a:solidFill>
                <a:latin typeface="Meiryo"/>
                <a:ea typeface="Meiryo"/>
              </a:rPr>
              <a:t>CONTENTS</a:t>
            </a:r>
            <a:endParaRPr lang="ja-JP" altLang="en-US" sz="1400" b="1">
              <a:solidFill>
                <a:srgbClr val="1C8AA6"/>
              </a:solidFill>
              <a:latin typeface="Meiryo"/>
              <a:ea typeface="Meiryo"/>
            </a:endParaRPr>
          </a:p>
          <a:p>
            <a:pPr algn="l">
              <a:lnSpc>
                <a:spcPct val="112000"/>
              </a:lnSpc>
              <a:spcBef>
                <a:spcPts val="0"/>
              </a:spcBef>
              <a:spcAft>
                <a:spcPts val="200"/>
              </a:spcAft>
            </a:pPr>
            <a:r>
              <a:rPr lang="ja-JP" altLang="en-US" sz="3000" b="1">
                <a:solidFill>
                  <a:srgbClr val="3D2A1B"/>
                </a:solidFill>
                <a:latin typeface="Meiryo"/>
                <a:ea typeface="Meiryo"/>
              </a:rPr>
              <a:t>目次</a:t>
            </a:r>
            <a:endParaRPr lang="ja-JP" altLang="en-US" sz="3000" b="1" dirty="0">
              <a:solidFill>
                <a:srgbClr val="3D2A1B"/>
              </a:solidFill>
              <a:latin typeface="Meiryo"/>
              <a:ea typeface="Meiryo"/>
            </a:endParaRPr>
          </a:p>
        </p:txBody>
      </p:sp>
      <p:sp>
        <p:nvSpPr>
          <p:cNvPr id="8" name="TextBox 7"/>
          <p:cNvSpPr txBox="1"/>
          <p:nvPr/>
        </p:nvSpPr>
        <p:spPr>
          <a:xfrm>
            <a:off x="820000" y="1500000"/>
            <a:ext cx="10500000" cy="4716676"/>
          </a:xfrm>
          <a:prstGeom prst="rect">
            <a:avLst/>
          </a:prstGeom>
          <a:noFill/>
        </p:spPr>
        <p:txBody>
          <a:bodyPr wrap="square" lIns="0" tIns="0" rIns="0" bIns="0" anchor="t">
            <a:spAutoFit/>
          </a:bodyPr>
          <a:lstStyle/>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RFスコアリング</a:t>
            </a:r>
            <a:r>
              <a:rPr lang="ja-JP" altLang="en-US" sz="2000">
                <a:solidFill>
                  <a:srgbClr val="3F3F3F"/>
                </a:solidFill>
                <a:latin typeface="Meiryo"/>
                <a:ea typeface="Meiryo"/>
              </a:rPr>
              <a:t>による商品推薦</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ea typeface="Meiryo"/>
              </a:rPr>
              <a:t>● </a:t>
            </a:r>
            <a:r>
              <a:rPr lang="ja-JP" altLang="en-US" sz="2000">
                <a:solidFill>
                  <a:srgbClr val="3F3F3F"/>
                </a:solidFill>
                <a:ea typeface="Meiryo"/>
              </a:rPr>
              <a:t>推薦システムの課題</a:t>
            </a:r>
            <a:endParaRPr lang="en-US" altLang="ja-JP" sz="2000" dirty="0">
              <a:solidFill>
                <a:srgbClr val="3F3F3F"/>
              </a:solidFill>
              <a:ea typeface="Meiryo"/>
            </a:endParaRPr>
          </a:p>
          <a:p>
            <a:pPr>
              <a:lnSpc>
                <a:spcPct val="120000"/>
              </a:lnSpc>
              <a:spcAft>
                <a:spcPts val="900"/>
              </a:spcAft>
            </a:pPr>
            <a:r>
              <a:rPr lang="ja-JP" altLang="en-US" sz="2000" b="1">
                <a:solidFill>
                  <a:srgbClr val="1C8AA6"/>
                </a:solidFill>
                <a:ea typeface="Meiryo"/>
              </a:rPr>
              <a:t>● </a:t>
            </a:r>
            <a:r>
              <a:rPr lang="en" altLang="ja-JP" sz="2000" dirty="0" err="1">
                <a:solidFill>
                  <a:srgbClr val="3F3F3F"/>
                </a:solidFill>
                <a:ea typeface="Meiryo"/>
              </a:rPr>
              <a:t>RFスコアリング</a:t>
            </a:r>
            <a:r>
              <a:rPr lang="ja-JP" altLang="en-US" sz="2000">
                <a:solidFill>
                  <a:srgbClr val="3F3F3F"/>
                </a:solidFill>
                <a:ea typeface="Meiryo"/>
              </a:rPr>
              <a:t>を用いた推薦システム構成</a:t>
            </a:r>
            <a:endParaRPr lang="en" altLang="ja-JP" sz="2000" dirty="0">
              <a:solidFill>
                <a:srgbClr val="3F3F3F"/>
              </a:solidFill>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対象ユーザ</a:t>
            </a:r>
            <a:r>
              <a:rPr lang="en" altLang="ja-JP" sz="2000" dirty="0">
                <a:solidFill>
                  <a:srgbClr val="3F3F3F"/>
                </a:solidFill>
                <a:latin typeface="Meiryo"/>
                <a:ea typeface="Meiryo"/>
              </a:rPr>
              <a:t>ー</a:t>
            </a: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インストールと</a:t>
            </a:r>
            <a:r>
              <a:rPr lang="ja-JP" altLang="en-US" sz="2000">
                <a:solidFill>
                  <a:srgbClr val="3F3F3F"/>
                </a:solidFill>
                <a:latin typeface="Meiryo"/>
                <a:ea typeface="Meiryo"/>
              </a:rPr>
              <a:t>使い方</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入出力データ</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パッケージの特徴</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引用方法</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err="1">
                <a:solidFill>
                  <a:srgbClr val="3F3F3F"/>
                </a:solidFill>
                <a:latin typeface="Meiryo"/>
                <a:ea typeface="Meiryo"/>
              </a:rPr>
              <a:t>まとめ</a:t>
            </a:r>
            <a:endParaRPr lang="en" altLang="ja-JP" sz="2000" dirty="0">
              <a:solidFill>
                <a:srgbClr val="3F3F3F"/>
              </a:solidFill>
              <a:latin typeface="Meiryo"/>
              <a:ea typeface="Meiryo"/>
            </a:endParaRPr>
          </a:p>
          <a:p>
            <a:pPr>
              <a:lnSpc>
                <a:spcPct val="120000"/>
              </a:lnSpc>
              <a:spcAft>
                <a:spcPts val="900"/>
              </a:spcAft>
            </a:pPr>
            <a:r>
              <a:rPr lang="ja-JP" altLang="en-US" sz="2000" b="1">
                <a:solidFill>
                  <a:srgbClr val="1C8AA6"/>
                </a:solidFill>
                <a:latin typeface="Meiryo"/>
                <a:ea typeface="Meiryo"/>
              </a:rPr>
              <a:t>● </a:t>
            </a:r>
            <a:r>
              <a:rPr lang="en" altLang="ja-JP" sz="2000" dirty="0">
                <a:solidFill>
                  <a:srgbClr val="3F3F3F"/>
                </a:solidFill>
                <a:latin typeface="Meiryo"/>
                <a:ea typeface="Meiryo"/>
              </a:rPr>
              <a:t>Appendix</a:t>
            </a:r>
            <a:r>
              <a:rPr lang="ja-JP" altLang="en-US" sz="2000">
                <a:solidFill>
                  <a:srgbClr val="3F3F3F"/>
                </a:solidFill>
                <a:latin typeface="Meiryo"/>
                <a:ea typeface="Meiryo"/>
              </a:rPr>
              <a:t>：数理モデル・</a:t>
            </a:r>
            <a:r>
              <a:rPr lang="en-US" altLang="ja-JP" sz="2000" dirty="0">
                <a:solidFill>
                  <a:srgbClr val="3F3F3F"/>
                </a:solidFill>
                <a:latin typeface="Meiryo"/>
                <a:ea typeface="Meiryo"/>
              </a:rPr>
              <a:t>API</a:t>
            </a:r>
            <a:r>
              <a:rPr lang="ja-JP" altLang="en-US" sz="2000">
                <a:solidFill>
                  <a:srgbClr val="3F3F3F"/>
                </a:solidFill>
                <a:latin typeface="Meiryo"/>
                <a:ea typeface="Meiryo"/>
              </a:rPr>
              <a:t>・チュートリアル・開発者</a:t>
            </a:r>
            <a:endParaRPr lang="en" altLang="ja-JP" sz="2000" dirty="0">
              <a:solidFill>
                <a:srgbClr val="3F3F3F"/>
              </a:solidFill>
              <a:latin typeface="Meiryo"/>
              <a:ea typeface="Meiry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18</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sz="1400" b="1" dirty="0">
                <a:solidFill>
                  <a:srgbClr val="1C8AA6"/>
                </a:solidFill>
                <a:latin typeface="Meiryo"/>
                <a:ea typeface="Meiryo"/>
              </a:rPr>
              <a:t>APPENDIX</a:t>
            </a:r>
            <a:endParaRPr sz="1400" b="1" dirty="0">
              <a:solidFill>
                <a:srgbClr val="1C8AA6"/>
              </a:solidFill>
              <a:latin typeface="Meiryo"/>
              <a:ea typeface="Meiryo"/>
            </a:endParaRPr>
          </a:p>
          <a:p>
            <a:pPr algn="l">
              <a:lnSpc>
                <a:spcPct val="112000"/>
              </a:lnSpc>
              <a:spcBef>
                <a:spcPts val="0"/>
              </a:spcBef>
              <a:spcAft>
                <a:spcPts val="200"/>
              </a:spcAft>
            </a:pPr>
            <a:r>
              <a:rPr lang="en-US" sz="3000" b="1" dirty="0">
                <a:solidFill>
                  <a:srgbClr val="3D2A1B"/>
                </a:solidFill>
                <a:latin typeface="Meiryo"/>
                <a:ea typeface="Meiryo"/>
              </a:rPr>
              <a:t>チュートリアル</a:t>
            </a:r>
            <a:endParaRPr sz="3000" b="1" dirty="0">
              <a:solidFill>
                <a:srgbClr val="3D2A1B"/>
              </a:solidFill>
              <a:latin typeface="Meiryo"/>
              <a:ea typeface="Meiryo"/>
            </a:endParaRPr>
          </a:p>
        </p:txBody>
      </p:sp>
      <p:sp>
        <p:nvSpPr>
          <p:cNvPr id="8" name="TextBox 7"/>
          <p:cNvSpPr txBox="1"/>
          <p:nvPr/>
        </p:nvSpPr>
        <p:spPr>
          <a:xfrm>
            <a:off x="722376" y="1481328"/>
            <a:ext cx="10881360" cy="4902368"/>
          </a:xfrm>
          <a:prstGeom prst="rect">
            <a:avLst/>
          </a:prstGeom>
          <a:noFill/>
        </p:spPr>
        <p:txBody>
          <a:bodyPr wrap="square" lIns="0" tIns="0" rIns="0" bIns="0">
            <a:spAutoFit/>
          </a:bodyPr>
          <a:lstStyle/>
          <a:p>
            <a:pPr marL="0" indent="0">
              <a:lnSpc>
                <a:spcPct val="120000"/>
              </a:lnSpc>
              <a:spcAft>
                <a:spcPts val="300"/>
              </a:spcAft>
            </a:pPr>
            <a:r>
              <a:rPr b="1" dirty="0">
                <a:solidFill>
                  <a:srgbClr val="1C8AA6"/>
                </a:solidFill>
                <a:latin typeface="Meiryo"/>
                <a:ea typeface="Meiryo"/>
              </a:rPr>
              <a:t>▍ </a:t>
            </a:r>
            <a:r>
              <a:rPr b="1" dirty="0" err="1">
                <a:solidFill>
                  <a:srgbClr val="3D2A1B"/>
                </a:solidFill>
                <a:latin typeface="Meiryo"/>
                <a:ea typeface="Meiryo"/>
              </a:rPr>
              <a:t>初級編</a:t>
            </a:r>
            <a:endParaRPr b="1" dirty="0">
              <a:solidFill>
                <a:srgbClr val="3D2A1B"/>
              </a:solidFill>
              <a:latin typeface="Meiryo"/>
              <a:ea typeface="Meiryo"/>
            </a:endParaRPr>
          </a:p>
          <a:p>
            <a:pPr marL="310896" indent="0">
              <a:lnSpc>
                <a:spcPct val="120000"/>
              </a:lnSpc>
              <a:spcAft>
                <a:spcPts val="520"/>
              </a:spcAft>
            </a:pPr>
            <a:r>
              <a:rPr sz="1600" b="1" dirty="0">
                <a:solidFill>
                  <a:srgbClr val="1C8AA6"/>
                </a:solidFill>
                <a:latin typeface="Meiryo"/>
                <a:ea typeface="Meiryo"/>
              </a:rPr>
              <a:t>● </a:t>
            </a:r>
            <a:r>
              <a:rPr sz="1600" b="1" dirty="0" err="1">
                <a:solidFill>
                  <a:srgbClr val="3D2A1B"/>
                </a:solidFill>
                <a:latin typeface="Consolas"/>
                <a:ea typeface="Consolas"/>
              </a:rPr>
              <a:t>tutorial_beginner_ja.ipynb</a:t>
            </a:r>
            <a:br>
              <a:rPr lang="en-US" sz="1600" b="1" dirty="0">
                <a:solidFill>
                  <a:srgbClr val="3D2A1B"/>
                </a:solidFill>
                <a:latin typeface="Consolas"/>
                <a:ea typeface="Consolas"/>
              </a:rPr>
            </a:br>
            <a:r>
              <a:rPr lang="ja-JP" altLang="en-US" sz="1600"/>
              <a:t>行動履歴の読み込み、</a:t>
            </a:r>
            <a:r>
              <a:rPr lang="en" altLang="ja-JP" sz="1600" dirty="0"/>
              <a:t>fit() </a:t>
            </a:r>
            <a:r>
              <a:rPr lang="ja-JP" altLang="en-US" sz="1600"/>
              <a:t>による経験的商品選択確率の推定、</a:t>
            </a:r>
            <a:r>
              <a:rPr lang="en" altLang="ja-JP" sz="1600" dirty="0"/>
              <a:t>RF</a:t>
            </a:r>
            <a:r>
              <a:rPr lang="ja-JP" altLang="en-US" sz="1600"/>
              <a:t>制約下での </a:t>
            </a:r>
            <a:r>
              <a:rPr lang="en" altLang="ja-JP" sz="1600" dirty="0"/>
              <a:t>optimize()</a:t>
            </a:r>
            <a:r>
              <a:rPr lang="ja-JP" altLang="en" sz="1600"/>
              <a:t>、</a:t>
            </a:r>
            <a:r>
              <a:rPr lang="ja-JP" altLang="en-US" sz="1600"/>
              <a:t>確率曲面の可視化、</a:t>
            </a:r>
            <a:r>
              <a:rPr lang="en" altLang="ja-JP" sz="1600" dirty="0"/>
              <a:t>transform() </a:t>
            </a:r>
            <a:r>
              <a:rPr lang="ja-JP" altLang="en-US" sz="1600"/>
              <a:t>による推薦スコア算出までの</a:t>
            </a:r>
            <a:r>
              <a:rPr lang="en-US" altLang="ja-JP" sz="1600" dirty="0"/>
              <a:t> </a:t>
            </a:r>
            <a:r>
              <a:rPr lang="en" altLang="ja-JP" sz="1600" dirty="0"/>
              <a:t>fit → optimize → transform </a:t>
            </a:r>
            <a:r>
              <a:rPr lang="ja-JP" altLang="en-US" sz="1600"/>
              <a:t>という流れを最短で把握できます。</a:t>
            </a:r>
            <a:endParaRPr sz="1600" b="0" dirty="0">
              <a:solidFill>
                <a:srgbClr val="595959"/>
              </a:solidFill>
              <a:latin typeface="Meiryo"/>
              <a:ea typeface="Meiryo"/>
            </a:endParaRPr>
          </a:p>
          <a:p>
            <a:pPr marL="0" indent="0">
              <a:lnSpc>
                <a:spcPct val="120000"/>
              </a:lnSpc>
              <a:spcAft>
                <a:spcPts val="300"/>
              </a:spcAft>
            </a:pPr>
            <a:r>
              <a:rPr b="1" dirty="0">
                <a:solidFill>
                  <a:srgbClr val="1C8AA6"/>
                </a:solidFill>
                <a:latin typeface="Meiryo"/>
                <a:ea typeface="Meiryo"/>
              </a:rPr>
              <a:t>▍ </a:t>
            </a:r>
            <a:r>
              <a:rPr b="1" dirty="0" err="1">
                <a:solidFill>
                  <a:srgbClr val="3D2A1B"/>
                </a:solidFill>
                <a:latin typeface="Meiryo"/>
                <a:ea typeface="Meiryo"/>
              </a:rPr>
              <a:t>実践編</a:t>
            </a:r>
            <a:endParaRPr b="1" dirty="0">
              <a:solidFill>
                <a:srgbClr val="3D2A1B"/>
              </a:solidFill>
              <a:latin typeface="Meiryo"/>
              <a:ea typeface="Meiryo"/>
            </a:endParaRPr>
          </a:p>
          <a:p>
            <a:pPr marL="310896" indent="0">
              <a:lnSpc>
                <a:spcPct val="120000"/>
              </a:lnSpc>
              <a:spcAft>
                <a:spcPts val="520"/>
              </a:spcAft>
            </a:pPr>
            <a:r>
              <a:rPr sz="1600" b="1" dirty="0">
                <a:solidFill>
                  <a:srgbClr val="1C8AA6"/>
                </a:solidFill>
                <a:latin typeface="Meiryo"/>
                <a:ea typeface="Meiryo"/>
              </a:rPr>
              <a:t>● </a:t>
            </a:r>
            <a:r>
              <a:rPr sz="1600" b="1" dirty="0" err="1">
                <a:solidFill>
                  <a:srgbClr val="3D2A1B"/>
                </a:solidFill>
                <a:latin typeface="Consolas"/>
                <a:ea typeface="Consolas"/>
              </a:rPr>
              <a:t>tutorial_practical_ja.ipynb</a:t>
            </a:r>
            <a:br>
              <a:rPr lang="en-US" sz="1600" dirty="0">
                <a:solidFill>
                  <a:srgbClr val="595959"/>
                </a:solidFill>
                <a:latin typeface="Meiryo"/>
                <a:ea typeface="Meiryo"/>
              </a:rPr>
            </a:br>
            <a:r>
              <a:rPr lang="ja-JP" altLang="en-US" sz="1600"/>
              <a:t>運用を想定した実践的なワークフローです。データを時系列で訓練・テストに分割し、全</a:t>
            </a:r>
            <a:r>
              <a:rPr lang="en-US" altLang="ja-JP" sz="1600" dirty="0"/>
              <a:t>9</a:t>
            </a:r>
            <a:r>
              <a:rPr lang="ja-JP" altLang="en-US" sz="1600"/>
              <a:t>種のモデル（経験的＋最適化）を構築、</a:t>
            </a:r>
            <a:r>
              <a:rPr lang="en" altLang="ja-JP" sz="1600" dirty="0"/>
              <a:t>evaluate() </a:t>
            </a:r>
            <a:r>
              <a:rPr lang="ja-JP" altLang="en-US" sz="1600"/>
              <a:t>で推薦精度を比較し、学習済みモデルを保存・ロードして再利用します。</a:t>
            </a:r>
            <a:endParaRPr sz="1600" b="0" dirty="0">
              <a:solidFill>
                <a:srgbClr val="595959"/>
              </a:solidFill>
              <a:latin typeface="Meiryo"/>
              <a:ea typeface="Meiryo"/>
            </a:endParaRPr>
          </a:p>
          <a:p>
            <a:pPr marL="0" indent="0">
              <a:lnSpc>
                <a:spcPct val="120000"/>
              </a:lnSpc>
              <a:spcAft>
                <a:spcPts val="300"/>
              </a:spcAft>
            </a:pPr>
            <a:r>
              <a:rPr b="1" dirty="0">
                <a:solidFill>
                  <a:srgbClr val="1C8AA6"/>
                </a:solidFill>
                <a:latin typeface="Meiryo"/>
                <a:ea typeface="Meiryo"/>
              </a:rPr>
              <a:t>▍ </a:t>
            </a:r>
            <a:r>
              <a:rPr b="1" dirty="0" err="1">
                <a:solidFill>
                  <a:srgbClr val="3D2A1B"/>
                </a:solidFill>
                <a:latin typeface="Meiryo"/>
                <a:ea typeface="Meiryo"/>
              </a:rPr>
              <a:t>応用編</a:t>
            </a:r>
            <a:endParaRPr b="1" dirty="0">
              <a:solidFill>
                <a:srgbClr val="3D2A1B"/>
              </a:solidFill>
              <a:latin typeface="Meiryo"/>
              <a:ea typeface="Meiryo"/>
            </a:endParaRPr>
          </a:p>
          <a:p>
            <a:pPr marL="310896" indent="0">
              <a:lnSpc>
                <a:spcPct val="120000"/>
              </a:lnSpc>
              <a:spcAft>
                <a:spcPts val="520"/>
              </a:spcAft>
            </a:pPr>
            <a:r>
              <a:rPr sz="1600" b="1" dirty="0">
                <a:solidFill>
                  <a:srgbClr val="1C8AA6"/>
                </a:solidFill>
                <a:latin typeface="Meiryo"/>
                <a:ea typeface="Meiryo"/>
              </a:rPr>
              <a:t>● </a:t>
            </a:r>
            <a:r>
              <a:rPr sz="1600" dirty="0" err="1">
                <a:solidFill>
                  <a:srgbClr val="3D2A1B"/>
                </a:solidFill>
                <a:latin typeface="Consolas"/>
                <a:ea typeface="Consolas"/>
              </a:rPr>
              <a:t>tutorial_advanced_fit_rolling_ja.ipynb</a:t>
            </a:r>
            <a:br>
              <a:rPr lang="en-US" sz="1600" dirty="0">
                <a:solidFill>
                  <a:srgbClr val="595959"/>
                </a:solidFill>
                <a:latin typeface="Meiryo"/>
                <a:ea typeface="Meiryo"/>
              </a:rPr>
            </a:br>
            <a:r>
              <a:rPr lang="en" altLang="ja-JP" sz="1600" dirty="0" err="1"/>
              <a:t>fit_rolling</a:t>
            </a:r>
            <a:r>
              <a:rPr lang="en" altLang="ja-JP" sz="1600" dirty="0"/>
              <a:t>() </a:t>
            </a:r>
            <a:r>
              <a:rPr lang="ja-JP" altLang="en-US" sz="1600"/>
              <a:t>を用いて複数の基準日でローリング集計し、経験的商品選択確率を安定化させます。</a:t>
            </a:r>
            <a:endParaRPr sz="1600" dirty="0">
              <a:solidFill>
                <a:srgbClr val="595959"/>
              </a:solidFill>
              <a:latin typeface="Meiryo"/>
              <a:ea typeface="Meiryo"/>
            </a:endParaRPr>
          </a:p>
          <a:p>
            <a:pPr marL="310896" indent="0">
              <a:lnSpc>
                <a:spcPct val="120000"/>
              </a:lnSpc>
              <a:spcAft>
                <a:spcPts val="520"/>
              </a:spcAft>
            </a:pPr>
            <a:r>
              <a:rPr sz="1600" b="1" dirty="0">
                <a:solidFill>
                  <a:srgbClr val="1C8AA6"/>
                </a:solidFill>
                <a:latin typeface="Meiryo"/>
                <a:ea typeface="Meiryo"/>
              </a:rPr>
              <a:t>● </a:t>
            </a:r>
            <a:r>
              <a:rPr sz="1600" dirty="0" err="1">
                <a:solidFill>
                  <a:srgbClr val="3D2A1B"/>
                </a:solidFill>
                <a:latin typeface="Consolas"/>
                <a:ea typeface="Consolas"/>
              </a:rPr>
              <a:t>tutorial_advanced_int_time_col_ja.ipynb</a:t>
            </a:r>
            <a:br>
              <a:rPr lang="en-US" sz="1600" dirty="0">
                <a:solidFill>
                  <a:srgbClr val="595959"/>
                </a:solidFill>
                <a:latin typeface="Meiryo"/>
                <a:ea typeface="Meiryo"/>
              </a:rPr>
            </a:br>
            <a:r>
              <a:rPr lang="ja-JP" altLang="en-US" sz="1600"/>
              <a:t>カレンダー概念を持たない時系列データへの対応を解説します。</a:t>
            </a:r>
            <a:endParaRPr sz="1600" dirty="0">
              <a:solidFill>
                <a:srgbClr val="595959"/>
              </a:solidFill>
              <a:latin typeface="Meiryo"/>
              <a:ea typeface="Meiryo"/>
            </a:endParaRPr>
          </a:p>
          <a:p>
            <a:pPr marL="310896" indent="0">
              <a:lnSpc>
                <a:spcPct val="120000"/>
              </a:lnSpc>
              <a:spcAft>
                <a:spcPts val="520"/>
              </a:spcAft>
            </a:pPr>
            <a:r>
              <a:rPr sz="1600" b="1" dirty="0">
                <a:solidFill>
                  <a:srgbClr val="1C8AA6"/>
                </a:solidFill>
                <a:latin typeface="Meiryo"/>
                <a:ea typeface="Meiryo"/>
              </a:rPr>
              <a:t>● </a:t>
            </a:r>
            <a:r>
              <a:rPr sz="1600" dirty="0" err="1">
                <a:solidFill>
                  <a:srgbClr val="3D2A1B"/>
                </a:solidFill>
                <a:latin typeface="Consolas"/>
                <a:ea typeface="Consolas"/>
              </a:rPr>
              <a:t>tutorial_advanced_day_freq_ja.ipynb</a:t>
            </a:r>
            <a:br>
              <a:rPr lang="en-US" sz="1600" dirty="0">
                <a:solidFill>
                  <a:srgbClr val="595959"/>
                </a:solidFill>
                <a:latin typeface="Meiryo"/>
                <a:ea typeface="Meiryo"/>
              </a:rPr>
            </a:br>
            <a:r>
              <a:rPr lang="ja-JP" altLang="en-US" sz="1600"/>
              <a:t>頻度の上限を抑えるために、閲覧の総回数ではなく、商品を閲覧した日数を数える方法を解説します。</a:t>
            </a:r>
            <a:endParaRPr sz="1600" dirty="0">
              <a:solidFill>
                <a:srgbClr val="595959"/>
              </a:solidFill>
              <a:latin typeface="Meiryo"/>
              <a:ea typeface="Meiry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F6F15-7D25-405F-1E24-D6E4EAE4412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5E72465-6334-F787-4E59-8ED51A79452A}"/>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79579476-4F48-45AB-9F78-241F84144C2F}"/>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1AA60AF0-67DD-3FED-5E34-6AE840C12F8D}"/>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B17B09DC-3744-17F5-AA8D-05430A56DCB9}"/>
              </a:ext>
            </a:extLst>
          </p:cNvPr>
          <p:cNvSpPr txBox="1"/>
          <p:nvPr/>
        </p:nvSpPr>
        <p:spPr>
          <a:xfrm>
            <a:off x="11100000" y="6587357"/>
            <a:ext cx="750000" cy="241285"/>
          </a:xfrm>
          <a:prstGeom prst="rect">
            <a:avLst/>
          </a:prstGeom>
          <a:noFill/>
        </p:spPr>
        <p:txBody>
          <a:bodyPr wrap="square" lIns="0" tIns="0" rIns="0" bIns="0" anchor="ctr">
            <a:spAutoFit/>
          </a:bodyPr>
          <a:lstStyle/>
          <a:p>
            <a:pPr algn="r">
              <a:lnSpc>
                <a:spcPct val="112000"/>
              </a:lnSpc>
              <a:spcBef>
                <a:spcPts val="0"/>
              </a:spcBef>
              <a:spcAft>
                <a:spcPts val="600"/>
              </a:spcAft>
            </a:pPr>
            <a:r>
              <a:rPr sz="1400" b="0" dirty="0">
                <a:solidFill>
                  <a:srgbClr val="FFFFFF"/>
                </a:solidFill>
                <a:latin typeface="Meiryo"/>
                <a:ea typeface="Meiryo"/>
              </a:rPr>
              <a:t>1</a:t>
            </a:r>
            <a:r>
              <a:rPr lang="en-US" sz="1400" b="0" dirty="0">
                <a:solidFill>
                  <a:srgbClr val="FFFFFF"/>
                </a:solidFill>
                <a:latin typeface="Meiryo"/>
                <a:ea typeface="Meiryo"/>
              </a:rPr>
              <a:t>9</a:t>
            </a:r>
            <a:endParaRPr sz="1400" b="0" dirty="0">
              <a:solidFill>
                <a:srgbClr val="FFFFFF"/>
              </a:solidFill>
              <a:latin typeface="Meiryo"/>
              <a:ea typeface="Meiryo"/>
            </a:endParaRPr>
          </a:p>
        </p:txBody>
      </p:sp>
      <p:sp>
        <p:nvSpPr>
          <p:cNvPr id="6" name="Rectangle 5">
            <a:extLst>
              <a:ext uri="{FF2B5EF4-FFF2-40B4-BE49-F238E27FC236}">
                <a16:creationId xmlns:a16="http://schemas.microsoft.com/office/drawing/2014/main" id="{0A9DE36C-3B2F-0F68-109E-01E6A2280C21}"/>
              </a:ext>
            </a:extLst>
          </p:cNvPr>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DAB940AD-587F-37BD-9A59-D943086C7F0B}"/>
              </a:ext>
            </a:extLst>
          </p:cNvPr>
          <p:cNvSpPr txBox="1"/>
          <p:nvPr/>
        </p:nvSpPr>
        <p:spPr>
          <a:xfrm>
            <a:off x="720000" y="478001"/>
            <a:ext cx="10500000" cy="783997"/>
          </a:xfrm>
          <a:prstGeom prst="rect">
            <a:avLst/>
          </a:prstGeom>
          <a:noFill/>
        </p:spPr>
        <p:txBody>
          <a:bodyPr wrap="square" lIns="0" tIns="0" rIns="0" bIns="0" anchor="ctr">
            <a:spAutoFit/>
          </a:bodyPr>
          <a:lstStyle/>
          <a:p>
            <a:pPr>
              <a:lnSpc>
                <a:spcPct val="112000"/>
              </a:lnSpc>
              <a:spcAft>
                <a:spcPts val="200"/>
              </a:spcAft>
            </a:pPr>
            <a:r>
              <a:rPr lang="en-US" altLang="ja-JP" sz="1400" b="1" dirty="0">
                <a:solidFill>
                  <a:srgbClr val="1C8AA6"/>
                </a:solidFill>
                <a:ea typeface="Meiryo"/>
              </a:rPr>
              <a:t>APPENDIX</a:t>
            </a:r>
            <a:endParaRPr sz="1400" b="1" dirty="0">
              <a:solidFill>
                <a:srgbClr val="1C8AA6"/>
              </a:solidFill>
              <a:latin typeface="Meiryo"/>
              <a:ea typeface="Meiryo"/>
            </a:endParaRPr>
          </a:p>
          <a:p>
            <a:pPr>
              <a:lnSpc>
                <a:spcPct val="112000"/>
              </a:lnSpc>
              <a:spcAft>
                <a:spcPts val="200"/>
              </a:spcAft>
            </a:pPr>
            <a:r>
              <a:rPr lang="en-US" sz="3000" b="1" dirty="0" err="1">
                <a:solidFill>
                  <a:srgbClr val="3D2A1B"/>
                </a:solidFill>
                <a:latin typeface="Meiryo"/>
                <a:ea typeface="Meiryo"/>
              </a:rPr>
              <a:t>開発者</a:t>
            </a:r>
            <a:endParaRPr lang="en" altLang="ja-JP" cap="all" dirty="0"/>
          </a:p>
        </p:txBody>
      </p:sp>
      <p:sp>
        <p:nvSpPr>
          <p:cNvPr id="8" name="TextBox 7">
            <a:extLst>
              <a:ext uri="{FF2B5EF4-FFF2-40B4-BE49-F238E27FC236}">
                <a16:creationId xmlns:a16="http://schemas.microsoft.com/office/drawing/2014/main" id="{8DCDB8F4-0673-C0B8-041A-7C5AE8B64C23}"/>
              </a:ext>
            </a:extLst>
          </p:cNvPr>
          <p:cNvSpPr txBox="1"/>
          <p:nvPr/>
        </p:nvSpPr>
        <p:spPr>
          <a:xfrm>
            <a:off x="722375" y="1481328"/>
            <a:ext cx="11127625" cy="4885953"/>
          </a:xfrm>
          <a:prstGeom prst="rect">
            <a:avLst/>
          </a:prstGeom>
          <a:noFill/>
        </p:spPr>
        <p:txBody>
          <a:bodyPr wrap="square" lIns="0" tIns="0" rIns="0" bIns="0">
            <a:spAutoFit/>
          </a:bodyPr>
          <a:lstStyle/>
          <a:p>
            <a:pPr>
              <a:lnSpc>
                <a:spcPct val="120000"/>
              </a:lnSpc>
              <a:spcAft>
                <a:spcPts val="300"/>
              </a:spcAft>
            </a:pPr>
            <a:r>
              <a:rPr lang="ja-JP" altLang="en-US" b="1">
                <a:solidFill>
                  <a:srgbClr val="1C8AA6"/>
                </a:solidFill>
                <a:ea typeface="Meiryo"/>
              </a:rPr>
              <a:t>▍ </a:t>
            </a:r>
            <a:r>
              <a:rPr lang="ja-JP" altLang="en-US" b="1">
                <a:solidFill>
                  <a:srgbClr val="3D2A1B"/>
                </a:solidFill>
                <a:ea typeface="Meiryo"/>
              </a:rPr>
              <a:t>岩永二郎</a:t>
            </a:r>
            <a:r>
              <a:rPr lang="en-US" altLang="ja-JP" b="1" dirty="0">
                <a:solidFill>
                  <a:srgbClr val="3D2A1B"/>
                </a:solidFill>
                <a:ea typeface="Meiryo"/>
              </a:rPr>
              <a:t> / IWANAGA Jiro</a:t>
            </a:r>
            <a:endParaRPr lang="ja-JP" altLang="en-US" b="1">
              <a:solidFill>
                <a:srgbClr val="3D2A1B"/>
              </a:solidFill>
              <a:ea typeface="Meiryo"/>
            </a:endParaRPr>
          </a:p>
          <a:p>
            <a:pPr marL="310896" indent="0">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ja-JP" altLang="en-US" sz="1600"/>
              <a:t>株式会社エルデシュ</a:t>
            </a:r>
            <a:r>
              <a:rPr lang="en-US" altLang="ja-JP" sz="1600" dirty="0"/>
              <a:t> </a:t>
            </a:r>
            <a:r>
              <a:rPr lang="ja-JP" altLang="en-US" sz="1600"/>
              <a:t>代表取締役</a:t>
            </a:r>
            <a:r>
              <a:rPr lang="en-US" altLang="ja-JP" sz="1600" dirty="0"/>
              <a:t> / </a:t>
            </a:r>
            <a:r>
              <a:rPr lang="ja-JP" altLang="en-US" sz="1600"/>
              <a:t>電気通信大学</a:t>
            </a:r>
            <a:r>
              <a:rPr lang="en-US" altLang="ja-JP" sz="1600" dirty="0"/>
              <a:t> </a:t>
            </a:r>
            <a:r>
              <a:rPr lang="ja-JP" altLang="en-US" sz="1600"/>
              <a:t>特任教授</a:t>
            </a:r>
            <a:endParaRPr lang="en-US" altLang="ja-JP" dirty="0"/>
          </a:p>
          <a:p>
            <a:pPr>
              <a:lnSpc>
                <a:spcPct val="120000"/>
              </a:lnSpc>
              <a:spcAft>
                <a:spcPts val="300"/>
              </a:spcAft>
            </a:pPr>
            <a:r>
              <a:rPr lang="ja-JP" altLang="en-US" b="1">
                <a:solidFill>
                  <a:srgbClr val="1C8AA6"/>
                </a:solidFill>
                <a:ea typeface="Meiryo"/>
              </a:rPr>
              <a:t>▍ </a:t>
            </a:r>
            <a:r>
              <a:rPr lang="ja-JP" altLang="en-US" b="1">
                <a:solidFill>
                  <a:srgbClr val="3D2A1B"/>
                </a:solidFill>
                <a:ea typeface="Meiryo"/>
              </a:rPr>
              <a:t>専門分野</a:t>
            </a:r>
          </a:p>
          <a:p>
            <a:pPr marL="310896" indent="0">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ja-JP" altLang="en-US" sz="1600"/>
              <a:t>数理最適化・推薦システム・機械学習・自然言語処理</a:t>
            </a:r>
            <a:endParaRPr lang="en" altLang="ja-JP" dirty="0"/>
          </a:p>
          <a:p>
            <a:pPr>
              <a:lnSpc>
                <a:spcPct val="120000"/>
              </a:lnSpc>
              <a:spcAft>
                <a:spcPts val="300"/>
              </a:spcAft>
            </a:pPr>
            <a:r>
              <a:rPr lang="ja-JP" altLang="en-US" b="1">
                <a:solidFill>
                  <a:srgbClr val="1C8AA6"/>
                </a:solidFill>
                <a:ea typeface="Meiryo"/>
              </a:rPr>
              <a:t>▍</a:t>
            </a:r>
            <a:r>
              <a:rPr lang="en-US" altLang="ja-JP" b="1" dirty="0">
                <a:solidFill>
                  <a:srgbClr val="1C8AA6"/>
                </a:solidFill>
                <a:ea typeface="Meiryo"/>
              </a:rPr>
              <a:t> </a:t>
            </a:r>
            <a:r>
              <a:rPr lang="ja-JP" altLang="en-US" b="1">
                <a:solidFill>
                  <a:srgbClr val="3D2A1B"/>
                </a:solidFill>
                <a:ea typeface="Meiryo"/>
              </a:rPr>
              <a:t>主要論文</a:t>
            </a:r>
          </a:p>
          <a:p>
            <a:pPr marL="310896">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en" altLang="ja-JP" sz="1600" dirty="0"/>
              <a:t>Iwanaga et al. (2016), Knowledge-Based Systems </a:t>
            </a:r>
            <a:br>
              <a:rPr lang="en" altLang="ja-JP" sz="1600" dirty="0"/>
            </a:br>
            <a:r>
              <a:rPr lang="en-US" altLang="ja-JP" sz="1600" dirty="0"/>
              <a:t>    </a:t>
            </a:r>
            <a:r>
              <a:rPr lang="en" altLang="ja-JP" sz="1600" dirty="0">
                <a:ea typeface="Meiryo"/>
              </a:rPr>
              <a:t>Estimating product-choice probabilities from recency and frequency of page views</a:t>
            </a:r>
          </a:p>
          <a:p>
            <a:pPr marL="310896">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en" altLang="ja-JP" sz="1600" dirty="0"/>
              <a:t>Iwanaga et al. (2019), Electronic Commerce Research and Applications</a:t>
            </a:r>
            <a:br>
              <a:rPr lang="en" altLang="ja-JP" sz="1600" dirty="0">
                <a:ea typeface="Meiryo"/>
              </a:rPr>
            </a:br>
            <a:r>
              <a:rPr lang="en" altLang="ja-JP" sz="1600" dirty="0">
                <a:ea typeface="Meiryo"/>
              </a:rPr>
              <a:t>    Improving collaborative filtering recommendations by estimating user preferences from clickstream data</a:t>
            </a:r>
            <a:endParaRPr lang="en" altLang="ja-JP" sz="1600" dirty="0"/>
          </a:p>
          <a:p>
            <a:pPr>
              <a:lnSpc>
                <a:spcPct val="120000"/>
              </a:lnSpc>
              <a:spcAft>
                <a:spcPts val="300"/>
              </a:spcAft>
            </a:pPr>
            <a:r>
              <a:rPr lang="ja-JP" altLang="en-US" b="1">
                <a:solidFill>
                  <a:srgbClr val="1C8AA6"/>
                </a:solidFill>
                <a:ea typeface="Meiryo"/>
              </a:rPr>
              <a:t>▍</a:t>
            </a:r>
            <a:r>
              <a:rPr lang="en-US" altLang="ja-JP" b="1" dirty="0">
                <a:solidFill>
                  <a:srgbClr val="1C8AA6"/>
                </a:solidFill>
                <a:ea typeface="Meiryo"/>
              </a:rPr>
              <a:t> </a:t>
            </a:r>
            <a:r>
              <a:rPr lang="ja-JP" altLang="en-US" b="1">
                <a:solidFill>
                  <a:srgbClr val="3D2A1B"/>
                </a:solidFill>
                <a:ea typeface="Meiryo"/>
              </a:rPr>
              <a:t>書籍</a:t>
            </a:r>
          </a:p>
          <a:p>
            <a:pPr marL="310896" indent="0">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ja-JP" altLang="en-US" sz="1600"/>
              <a:t>岩永二郎</a:t>
            </a:r>
            <a:r>
              <a:rPr lang="en-US" altLang="ja-JP" sz="1600" dirty="0"/>
              <a:t>, </a:t>
            </a:r>
            <a:r>
              <a:rPr lang="ja-JP" altLang="en-US" sz="1600"/>
              <a:t>石原響太</a:t>
            </a:r>
            <a:r>
              <a:rPr lang="en-US" altLang="ja-JP" sz="1600" dirty="0"/>
              <a:t>, </a:t>
            </a:r>
            <a:r>
              <a:rPr lang="ja-JP" altLang="en-US" sz="1600"/>
              <a:t>西村直樹</a:t>
            </a:r>
            <a:r>
              <a:rPr lang="en-US" altLang="ja-JP" sz="1600" dirty="0"/>
              <a:t>, </a:t>
            </a:r>
            <a:r>
              <a:rPr lang="ja-JP" altLang="en-US" sz="1600"/>
              <a:t>田中一樹（</a:t>
            </a:r>
            <a:r>
              <a:rPr lang="en-US" altLang="ja-JP" sz="1600" dirty="0"/>
              <a:t>2021</a:t>
            </a:r>
            <a:r>
              <a:rPr lang="ja-JP" altLang="en-US" sz="1600"/>
              <a:t>）</a:t>
            </a:r>
            <a:r>
              <a:rPr lang="en-US" altLang="ja-JP" sz="1600" dirty="0"/>
              <a:t>, </a:t>
            </a:r>
            <a:r>
              <a:rPr lang="ja-JP" altLang="en-US" sz="1600"/>
              <a:t>オーム社</a:t>
            </a:r>
            <a:r>
              <a:rPr lang="en-US" altLang="ja-JP" sz="1600" dirty="0"/>
              <a:t>, 『</a:t>
            </a:r>
            <a:r>
              <a:rPr lang="en" altLang="ja-JP" sz="1600" dirty="0"/>
              <a:t>Python</a:t>
            </a:r>
            <a:r>
              <a:rPr lang="ja-JP" altLang="en-US" sz="1600"/>
              <a:t>ではじめる数理最適化</a:t>
            </a:r>
            <a:r>
              <a:rPr lang="en-US" altLang="ja-JP" sz="1600" dirty="0"/>
              <a:t>』</a:t>
            </a:r>
            <a:endParaRPr lang="ja-JP" altLang="en-US" sz="1600" b="1">
              <a:solidFill>
                <a:srgbClr val="3D2A1B"/>
              </a:solidFill>
              <a:ea typeface="Meiryo"/>
            </a:endParaRPr>
          </a:p>
          <a:p>
            <a:pPr>
              <a:lnSpc>
                <a:spcPct val="120000"/>
              </a:lnSpc>
              <a:spcAft>
                <a:spcPts val="300"/>
              </a:spcAft>
            </a:pPr>
            <a:r>
              <a:rPr lang="ja-JP" altLang="en-US" b="1">
                <a:solidFill>
                  <a:srgbClr val="1C8AA6"/>
                </a:solidFill>
                <a:ea typeface="Meiryo"/>
              </a:rPr>
              <a:t>▍</a:t>
            </a:r>
            <a:r>
              <a:rPr lang="en-US" altLang="ja-JP" b="1" dirty="0">
                <a:solidFill>
                  <a:srgbClr val="1C8AA6"/>
                </a:solidFill>
                <a:ea typeface="Meiryo"/>
              </a:rPr>
              <a:t> </a:t>
            </a:r>
            <a:r>
              <a:rPr lang="ja-JP" altLang="en-US" b="1">
                <a:solidFill>
                  <a:srgbClr val="3D2A1B"/>
                </a:solidFill>
                <a:ea typeface="Meiryo"/>
              </a:rPr>
              <a:t>連絡先</a:t>
            </a:r>
          </a:p>
          <a:p>
            <a:pPr marL="310896">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en" altLang="ja-JP" sz="1600" dirty="0"/>
              <a:t>GitHub</a:t>
            </a:r>
            <a:r>
              <a:rPr lang="ja-JP" altLang="en-US" sz="1600"/>
              <a:t>：</a:t>
            </a:r>
            <a:r>
              <a:rPr lang="en-US" altLang="ja-JP" sz="1600" dirty="0"/>
              <a:t>h</a:t>
            </a:r>
            <a:r>
              <a:rPr lang="en" altLang="ja-JP" sz="1600" dirty="0" err="1"/>
              <a:t>ttps</a:t>
            </a:r>
            <a:r>
              <a:rPr lang="en" altLang="ja-JP" sz="1600" dirty="0"/>
              <a:t>://</a:t>
            </a:r>
            <a:r>
              <a:rPr lang="en" altLang="ja-JP" sz="1600" dirty="0" err="1"/>
              <a:t>github.com</a:t>
            </a:r>
            <a:r>
              <a:rPr lang="en" altLang="ja-JP" sz="1600" dirty="0"/>
              <a:t>/</a:t>
            </a:r>
            <a:r>
              <a:rPr lang="en" altLang="ja-JP" sz="1600" dirty="0" err="1"/>
              <a:t>jiro-iwanaga</a:t>
            </a:r>
            <a:endParaRPr lang="en" altLang="ja-JP" sz="1600" dirty="0"/>
          </a:p>
          <a:p>
            <a:pPr marL="310896" indent="0">
              <a:lnSpc>
                <a:spcPct val="120000"/>
              </a:lnSpc>
              <a:spcAft>
                <a:spcPts val="520"/>
              </a:spcAft>
            </a:pPr>
            <a:r>
              <a:rPr lang="ja-JP" altLang="en-US" sz="1600" b="1">
                <a:solidFill>
                  <a:srgbClr val="1C8AA6"/>
                </a:solidFill>
                <a:ea typeface="Meiryo"/>
              </a:rPr>
              <a:t>●</a:t>
            </a:r>
            <a:r>
              <a:rPr lang="en-US" altLang="ja-JP" sz="1600" b="1" dirty="0">
                <a:solidFill>
                  <a:srgbClr val="1C8AA6"/>
                </a:solidFill>
                <a:ea typeface="Meiryo"/>
              </a:rPr>
              <a:t> </a:t>
            </a:r>
            <a:r>
              <a:rPr lang="en" altLang="ja-JP" sz="1600" dirty="0"/>
              <a:t>Mail</a:t>
            </a:r>
            <a:r>
              <a:rPr lang="ja-JP" altLang="en-US" sz="1600"/>
              <a:t>：</a:t>
            </a:r>
            <a:r>
              <a:rPr lang="en" altLang="ja-JP" sz="1600" dirty="0">
                <a:hlinkClick r:id="rId2">
                  <a:extLst>
                    <a:ext uri="{A12FA001-AC4F-418D-AE19-62706E023703}">
                      <ahyp:hlinkClr xmlns:ahyp="http://schemas.microsoft.com/office/drawing/2018/hyperlinkcolor" val="tx"/>
                    </a:ext>
                  </a:extLst>
                </a:hlinkClick>
              </a:rPr>
              <a:t>iwanaga@erdos-the-book.com</a:t>
            </a:r>
            <a:endParaRPr lang="en" altLang="ja-JP" sz="1600" dirty="0"/>
          </a:p>
        </p:txBody>
      </p:sp>
      <p:pic>
        <p:nvPicPr>
          <p:cNvPr id="10" name="図 9">
            <a:extLst>
              <a:ext uri="{FF2B5EF4-FFF2-40B4-BE49-F238E27FC236}">
                <a16:creationId xmlns:a16="http://schemas.microsoft.com/office/drawing/2014/main" id="{90A24A7D-E459-C656-F3AA-1D5396744072}"/>
              </a:ext>
            </a:extLst>
          </p:cNvPr>
          <p:cNvPicPr>
            <a:picLocks noChangeAspect="1"/>
          </p:cNvPicPr>
          <p:nvPr/>
        </p:nvPicPr>
        <p:blipFill>
          <a:blip r:embed="rId3"/>
          <a:stretch>
            <a:fillRect/>
          </a:stretch>
        </p:blipFill>
        <p:spPr>
          <a:xfrm>
            <a:off x="9816662" y="1481328"/>
            <a:ext cx="1652962" cy="1792746"/>
          </a:xfrm>
          <a:prstGeom prst="rect">
            <a:avLst/>
          </a:prstGeom>
          <a:ln>
            <a:solidFill>
              <a:schemeClr val="bg1">
                <a:lumMod val="85000"/>
              </a:schemeClr>
            </a:solidFill>
          </a:ln>
        </p:spPr>
      </p:pic>
    </p:spTree>
    <p:extLst>
      <p:ext uri="{BB962C8B-B14F-4D97-AF65-F5344CB8AC3E}">
        <p14:creationId xmlns:p14="http://schemas.microsoft.com/office/powerpoint/2010/main" val="984320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0E1B0-72AD-9924-C4B4-ADCED86728E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B121E79-0D19-0DC2-9764-7AD51B9CE8AD}"/>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03C589DC-C73D-44EB-1F49-B80D0C2643BA}"/>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0181CCC3-CAF1-2F48-0F7F-DD263D4A6734}"/>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C21830E9-9AA9-C13E-A908-B26088CEBADA}"/>
              </a:ext>
            </a:extLst>
          </p:cNvPr>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2</a:t>
            </a:r>
          </a:p>
        </p:txBody>
      </p:sp>
      <p:sp>
        <p:nvSpPr>
          <p:cNvPr id="6" name="Rectangle 5">
            <a:extLst>
              <a:ext uri="{FF2B5EF4-FFF2-40B4-BE49-F238E27FC236}">
                <a16:creationId xmlns:a16="http://schemas.microsoft.com/office/drawing/2014/main" id="{160B3143-B8F3-4E71-DA61-DB3F97129C7B}"/>
              </a:ext>
            </a:extLst>
          </p:cNvPr>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50964152-BBAC-F98F-F011-F0FA6E874F00}"/>
              </a:ext>
            </a:extLst>
          </p:cNvPr>
          <p:cNvSpPr txBox="1"/>
          <p:nvPr/>
        </p:nvSpPr>
        <p:spPr>
          <a:xfrm>
            <a:off x="720000" y="470000"/>
            <a:ext cx="10500000" cy="800000"/>
          </a:xfrm>
          <a:prstGeom prst="rect">
            <a:avLst/>
          </a:prstGeom>
          <a:noFill/>
        </p:spPr>
        <p:txBody>
          <a:bodyPr wrap="square" lIns="0" tIns="0" rIns="0" bIns="0" anchor="ctr">
            <a:spAutoFit/>
          </a:bodyPr>
          <a:lstStyle/>
          <a:p>
            <a:pPr>
              <a:lnSpc>
                <a:spcPct val="112000"/>
              </a:lnSpc>
              <a:spcAft>
                <a:spcPts val="200"/>
              </a:spcAft>
            </a:pPr>
            <a:r>
              <a:rPr lang="en-US" altLang="ja-JP" sz="1400" b="1" dirty="0">
                <a:solidFill>
                  <a:srgbClr val="1C8AA6"/>
                </a:solidFill>
                <a:ea typeface="Meiryo"/>
              </a:rPr>
              <a:t>RF-SCORING FOR PRODUCT RECOMMENDATION</a:t>
            </a:r>
            <a:endParaRPr lang="ja-JP" altLang="en-US" sz="1400" b="1">
              <a:solidFill>
                <a:srgbClr val="1C8AA6"/>
              </a:solidFill>
              <a:latin typeface="Meiryo"/>
              <a:ea typeface="Meiryo"/>
            </a:endParaRPr>
          </a:p>
          <a:p>
            <a:pPr algn="l">
              <a:lnSpc>
                <a:spcPct val="112000"/>
              </a:lnSpc>
              <a:spcBef>
                <a:spcPts val="0"/>
              </a:spcBef>
              <a:spcAft>
                <a:spcPts val="200"/>
              </a:spcAft>
            </a:pPr>
            <a:r>
              <a:rPr lang="en-US" altLang="ja-JP" sz="3000" b="1" dirty="0">
                <a:solidFill>
                  <a:srgbClr val="3D2A1B"/>
                </a:solidFill>
                <a:latin typeface="Meiryo"/>
                <a:ea typeface="Meiryo"/>
              </a:rPr>
              <a:t>RF</a:t>
            </a:r>
            <a:r>
              <a:rPr lang="ja-JP" altLang="en-US" sz="3000" b="1">
                <a:solidFill>
                  <a:srgbClr val="3D2A1B"/>
                </a:solidFill>
                <a:latin typeface="Meiryo"/>
                <a:ea typeface="Meiryo"/>
              </a:rPr>
              <a:t>スコアリングによる商品推薦</a:t>
            </a:r>
            <a:endParaRPr lang="ja-JP" altLang="en-US" sz="3000" b="1" dirty="0">
              <a:solidFill>
                <a:srgbClr val="3D2A1B"/>
              </a:solidFill>
              <a:latin typeface="Meiryo"/>
              <a:ea typeface="Meiryo"/>
            </a:endParaRPr>
          </a:p>
        </p:txBody>
      </p:sp>
      <p:sp>
        <p:nvSpPr>
          <p:cNvPr id="8" name="TextBox 7">
            <a:extLst>
              <a:ext uri="{FF2B5EF4-FFF2-40B4-BE49-F238E27FC236}">
                <a16:creationId xmlns:a16="http://schemas.microsoft.com/office/drawing/2014/main" id="{63112161-1B82-63B1-AB8C-C1F2A9B514CD}"/>
              </a:ext>
            </a:extLst>
          </p:cNvPr>
          <p:cNvSpPr txBox="1"/>
          <p:nvPr/>
        </p:nvSpPr>
        <p:spPr>
          <a:xfrm>
            <a:off x="617200" y="1500000"/>
            <a:ext cx="10963976" cy="2331407"/>
          </a:xfrm>
          <a:prstGeom prst="rect">
            <a:avLst/>
          </a:prstGeom>
          <a:noFill/>
        </p:spPr>
        <p:txBody>
          <a:bodyPr wrap="square" lIns="0" tIns="0" rIns="0" bIns="0" anchor="t">
            <a:spAutoFit/>
          </a:bodyPr>
          <a:lstStyle/>
          <a:p>
            <a:pPr>
              <a:lnSpc>
                <a:spcPct val="120000"/>
              </a:lnSpc>
            </a:pPr>
            <a:r>
              <a:rPr lang="en" altLang="ja-JP" b="1" dirty="0" err="1">
                <a:solidFill>
                  <a:srgbClr val="2688A5"/>
                </a:solidFill>
                <a:latin typeface="Meiryo"/>
                <a:ea typeface="Meiryo"/>
              </a:rPr>
              <a:t>rfscorer</a:t>
            </a:r>
            <a:r>
              <a:rPr lang="en" altLang="ja-JP" dirty="0">
                <a:latin typeface="Meiryo"/>
                <a:ea typeface="Meiryo"/>
              </a:rPr>
              <a:t> </a:t>
            </a:r>
            <a:r>
              <a:rPr lang="ja-JP" altLang="en-US">
                <a:latin typeface="Meiryo"/>
                <a:ea typeface="Meiryo"/>
              </a:rPr>
              <a:t>は、最新度（</a:t>
            </a:r>
            <a:r>
              <a:rPr lang="en" altLang="ja-JP" sz="2000" b="1" dirty="0">
                <a:solidFill>
                  <a:srgbClr val="2688A5"/>
                </a:solidFill>
                <a:latin typeface="Meiryo"/>
                <a:ea typeface="Meiryo"/>
              </a:rPr>
              <a:t>Recency</a:t>
            </a:r>
            <a:r>
              <a:rPr lang="ja-JP" altLang="en">
                <a:latin typeface="Meiryo"/>
                <a:ea typeface="Meiryo"/>
              </a:rPr>
              <a:t>）</a:t>
            </a:r>
            <a:r>
              <a:rPr lang="ja-JP" altLang="en-US">
                <a:latin typeface="Meiryo"/>
                <a:ea typeface="Meiryo"/>
              </a:rPr>
              <a:t>と頻度（</a:t>
            </a:r>
            <a:r>
              <a:rPr lang="en" altLang="ja-JP" b="1" dirty="0">
                <a:solidFill>
                  <a:srgbClr val="2688A5"/>
                </a:solidFill>
                <a:latin typeface="Meiryo"/>
                <a:ea typeface="Meiryo"/>
              </a:rPr>
              <a:t>Frequency</a:t>
            </a:r>
            <a:r>
              <a:rPr lang="ja-JP" altLang="en">
                <a:latin typeface="Meiryo"/>
                <a:ea typeface="Meiryo"/>
              </a:rPr>
              <a:t>）</a:t>
            </a:r>
            <a:r>
              <a:rPr lang="ja-JP" altLang="en-US">
                <a:latin typeface="Meiryo"/>
                <a:ea typeface="Meiryo"/>
              </a:rPr>
              <a:t>に基づいて、</a:t>
            </a:r>
            <a:br>
              <a:rPr lang="en-US" altLang="ja-JP" dirty="0"/>
            </a:br>
            <a:r>
              <a:rPr lang="ja-JP" altLang="en-US">
                <a:latin typeface="Meiryo"/>
                <a:ea typeface="Meiryo"/>
              </a:rPr>
              <a:t>ユーザーが過去に接触した商品の推薦スコア（商品選択確率）を推定する </a:t>
            </a:r>
            <a:r>
              <a:rPr lang="en" altLang="ja-JP" dirty="0">
                <a:latin typeface="Meiryo"/>
                <a:ea typeface="Meiryo"/>
              </a:rPr>
              <a:t>Python </a:t>
            </a:r>
            <a:r>
              <a:rPr lang="ja-JP" altLang="en-US">
                <a:latin typeface="Meiryo"/>
                <a:ea typeface="Meiryo"/>
              </a:rPr>
              <a:t>パッケージです。</a:t>
            </a:r>
            <a:br>
              <a:rPr lang="en-US" altLang="ja-JP" dirty="0">
                <a:latin typeface="Meiryo"/>
                <a:ea typeface="Meiryo"/>
              </a:rPr>
            </a:br>
            <a:endParaRPr lang="en-US" altLang="ja-JP" sz="500" dirty="0">
              <a:latin typeface="Meiryo"/>
              <a:ea typeface="Meiryo"/>
            </a:endParaRPr>
          </a:p>
          <a:p>
            <a:pPr>
              <a:lnSpc>
                <a:spcPct val="120000"/>
              </a:lnSpc>
            </a:pPr>
            <a:r>
              <a:rPr lang="ja-JP" altLang="en-US" b="1">
                <a:solidFill>
                  <a:srgbClr val="1C8AA6"/>
                </a:solidFill>
                <a:ea typeface="Meiryo"/>
              </a:rPr>
              <a:t>●</a:t>
            </a:r>
            <a:r>
              <a:rPr lang="en-US" altLang="ja-JP" b="1" dirty="0">
                <a:solidFill>
                  <a:srgbClr val="1C8AA6"/>
                </a:solidFill>
                <a:ea typeface="Meiryo"/>
              </a:rPr>
              <a:t>  </a:t>
            </a:r>
            <a:r>
              <a:rPr lang="ja-JP" altLang="en-US">
                <a:ea typeface="Meiryo"/>
              </a:rPr>
              <a:t>最新度（</a:t>
            </a:r>
            <a:r>
              <a:rPr lang="en" altLang="ja-JP" b="1" dirty="0">
                <a:solidFill>
                  <a:srgbClr val="2688A5"/>
                </a:solidFill>
                <a:ea typeface="Meiryo"/>
              </a:rPr>
              <a:t>Recency</a:t>
            </a:r>
            <a:r>
              <a:rPr lang="ja-JP" altLang="en">
                <a:ea typeface="Meiryo"/>
              </a:rPr>
              <a:t>）</a:t>
            </a:r>
            <a:r>
              <a:rPr lang="ja-JP" altLang="en-US">
                <a:ea typeface="Meiryo"/>
              </a:rPr>
              <a:t>：</a:t>
            </a:r>
            <a:r>
              <a:rPr lang="ja-JP" altLang="en-US" b="1">
                <a:ea typeface="Meiryo"/>
              </a:rPr>
              <a:t>最近接触</a:t>
            </a:r>
            <a:r>
              <a:rPr lang="ja-JP" altLang="en-US">
                <a:ea typeface="Meiryo"/>
              </a:rPr>
              <a:t>した商品ほど関心が高い傾向</a:t>
            </a:r>
            <a:endParaRPr lang="en-US" altLang="ja-JP" b="1" dirty="0">
              <a:solidFill>
                <a:srgbClr val="1C8AA6"/>
              </a:solidFill>
              <a:latin typeface="Meiryo"/>
            </a:endParaRPr>
          </a:p>
          <a:p>
            <a:pPr>
              <a:lnSpc>
                <a:spcPct val="120000"/>
              </a:lnSpc>
            </a:pPr>
            <a:r>
              <a:rPr lang="ja-JP" altLang="en-US" b="1">
                <a:solidFill>
                  <a:srgbClr val="1C8AA6"/>
                </a:solidFill>
                <a:ea typeface="Meiryo"/>
              </a:rPr>
              <a:t>●</a:t>
            </a:r>
            <a:r>
              <a:rPr lang="en-US" altLang="ja-JP" b="1" dirty="0">
                <a:solidFill>
                  <a:srgbClr val="1C8AA6"/>
                </a:solidFill>
                <a:ea typeface="Meiryo"/>
              </a:rPr>
              <a:t>  </a:t>
            </a:r>
            <a:r>
              <a:rPr lang="ja-JP" altLang="en-US">
                <a:ea typeface="Meiryo"/>
              </a:rPr>
              <a:t>頻度（</a:t>
            </a:r>
            <a:r>
              <a:rPr lang="en" altLang="ja-JP" b="1" dirty="0">
                <a:solidFill>
                  <a:srgbClr val="2688A5"/>
                </a:solidFill>
                <a:ea typeface="Meiryo"/>
              </a:rPr>
              <a:t>Frequency</a:t>
            </a:r>
            <a:r>
              <a:rPr lang="ja-JP" altLang="en">
                <a:ea typeface="Meiryo"/>
              </a:rPr>
              <a:t>）</a:t>
            </a:r>
            <a:r>
              <a:rPr lang="ja-JP" altLang="en-US">
                <a:ea typeface="Meiryo"/>
              </a:rPr>
              <a:t>：</a:t>
            </a:r>
            <a:r>
              <a:rPr lang="ja-JP" altLang="en-US" b="1">
                <a:ea typeface="Meiryo"/>
              </a:rPr>
              <a:t>何度も接触</a:t>
            </a:r>
            <a:r>
              <a:rPr lang="ja-JP" altLang="en-US">
                <a:ea typeface="Meiryo"/>
              </a:rPr>
              <a:t>した商品ほど関心が高い傾向</a:t>
            </a:r>
            <a:endParaRPr lang="en-US" altLang="ja-JP" dirty="0">
              <a:ea typeface="Meiryo"/>
            </a:endParaRPr>
          </a:p>
          <a:p>
            <a:pPr>
              <a:lnSpc>
                <a:spcPct val="120000"/>
              </a:lnSpc>
            </a:pPr>
            <a:endParaRPr lang="en-US" altLang="ja-JP" sz="500" dirty="0">
              <a:ea typeface="Meiryo"/>
            </a:endParaRPr>
          </a:p>
          <a:p>
            <a:pPr>
              <a:lnSpc>
                <a:spcPct val="120000"/>
              </a:lnSpc>
            </a:pPr>
            <a:r>
              <a:rPr lang="ja-JP" altLang="en-US">
                <a:ea typeface="Meiryo"/>
              </a:rPr>
              <a:t>数理最適化により最新度と頻度の単調性を満たす商品選択確率を推定することで、</a:t>
            </a:r>
            <a:br>
              <a:rPr lang="en-US" altLang="ja-JP" sz="1200" b="1" dirty="0">
                <a:solidFill>
                  <a:srgbClr val="1C8AA6"/>
                </a:solidFill>
                <a:latin typeface="Meiryo"/>
                <a:ea typeface="Meiryo"/>
              </a:rPr>
            </a:br>
            <a:endParaRPr lang="en-US" altLang="ja-JP" sz="700" b="1" dirty="0">
              <a:solidFill>
                <a:srgbClr val="1C8AA6"/>
              </a:solidFill>
              <a:latin typeface="Meiryo"/>
              <a:ea typeface="Meiryo"/>
            </a:endParaRPr>
          </a:p>
          <a:p>
            <a:pPr>
              <a:lnSpc>
                <a:spcPct val="120000"/>
              </a:lnSpc>
            </a:pPr>
            <a:r>
              <a:rPr lang="ja-JP" altLang="en-US">
                <a:ea typeface="Meiryo"/>
              </a:rPr>
              <a:t>過去に接触した商品を推薦するタスクで、直感に合う推薦順位を実現します。</a:t>
            </a:r>
            <a:endParaRPr lang="ja-JP" altLang="en-US">
              <a:latin typeface="Meiryo"/>
              <a:ea typeface="Meiryo"/>
            </a:endParaRPr>
          </a:p>
        </p:txBody>
      </p:sp>
      <p:sp>
        <p:nvSpPr>
          <p:cNvPr id="15" name="Rectangle 12">
            <a:extLst>
              <a:ext uri="{FF2B5EF4-FFF2-40B4-BE49-F238E27FC236}">
                <a16:creationId xmlns:a16="http://schemas.microsoft.com/office/drawing/2014/main" id="{86FAA451-2459-2E29-B82E-A4F150A1FCA4}"/>
              </a:ext>
            </a:extLst>
          </p:cNvPr>
          <p:cNvSpPr/>
          <p:nvPr/>
        </p:nvSpPr>
        <p:spPr>
          <a:xfrm>
            <a:off x="617200" y="5888485"/>
            <a:ext cx="10963976" cy="594105"/>
          </a:xfrm>
          <a:prstGeom prst="rect">
            <a:avLst/>
          </a:prstGeom>
          <a:solidFill>
            <a:srgbClr val="F7EFE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lstStyle/>
          <a:p>
            <a:r>
              <a:rPr lang="ja-JP" altLang="en-US" sz="1200">
                <a:solidFill>
                  <a:schemeClr val="tx1">
                    <a:lumMod val="50000"/>
                    <a:lumOff val="50000"/>
                  </a:schemeClr>
                </a:solidFill>
                <a:latin typeface="Meiryo"/>
                <a:ea typeface="Meiryo"/>
              </a:rPr>
              <a:t>📄 </a:t>
            </a:r>
            <a:r>
              <a:rPr lang="en" altLang="ja-JP" sz="1200" b="1" dirty="0">
                <a:solidFill>
                  <a:schemeClr val="tx1">
                    <a:lumMod val="50000"/>
                    <a:lumOff val="50000"/>
                  </a:schemeClr>
                </a:solidFill>
                <a:latin typeface="Meiryo"/>
                <a:ea typeface="Meiryo"/>
              </a:rPr>
              <a:t>Based on the paper:</a:t>
            </a:r>
            <a:r>
              <a:rPr lang="en" altLang="ja-JP" sz="1200" dirty="0">
                <a:solidFill>
                  <a:schemeClr val="tx1">
                    <a:lumMod val="50000"/>
                    <a:lumOff val="50000"/>
                  </a:schemeClr>
                </a:solidFill>
                <a:latin typeface="Meiryo"/>
                <a:ea typeface="Meiryo"/>
              </a:rPr>
              <a:t> </a:t>
            </a:r>
          </a:p>
          <a:p>
            <a:r>
              <a:rPr lang="en" altLang="ja-JP" sz="1200" dirty="0">
                <a:solidFill>
                  <a:schemeClr val="tx1">
                    <a:lumMod val="50000"/>
                    <a:lumOff val="50000"/>
                  </a:schemeClr>
                </a:solidFill>
                <a:latin typeface="Meiryo"/>
                <a:ea typeface="Meiryo"/>
              </a:rPr>
              <a:t>Jiro Iwanaga, Naoki Nishimura, </a:t>
            </a:r>
            <a:r>
              <a:rPr lang="en" altLang="ja-JP" sz="1200" dirty="0" err="1">
                <a:solidFill>
                  <a:schemeClr val="tx1">
                    <a:lumMod val="50000"/>
                    <a:lumOff val="50000"/>
                  </a:schemeClr>
                </a:solidFill>
                <a:latin typeface="Meiryo"/>
                <a:ea typeface="Meiryo"/>
              </a:rPr>
              <a:t>Noriyoshi</a:t>
            </a:r>
            <a:r>
              <a:rPr lang="en" altLang="ja-JP" sz="1200" dirty="0">
                <a:solidFill>
                  <a:schemeClr val="tx1">
                    <a:lumMod val="50000"/>
                    <a:lumOff val="50000"/>
                  </a:schemeClr>
                </a:solidFill>
                <a:latin typeface="Meiryo"/>
                <a:ea typeface="Meiryo"/>
              </a:rPr>
              <a:t> </a:t>
            </a:r>
            <a:r>
              <a:rPr lang="en" altLang="ja-JP" sz="1200" dirty="0" err="1">
                <a:solidFill>
                  <a:schemeClr val="tx1">
                    <a:lumMod val="50000"/>
                    <a:lumOff val="50000"/>
                  </a:schemeClr>
                </a:solidFill>
                <a:latin typeface="Meiryo"/>
                <a:ea typeface="Meiryo"/>
              </a:rPr>
              <a:t>Sukegawa</a:t>
            </a:r>
            <a:r>
              <a:rPr lang="en" altLang="ja-JP" sz="1200" dirty="0">
                <a:solidFill>
                  <a:schemeClr val="tx1">
                    <a:lumMod val="50000"/>
                    <a:lumOff val="50000"/>
                  </a:schemeClr>
                </a:solidFill>
                <a:latin typeface="Meiryo"/>
                <a:ea typeface="Meiryo"/>
              </a:rPr>
              <a:t>, and Yuichi Takano, “Estimating product-choice probabilities from recency and frequency of page views,” </a:t>
            </a:r>
            <a:r>
              <a:rPr lang="en" altLang="ja-JP" sz="1200" i="1" dirty="0">
                <a:solidFill>
                  <a:schemeClr val="tx1">
                    <a:lumMod val="50000"/>
                    <a:lumOff val="50000"/>
                  </a:schemeClr>
                </a:solidFill>
                <a:latin typeface="Meiryo"/>
                <a:ea typeface="Meiryo"/>
              </a:rPr>
              <a:t>Knowledge-Based Systems</a:t>
            </a:r>
            <a:r>
              <a:rPr lang="en" altLang="ja-JP" sz="1200" dirty="0">
                <a:solidFill>
                  <a:schemeClr val="tx1">
                    <a:lumMod val="50000"/>
                    <a:lumOff val="50000"/>
                  </a:schemeClr>
                </a:solidFill>
                <a:latin typeface="Meiryo"/>
                <a:ea typeface="Meiryo"/>
              </a:rPr>
              <a:t>, Vol. 99, 2016, pp. 157–167.</a:t>
            </a:r>
          </a:p>
        </p:txBody>
      </p:sp>
      <p:pic>
        <p:nvPicPr>
          <p:cNvPr id="10" name="Picture 8" descr="surface_emp_probability.png">
            <a:extLst>
              <a:ext uri="{FF2B5EF4-FFF2-40B4-BE49-F238E27FC236}">
                <a16:creationId xmlns:a16="http://schemas.microsoft.com/office/drawing/2014/main" id="{7BF3408F-A3DC-1667-1E15-57DEE221A897}"/>
              </a:ext>
            </a:extLst>
          </p:cNvPr>
          <p:cNvPicPr>
            <a:picLocks noChangeAspect="1"/>
          </p:cNvPicPr>
          <p:nvPr/>
        </p:nvPicPr>
        <p:blipFill>
          <a:blip r:embed="rId2"/>
          <a:stretch>
            <a:fillRect/>
          </a:stretch>
        </p:blipFill>
        <p:spPr>
          <a:xfrm>
            <a:off x="2634143" y="3910712"/>
            <a:ext cx="1900443" cy="1632431"/>
          </a:xfrm>
          <a:prstGeom prst="rect">
            <a:avLst/>
          </a:prstGeom>
        </p:spPr>
      </p:pic>
      <p:pic>
        <p:nvPicPr>
          <p:cNvPr id="11" name="Picture 11" descr="surface_mono_probability.png">
            <a:extLst>
              <a:ext uri="{FF2B5EF4-FFF2-40B4-BE49-F238E27FC236}">
                <a16:creationId xmlns:a16="http://schemas.microsoft.com/office/drawing/2014/main" id="{E58C3F6B-9DE2-761F-E130-A3D57946C2C5}"/>
              </a:ext>
            </a:extLst>
          </p:cNvPr>
          <p:cNvPicPr>
            <a:picLocks noChangeAspect="1"/>
          </p:cNvPicPr>
          <p:nvPr/>
        </p:nvPicPr>
        <p:blipFill>
          <a:blip r:embed="rId3"/>
          <a:stretch>
            <a:fillRect/>
          </a:stretch>
        </p:blipFill>
        <p:spPr>
          <a:xfrm>
            <a:off x="5343268" y="3910711"/>
            <a:ext cx="1900443" cy="1632432"/>
          </a:xfrm>
          <a:prstGeom prst="rect">
            <a:avLst/>
          </a:prstGeom>
        </p:spPr>
      </p:pic>
      <p:pic>
        <p:nvPicPr>
          <p:cNvPr id="16" name="Picture 14" descr="surface_mcc_probability.png">
            <a:extLst>
              <a:ext uri="{FF2B5EF4-FFF2-40B4-BE49-F238E27FC236}">
                <a16:creationId xmlns:a16="http://schemas.microsoft.com/office/drawing/2014/main" id="{736E2CE2-3973-1AA2-6C51-CE4D0C447C8B}"/>
              </a:ext>
            </a:extLst>
          </p:cNvPr>
          <p:cNvPicPr>
            <a:picLocks noChangeAspect="1"/>
          </p:cNvPicPr>
          <p:nvPr/>
        </p:nvPicPr>
        <p:blipFill>
          <a:blip r:embed="rId4"/>
          <a:stretch>
            <a:fillRect/>
          </a:stretch>
        </p:blipFill>
        <p:spPr>
          <a:xfrm>
            <a:off x="8065203" y="3910709"/>
            <a:ext cx="1900444" cy="1632433"/>
          </a:xfrm>
          <a:prstGeom prst="rect">
            <a:avLst/>
          </a:prstGeom>
        </p:spPr>
      </p:pic>
      <p:sp>
        <p:nvSpPr>
          <p:cNvPr id="17" name="Rectangle 9">
            <a:extLst>
              <a:ext uri="{FF2B5EF4-FFF2-40B4-BE49-F238E27FC236}">
                <a16:creationId xmlns:a16="http://schemas.microsoft.com/office/drawing/2014/main" id="{8DE0D1AA-36C7-34F8-FC70-AEE720EBB64A}"/>
              </a:ext>
            </a:extLst>
          </p:cNvPr>
          <p:cNvSpPr/>
          <p:nvPr/>
        </p:nvSpPr>
        <p:spPr>
          <a:xfrm>
            <a:off x="2634139" y="5536193"/>
            <a:ext cx="1900443" cy="106950"/>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2">
            <a:extLst>
              <a:ext uri="{FF2B5EF4-FFF2-40B4-BE49-F238E27FC236}">
                <a16:creationId xmlns:a16="http://schemas.microsoft.com/office/drawing/2014/main" id="{2C9DD09F-5BD6-5D77-F7D4-D45738709D6B}"/>
              </a:ext>
            </a:extLst>
          </p:cNvPr>
          <p:cNvSpPr/>
          <p:nvPr/>
        </p:nvSpPr>
        <p:spPr>
          <a:xfrm>
            <a:off x="5343264" y="5543143"/>
            <a:ext cx="1900446" cy="10695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Rectangle 15">
            <a:extLst>
              <a:ext uri="{FF2B5EF4-FFF2-40B4-BE49-F238E27FC236}">
                <a16:creationId xmlns:a16="http://schemas.microsoft.com/office/drawing/2014/main" id="{DC65C236-1CAD-3389-9838-F010E41770DD}"/>
              </a:ext>
            </a:extLst>
          </p:cNvPr>
          <p:cNvSpPr/>
          <p:nvPr/>
        </p:nvSpPr>
        <p:spPr>
          <a:xfrm>
            <a:off x="8052387" y="5536193"/>
            <a:ext cx="1913259" cy="10695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0">
            <a:extLst>
              <a:ext uri="{FF2B5EF4-FFF2-40B4-BE49-F238E27FC236}">
                <a16:creationId xmlns:a16="http://schemas.microsoft.com/office/drawing/2014/main" id="{DDE04245-C6AB-BDBF-AEFF-A8571C2DEBE9}"/>
              </a:ext>
            </a:extLst>
          </p:cNvPr>
          <p:cNvSpPr txBox="1"/>
          <p:nvPr/>
        </p:nvSpPr>
        <p:spPr>
          <a:xfrm>
            <a:off x="2634139" y="5658521"/>
            <a:ext cx="1900444"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Empirical</a:t>
            </a:r>
            <a:endParaRPr sz="1050" b="0" dirty="0">
              <a:solidFill>
                <a:srgbClr val="595959"/>
              </a:solidFill>
              <a:latin typeface="Meiryo"/>
            </a:endParaRPr>
          </a:p>
        </p:txBody>
      </p:sp>
      <p:sp>
        <p:nvSpPr>
          <p:cNvPr id="21" name="TextBox 13">
            <a:extLst>
              <a:ext uri="{FF2B5EF4-FFF2-40B4-BE49-F238E27FC236}">
                <a16:creationId xmlns:a16="http://schemas.microsoft.com/office/drawing/2014/main" id="{09D72A18-1003-DF22-0328-0C5DC78DAB0C}"/>
              </a:ext>
            </a:extLst>
          </p:cNvPr>
          <p:cNvSpPr txBox="1"/>
          <p:nvPr/>
        </p:nvSpPr>
        <p:spPr>
          <a:xfrm>
            <a:off x="5330450" y="5653055"/>
            <a:ext cx="1913260"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Monotonicity</a:t>
            </a:r>
            <a:endParaRPr sz="1050" b="0" dirty="0">
              <a:solidFill>
                <a:srgbClr val="595959"/>
              </a:solidFill>
              <a:latin typeface="Meiryo"/>
            </a:endParaRPr>
          </a:p>
        </p:txBody>
      </p:sp>
      <p:sp>
        <p:nvSpPr>
          <p:cNvPr id="22" name="TextBox 16">
            <a:extLst>
              <a:ext uri="{FF2B5EF4-FFF2-40B4-BE49-F238E27FC236}">
                <a16:creationId xmlns:a16="http://schemas.microsoft.com/office/drawing/2014/main" id="{728C12D9-A165-FB89-0137-8BA58E13B49C}"/>
              </a:ext>
            </a:extLst>
          </p:cNvPr>
          <p:cNvSpPr txBox="1"/>
          <p:nvPr/>
        </p:nvSpPr>
        <p:spPr>
          <a:xfrm>
            <a:off x="7943329" y="5655865"/>
            <a:ext cx="2173793" cy="177741"/>
          </a:xfrm>
          <a:prstGeom prst="rect">
            <a:avLst/>
          </a:prstGeom>
          <a:noFill/>
        </p:spPr>
        <p:txBody>
          <a:bodyPr wrap="square" lIns="0" tIns="0" rIns="0" bIns="0" anchor="t">
            <a:spAutoFit/>
          </a:bodyPr>
          <a:lstStyle/>
          <a:p>
            <a:pPr algn="ctr">
              <a:lnSpc>
                <a:spcPct val="110000"/>
              </a:lnSpc>
              <a:spcBef>
                <a:spcPts val="0"/>
              </a:spcBef>
              <a:spcAft>
                <a:spcPts val="300"/>
              </a:spcAft>
            </a:pPr>
            <a:r>
              <a:rPr sz="1050" b="1" dirty="0">
                <a:solidFill>
                  <a:srgbClr val="3D2A1B"/>
                </a:solidFill>
                <a:latin typeface="Meiryo"/>
              </a:rPr>
              <a:t>Monotonicity-Convex-Concave</a:t>
            </a:r>
            <a:endParaRPr sz="1050" b="0" dirty="0">
              <a:solidFill>
                <a:srgbClr val="595959"/>
              </a:solidFill>
              <a:latin typeface="Meiryo"/>
            </a:endParaRPr>
          </a:p>
        </p:txBody>
      </p:sp>
      <p:sp>
        <p:nvSpPr>
          <p:cNvPr id="23" name="右矢印 22">
            <a:extLst>
              <a:ext uri="{FF2B5EF4-FFF2-40B4-BE49-F238E27FC236}">
                <a16:creationId xmlns:a16="http://schemas.microsoft.com/office/drawing/2014/main" id="{3937EF13-2024-6B91-4861-7A058C40BC01}"/>
              </a:ext>
            </a:extLst>
          </p:cNvPr>
          <p:cNvSpPr/>
          <p:nvPr/>
        </p:nvSpPr>
        <p:spPr>
          <a:xfrm>
            <a:off x="4649997" y="4539279"/>
            <a:ext cx="590670" cy="572549"/>
          </a:xfrm>
          <a:prstGeom prst="rightArrow">
            <a:avLst/>
          </a:prstGeom>
          <a:solidFill>
            <a:srgbClr val="F8EFE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9" name="右矢印 8">
            <a:extLst>
              <a:ext uri="{FF2B5EF4-FFF2-40B4-BE49-F238E27FC236}">
                <a16:creationId xmlns:a16="http://schemas.microsoft.com/office/drawing/2014/main" id="{B42A6596-DC3E-5ED7-F789-3184D48C0FAD}"/>
              </a:ext>
            </a:extLst>
          </p:cNvPr>
          <p:cNvSpPr/>
          <p:nvPr/>
        </p:nvSpPr>
        <p:spPr>
          <a:xfrm>
            <a:off x="7359122" y="4539278"/>
            <a:ext cx="590670" cy="572549"/>
          </a:xfrm>
          <a:prstGeom prst="rightArrow">
            <a:avLst/>
          </a:prstGeom>
          <a:solidFill>
            <a:srgbClr val="F8EFE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2163070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41340-6EDB-EBC2-CF38-838C88788BC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7F5D070-FA8D-84B5-44ED-F96BB530AA96}"/>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AFF17D54-553E-21CA-D88F-5F4C04BE9DCF}"/>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AC2B5DA0-D887-11F0-686F-18B66E4F4E35}"/>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7332B077-CC5D-8A88-3E1C-C41DE135938B}"/>
              </a:ext>
            </a:extLst>
          </p:cNvPr>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3</a:t>
            </a:r>
          </a:p>
        </p:txBody>
      </p:sp>
      <p:sp>
        <p:nvSpPr>
          <p:cNvPr id="6" name="Rectangle 5">
            <a:extLst>
              <a:ext uri="{FF2B5EF4-FFF2-40B4-BE49-F238E27FC236}">
                <a16:creationId xmlns:a16="http://schemas.microsoft.com/office/drawing/2014/main" id="{9C7C0990-E94C-7CBF-240A-9B2655CDAD3C}"/>
              </a:ext>
            </a:extLst>
          </p:cNvPr>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E122DE3B-E7D9-C246-516D-4E61DBC8A6B3}"/>
              </a:ext>
            </a:extLst>
          </p:cNvPr>
          <p:cNvSpPr txBox="1"/>
          <p:nvPr/>
        </p:nvSpPr>
        <p:spPr>
          <a:xfrm>
            <a:off x="720000" y="470000"/>
            <a:ext cx="10500000" cy="800000"/>
          </a:xfrm>
          <a:prstGeom prst="rect">
            <a:avLst/>
          </a:prstGeom>
          <a:noFill/>
        </p:spPr>
        <p:txBody>
          <a:bodyPr wrap="square" lIns="0" tIns="0" rIns="0" bIns="0" anchor="ctr">
            <a:spAutoFit/>
          </a:bodyPr>
          <a:lstStyle/>
          <a:p>
            <a:pPr>
              <a:lnSpc>
                <a:spcPct val="112000"/>
              </a:lnSpc>
              <a:spcAft>
                <a:spcPts val="200"/>
              </a:spcAft>
            </a:pPr>
            <a:r>
              <a:rPr lang="en-US" altLang="ja-JP" sz="1400" b="1" dirty="0">
                <a:solidFill>
                  <a:srgbClr val="1C8AA6"/>
                </a:solidFill>
                <a:latin typeface="Meiryo"/>
                <a:ea typeface="Meiryo"/>
              </a:rPr>
              <a:t>ISSUES IN RECOMMENDATION SYSTEMS</a:t>
            </a:r>
            <a:endParaRPr lang="ja-JP" altLang="en-US" sz="1400" b="1">
              <a:solidFill>
                <a:srgbClr val="1C8AA6"/>
              </a:solidFill>
              <a:latin typeface="Meiryo"/>
              <a:ea typeface="Meiryo"/>
            </a:endParaRPr>
          </a:p>
          <a:p>
            <a:pPr algn="l">
              <a:lnSpc>
                <a:spcPct val="112000"/>
              </a:lnSpc>
              <a:spcBef>
                <a:spcPts val="0"/>
              </a:spcBef>
              <a:spcAft>
                <a:spcPts val="200"/>
              </a:spcAft>
            </a:pPr>
            <a:r>
              <a:rPr lang="ja-JP" altLang="en-US" sz="3000" b="1">
                <a:solidFill>
                  <a:srgbClr val="3D2A1B"/>
                </a:solidFill>
                <a:latin typeface="Meiryo"/>
                <a:ea typeface="Meiryo"/>
              </a:rPr>
              <a:t>推薦システムの課題</a:t>
            </a:r>
            <a:endParaRPr lang="ja-JP" altLang="en-US" sz="3000" b="1" dirty="0">
              <a:solidFill>
                <a:srgbClr val="3D2A1B"/>
              </a:solidFill>
              <a:latin typeface="Meiryo"/>
              <a:ea typeface="Meiryo"/>
            </a:endParaRPr>
          </a:p>
        </p:txBody>
      </p:sp>
      <p:sp>
        <p:nvSpPr>
          <p:cNvPr id="8" name="TextBox 7">
            <a:extLst>
              <a:ext uri="{FF2B5EF4-FFF2-40B4-BE49-F238E27FC236}">
                <a16:creationId xmlns:a16="http://schemas.microsoft.com/office/drawing/2014/main" id="{8C92E340-B29C-1516-54D0-38CF88259151}"/>
              </a:ext>
            </a:extLst>
          </p:cNvPr>
          <p:cNvSpPr txBox="1"/>
          <p:nvPr/>
        </p:nvSpPr>
        <p:spPr>
          <a:xfrm>
            <a:off x="617200" y="1500000"/>
            <a:ext cx="10963976" cy="4351191"/>
          </a:xfrm>
          <a:prstGeom prst="rect">
            <a:avLst/>
          </a:prstGeom>
          <a:noFill/>
        </p:spPr>
        <p:txBody>
          <a:bodyPr wrap="square" lIns="0" tIns="0" rIns="0" bIns="0" anchor="t">
            <a:spAutoFit/>
          </a:bodyPr>
          <a:lstStyle/>
          <a:p>
            <a:pPr>
              <a:lnSpc>
                <a:spcPct val="150000"/>
              </a:lnSpc>
              <a:spcAft>
                <a:spcPts val="900"/>
              </a:spcAft>
            </a:pPr>
            <a:r>
              <a:rPr lang="ja-JP" altLang="en-US">
                <a:ea typeface="Meiryo"/>
              </a:rPr>
              <a:t>推薦システムは、過去の行動履歴を用いて、未来に推薦する商品の優先順位を決める問題と捉えられます。</a:t>
            </a:r>
            <a:endParaRPr lang="en-US" altLang="ja-JP" dirty="0">
              <a:ea typeface="Meiryo"/>
            </a:endParaRPr>
          </a:p>
          <a:p>
            <a:pPr>
              <a:lnSpc>
                <a:spcPct val="150000"/>
              </a:lnSpc>
              <a:spcAft>
                <a:spcPts val="900"/>
              </a:spcAft>
            </a:pPr>
            <a:br>
              <a:rPr lang="en-US" altLang="ja-JP" dirty="0"/>
            </a:br>
            <a:br>
              <a:rPr lang="en-US" altLang="ja-JP" dirty="0"/>
            </a:br>
            <a:br>
              <a:rPr lang="en-US" altLang="ja-JP" dirty="0"/>
            </a:br>
            <a:endParaRPr lang="en-US" altLang="ja-JP" dirty="0">
              <a:latin typeface="Meiryo"/>
              <a:ea typeface="Meiryo"/>
            </a:endParaRPr>
          </a:p>
          <a:p>
            <a:pPr>
              <a:lnSpc>
                <a:spcPct val="150000"/>
              </a:lnSpc>
            </a:pPr>
            <a:br>
              <a:rPr lang="en-US" altLang="ja-JP" b="1" dirty="0">
                <a:solidFill>
                  <a:srgbClr val="1C8AA6"/>
                </a:solidFill>
                <a:latin typeface="Meiryo"/>
              </a:rPr>
            </a:br>
            <a:br>
              <a:rPr lang="en-US" altLang="ja-JP" b="1" dirty="0">
                <a:solidFill>
                  <a:srgbClr val="1C8AA6"/>
                </a:solidFill>
                <a:latin typeface="Meiryo"/>
              </a:rPr>
            </a:br>
            <a:r>
              <a:rPr lang="en" altLang="ja-JP" b="1" dirty="0" err="1">
                <a:solidFill>
                  <a:srgbClr val="2688A5"/>
                </a:solidFill>
                <a:ea typeface="Meiryo"/>
              </a:rPr>
              <a:t>rfscorer</a:t>
            </a:r>
            <a:r>
              <a:rPr lang="en" altLang="ja-JP" dirty="0">
                <a:ea typeface="Meiryo"/>
              </a:rPr>
              <a:t> </a:t>
            </a:r>
            <a:r>
              <a:rPr lang="ja-JP" altLang="en-US">
                <a:ea typeface="Meiryo"/>
              </a:rPr>
              <a:t>を用いることで、頻度と最新度にトレードオフが発生する場合でも、</a:t>
            </a:r>
            <a:br>
              <a:rPr lang="en-US" altLang="ja-JP" dirty="0">
                <a:ea typeface="Meiryo"/>
              </a:rPr>
            </a:br>
            <a:r>
              <a:rPr lang="ja-JP" altLang="en-US" b="1">
                <a:ea typeface="Meiryo"/>
              </a:rPr>
              <a:t>最新度と頻度の交互作用</a:t>
            </a:r>
            <a:r>
              <a:rPr lang="ja-JP" altLang="en-US">
                <a:ea typeface="Meiryo"/>
              </a:rPr>
              <a:t>を考慮しつつ、</a:t>
            </a:r>
            <a:br>
              <a:rPr lang="en-US" altLang="ja-JP" dirty="0">
                <a:ea typeface="Meiryo"/>
              </a:rPr>
            </a:br>
            <a:r>
              <a:rPr lang="ja-JP" altLang="en-US" b="1">
                <a:ea typeface="Meiryo"/>
              </a:rPr>
              <a:t>最新度と頻度の単調性</a:t>
            </a:r>
            <a:r>
              <a:rPr lang="ja-JP" altLang="en-US">
                <a:ea typeface="Meiryo"/>
              </a:rPr>
              <a:t>を満たすような自然な商品推薦を実現します。</a:t>
            </a:r>
            <a:endParaRPr lang="ja-JP" altLang="en-US">
              <a:latin typeface="Meiryo"/>
              <a:ea typeface="Meiryo"/>
            </a:endParaRPr>
          </a:p>
        </p:txBody>
      </p:sp>
      <p:graphicFrame>
        <p:nvGraphicFramePr>
          <p:cNvPr id="11" name="Table 11">
            <a:extLst>
              <a:ext uri="{FF2B5EF4-FFF2-40B4-BE49-F238E27FC236}">
                <a16:creationId xmlns:a16="http://schemas.microsoft.com/office/drawing/2014/main" id="{E86884DA-3B88-CC81-C364-90541FD9A962}"/>
              </a:ext>
            </a:extLst>
          </p:cNvPr>
          <p:cNvGraphicFramePr>
            <a:graphicFrameLocks noGrp="1"/>
          </p:cNvGraphicFramePr>
          <p:nvPr>
            <p:extLst>
              <p:ext uri="{D42A27DB-BD31-4B8C-83A1-F6EECF244321}">
                <p14:modId xmlns:p14="http://schemas.microsoft.com/office/powerpoint/2010/main" val="167402447"/>
              </p:ext>
            </p:extLst>
          </p:nvPr>
        </p:nvGraphicFramePr>
        <p:xfrm>
          <a:off x="617201" y="2561989"/>
          <a:ext cx="2189803" cy="1694900"/>
        </p:xfrm>
        <a:graphic>
          <a:graphicData uri="http://schemas.openxmlformats.org/drawingml/2006/table">
            <a:tbl>
              <a:tblPr firstRow="1" bandRow="1">
                <a:tableStyleId>{5C22544A-7EE6-4342-B048-85BDC9FD1C3A}</a:tableStyleId>
              </a:tblPr>
              <a:tblGrid>
                <a:gridCol w="551725">
                  <a:extLst>
                    <a:ext uri="{9D8B030D-6E8A-4147-A177-3AD203B41FA5}">
                      <a16:colId xmlns:a16="http://schemas.microsoft.com/office/drawing/2014/main" val="20001"/>
                    </a:ext>
                  </a:extLst>
                </a:gridCol>
                <a:gridCol w="825164">
                  <a:extLst>
                    <a:ext uri="{9D8B030D-6E8A-4147-A177-3AD203B41FA5}">
                      <a16:colId xmlns:a16="http://schemas.microsoft.com/office/drawing/2014/main" val="20003"/>
                    </a:ext>
                  </a:extLst>
                </a:gridCol>
                <a:gridCol w="812914">
                  <a:extLst>
                    <a:ext uri="{9D8B030D-6E8A-4147-A177-3AD203B41FA5}">
                      <a16:colId xmlns:a16="http://schemas.microsoft.com/office/drawing/2014/main" val="20004"/>
                    </a:ext>
                  </a:extLst>
                </a:gridCol>
              </a:tblGrid>
              <a:tr h="338980">
                <a:tc>
                  <a:txBody>
                    <a:bodyPr/>
                    <a:lstStyle/>
                    <a:p>
                      <a:pPr algn="ctr"/>
                      <a:r>
                        <a:rPr lang="ja-JP" altLang="en-US" sz="1400" b="1">
                          <a:solidFill>
                            <a:srgbClr val="FFFFFF"/>
                          </a:solidFill>
                          <a:latin typeface="Meiryo"/>
                          <a:ea typeface="Meiryo"/>
                        </a:rPr>
                        <a:t>商品</a:t>
                      </a:r>
                      <a:endParaRPr sz="1400" b="1" dirty="0">
                        <a:solidFill>
                          <a:srgbClr val="FFFFFF"/>
                        </a:solidFill>
                        <a:latin typeface="Meiryo"/>
                        <a:ea typeface="Meiryo"/>
                      </a:endParaRPr>
                    </a:p>
                  </a:txBody>
                  <a:tcPr anchor="ctr">
                    <a:solidFill>
                      <a:srgbClr val="3D2A1B"/>
                    </a:solidFill>
                  </a:tcPr>
                </a:tc>
                <a:tc>
                  <a:txBody>
                    <a:bodyPr/>
                    <a:lstStyle/>
                    <a:p>
                      <a:pPr algn="ctr"/>
                      <a:r>
                        <a:rPr lang="en-US" altLang="ja-JP" sz="1400" b="1" dirty="0">
                          <a:solidFill>
                            <a:srgbClr val="FFFFFF"/>
                          </a:solidFill>
                          <a:latin typeface="Meiryo"/>
                          <a:ea typeface="Meiryo"/>
                        </a:rPr>
                        <a:t>7</a:t>
                      </a:r>
                      <a:r>
                        <a:rPr lang="ja-JP" altLang="en-US" sz="1400" b="1">
                          <a:solidFill>
                            <a:srgbClr val="FFFFFF"/>
                          </a:solidFill>
                          <a:latin typeface="Meiryo"/>
                          <a:ea typeface="Meiryo"/>
                        </a:rPr>
                        <a:t>月</a:t>
                      </a:r>
                      <a:r>
                        <a:rPr lang="en-US" altLang="ja-JP" sz="1400" b="1" dirty="0">
                          <a:solidFill>
                            <a:srgbClr val="FFFFFF"/>
                          </a:solidFill>
                          <a:latin typeface="Meiryo"/>
                          <a:ea typeface="Meiryo"/>
                        </a:rPr>
                        <a:t>5</a:t>
                      </a:r>
                      <a:r>
                        <a:rPr lang="ja-JP" altLang="en-US" sz="1400" b="1">
                          <a:solidFill>
                            <a:srgbClr val="FFFFFF"/>
                          </a:solidFill>
                          <a:latin typeface="Meiryo"/>
                          <a:ea typeface="Meiryo"/>
                        </a:rPr>
                        <a:t>日</a:t>
                      </a:r>
                      <a:endParaRPr lang="ja-JP" altLang="en-US" sz="1400" b="1" dirty="0">
                        <a:solidFill>
                          <a:srgbClr val="FFFFFF"/>
                        </a:solidFill>
                        <a:latin typeface="Meiryo"/>
                        <a:ea typeface="Meiryo"/>
                      </a:endParaRPr>
                    </a:p>
                  </a:txBody>
                  <a:tcPr anchor="ctr">
                    <a:solidFill>
                      <a:srgbClr val="3D2A1B"/>
                    </a:solidFill>
                  </a:tcPr>
                </a:tc>
                <a:tc>
                  <a:txBody>
                    <a:bodyPr/>
                    <a:lstStyle/>
                    <a:p>
                      <a:pPr algn="ctr"/>
                      <a:r>
                        <a:rPr lang="en-US" altLang="ja-JP" sz="1400" b="1" dirty="0">
                          <a:solidFill>
                            <a:srgbClr val="FFFFFF"/>
                          </a:solidFill>
                          <a:latin typeface="Meiryo"/>
                          <a:ea typeface="Meiryo"/>
                        </a:rPr>
                        <a:t>7</a:t>
                      </a:r>
                      <a:r>
                        <a:rPr lang="ja-JP" altLang="en-US" sz="1400" b="1">
                          <a:solidFill>
                            <a:srgbClr val="FFFFFF"/>
                          </a:solidFill>
                          <a:latin typeface="Meiryo"/>
                          <a:ea typeface="Meiryo"/>
                        </a:rPr>
                        <a:t>月</a:t>
                      </a:r>
                      <a:r>
                        <a:rPr lang="en-US" altLang="ja-JP" sz="1400" b="1" dirty="0">
                          <a:solidFill>
                            <a:srgbClr val="FFFFFF"/>
                          </a:solidFill>
                          <a:latin typeface="Meiryo"/>
                          <a:ea typeface="Meiryo"/>
                        </a:rPr>
                        <a:t>6</a:t>
                      </a:r>
                      <a:r>
                        <a:rPr lang="ja-JP" altLang="en-US" sz="1400" b="1">
                          <a:solidFill>
                            <a:srgbClr val="FFFFFF"/>
                          </a:solidFill>
                          <a:latin typeface="Meiryo"/>
                          <a:ea typeface="Meiryo"/>
                        </a:rPr>
                        <a:t>日</a:t>
                      </a:r>
                      <a:endParaRPr lang="ja-JP" altLang="en-US" sz="1400" b="1" dirty="0">
                        <a:solidFill>
                          <a:srgbClr val="FFFFFF"/>
                        </a:solidFill>
                        <a:latin typeface="Meiryo"/>
                        <a:ea typeface="Meiryo"/>
                      </a:endParaRPr>
                    </a:p>
                  </a:txBody>
                  <a:tcPr anchor="ctr">
                    <a:solidFill>
                      <a:srgbClr val="3D2A1B"/>
                    </a:solidFill>
                  </a:tcPr>
                </a:tc>
                <a:extLst>
                  <a:ext uri="{0D108BD9-81ED-4DB2-BD59-A6C34878D82A}">
                    <a16:rowId xmlns:a16="http://schemas.microsoft.com/office/drawing/2014/main" val="10000"/>
                  </a:ext>
                </a:extLst>
              </a:tr>
              <a:tr h="338980">
                <a:tc>
                  <a:txBody>
                    <a:bodyPr/>
                    <a:lstStyle/>
                    <a:p>
                      <a:pPr algn="ctr"/>
                      <a:r>
                        <a:rPr lang="en-US" sz="1400" dirty="0">
                          <a:solidFill>
                            <a:srgbClr val="3F3F3F"/>
                          </a:solidFill>
                          <a:latin typeface="Meiryo"/>
                          <a:ea typeface="Meiryo"/>
                        </a:rPr>
                        <a:t>A</a:t>
                      </a:r>
                      <a:endParaRPr sz="1400" dirty="0">
                        <a:solidFill>
                          <a:srgbClr val="3F3F3F"/>
                        </a:solidFill>
                        <a:latin typeface="Meiryo"/>
                        <a:ea typeface="Meiryo"/>
                      </a:endParaRPr>
                    </a:p>
                  </a:txBody>
                  <a:tcPr anchor="ctr">
                    <a:solidFill>
                      <a:srgbClr val="FFFFFF"/>
                    </a:solidFill>
                  </a:tcPr>
                </a:tc>
                <a:tc>
                  <a:txBody>
                    <a:bodyPr/>
                    <a:lstStyle/>
                    <a:p>
                      <a:pPr algn="ctr"/>
                      <a:endParaRPr sz="1400" b="0" dirty="0">
                        <a:solidFill>
                          <a:srgbClr val="3F3F3F"/>
                        </a:solidFill>
                        <a:latin typeface="Meiryo"/>
                        <a:ea typeface="Meiryo"/>
                      </a:endParaRPr>
                    </a:p>
                  </a:txBody>
                  <a:tcPr anchor="ctr">
                    <a:solidFill>
                      <a:srgbClr val="FFFFFF"/>
                    </a:solidFill>
                  </a:tcPr>
                </a:tc>
                <a:tc>
                  <a:txBody>
                    <a:bodyPr/>
                    <a:lstStyle/>
                    <a:p>
                      <a:pPr algn="ctr"/>
                      <a:r>
                        <a:rPr lang="en-US" sz="1400" b="0" dirty="0">
                          <a:solidFill>
                            <a:srgbClr val="3F3F3F"/>
                          </a:solidFill>
                          <a:latin typeface="Meiryo"/>
                          <a:ea typeface="Meiryo"/>
                        </a:rPr>
                        <a:t>1 </a:t>
                      </a:r>
                      <a:r>
                        <a:rPr lang="en-US" sz="1400" b="0" dirty="0" err="1">
                          <a:solidFill>
                            <a:srgbClr val="3F3F3F"/>
                          </a:solidFill>
                          <a:latin typeface="Meiryo"/>
                          <a:ea typeface="Meiryo"/>
                        </a:rPr>
                        <a:t>閲覧</a:t>
                      </a:r>
                      <a:endParaRPr sz="1400" b="0" dirty="0">
                        <a:solidFill>
                          <a:srgbClr val="3F3F3F"/>
                        </a:solidFill>
                        <a:latin typeface="Meiryo"/>
                        <a:ea typeface="Meiryo"/>
                      </a:endParaRPr>
                    </a:p>
                  </a:txBody>
                  <a:tcPr anchor="ctr">
                    <a:solidFill>
                      <a:srgbClr val="FFFFFF"/>
                    </a:solidFill>
                  </a:tcPr>
                </a:tc>
                <a:extLst>
                  <a:ext uri="{0D108BD9-81ED-4DB2-BD59-A6C34878D82A}">
                    <a16:rowId xmlns:a16="http://schemas.microsoft.com/office/drawing/2014/main" val="10001"/>
                  </a:ext>
                </a:extLst>
              </a:tr>
              <a:tr h="338980">
                <a:tc>
                  <a:txBody>
                    <a:bodyPr/>
                    <a:lstStyle/>
                    <a:p>
                      <a:pPr algn="ctr"/>
                      <a:r>
                        <a:rPr lang="en-US" altLang="ja-JP" sz="1400" dirty="0">
                          <a:solidFill>
                            <a:srgbClr val="3F3F3F"/>
                          </a:solidFill>
                          <a:latin typeface="Meiryo"/>
                          <a:ea typeface="Meiryo"/>
                        </a:rPr>
                        <a:t>B</a:t>
                      </a:r>
                      <a:endParaRPr sz="1400" dirty="0">
                        <a:solidFill>
                          <a:srgbClr val="3F3F3F"/>
                        </a:solidFill>
                        <a:latin typeface="Meiryo"/>
                        <a:ea typeface="Meiryo"/>
                      </a:endParaRPr>
                    </a:p>
                  </a:txBody>
                  <a:tcPr anchor="ctr">
                    <a:solidFill>
                      <a:srgbClr val="F5F2EE"/>
                    </a:solidFill>
                  </a:tcPr>
                </a:tc>
                <a:tc>
                  <a:txBody>
                    <a:bodyPr/>
                    <a:lstStyle/>
                    <a:p>
                      <a:pPr algn="ctr"/>
                      <a:endParaRPr sz="1400" b="0" dirty="0">
                        <a:solidFill>
                          <a:srgbClr val="3F3F3F"/>
                        </a:solidFill>
                        <a:latin typeface="Meiryo"/>
                        <a:ea typeface="Meiryo"/>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b="0" dirty="0">
                          <a:solidFill>
                            <a:srgbClr val="3F3F3F"/>
                          </a:solidFill>
                          <a:latin typeface="Meiryo"/>
                          <a:ea typeface="Meiryo"/>
                        </a:rPr>
                        <a:t>2 </a:t>
                      </a:r>
                      <a:r>
                        <a:rPr lang="en-US" altLang="ja-JP" sz="1400" b="0" dirty="0" err="1">
                          <a:solidFill>
                            <a:srgbClr val="3F3F3F"/>
                          </a:solidFill>
                          <a:latin typeface="Meiryo"/>
                          <a:ea typeface="Meiryo"/>
                        </a:rPr>
                        <a:t>閲覧</a:t>
                      </a:r>
                      <a:endParaRPr lang="en-US" altLang="ja-JP" sz="1400" b="0" dirty="0">
                        <a:solidFill>
                          <a:srgbClr val="3F3F3F"/>
                        </a:solidFill>
                        <a:latin typeface="Meiryo"/>
                        <a:ea typeface="Meiryo"/>
                      </a:endParaRPr>
                    </a:p>
                  </a:txBody>
                  <a:tcPr anchor="ctr">
                    <a:solidFill>
                      <a:srgbClr val="F5F2EE"/>
                    </a:solidFill>
                  </a:tcPr>
                </a:tc>
                <a:extLst>
                  <a:ext uri="{0D108BD9-81ED-4DB2-BD59-A6C34878D82A}">
                    <a16:rowId xmlns:a16="http://schemas.microsoft.com/office/drawing/2014/main" val="10002"/>
                  </a:ext>
                </a:extLst>
              </a:tr>
              <a:tr h="338980">
                <a:tc>
                  <a:txBody>
                    <a:bodyPr/>
                    <a:lstStyle/>
                    <a:p>
                      <a:pPr algn="ctr"/>
                      <a:r>
                        <a:rPr lang="en-US" altLang="ja-JP" sz="1400" dirty="0">
                          <a:solidFill>
                            <a:srgbClr val="3F3F3F"/>
                          </a:solidFill>
                          <a:latin typeface="Meiryo"/>
                          <a:ea typeface="Meiryo"/>
                        </a:rPr>
                        <a:t>C</a:t>
                      </a:r>
                      <a:endParaRPr sz="1400" dirty="0">
                        <a:solidFill>
                          <a:srgbClr val="3F3F3F"/>
                        </a:solidFill>
                        <a:latin typeface="Meiryo"/>
                        <a:ea typeface="Meiryo"/>
                      </a:endParaRPr>
                    </a:p>
                  </a:txBody>
                  <a:tcPr anchor="ctr">
                    <a:solidFill>
                      <a:srgbClr val="FFFFF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b="0" dirty="0">
                          <a:solidFill>
                            <a:srgbClr val="3F3F3F"/>
                          </a:solidFill>
                          <a:latin typeface="Meiryo"/>
                          <a:ea typeface="Meiryo"/>
                        </a:rPr>
                        <a:t>1 </a:t>
                      </a:r>
                      <a:r>
                        <a:rPr lang="en-US" altLang="ja-JP" sz="1400" b="0" dirty="0" err="1">
                          <a:solidFill>
                            <a:srgbClr val="3F3F3F"/>
                          </a:solidFill>
                          <a:latin typeface="Meiryo"/>
                          <a:ea typeface="Meiryo"/>
                        </a:rPr>
                        <a:t>閲覧</a:t>
                      </a:r>
                      <a:endParaRPr lang="en-US" altLang="ja-JP" sz="1400" b="0" dirty="0">
                        <a:solidFill>
                          <a:srgbClr val="3F3F3F"/>
                        </a:solidFill>
                        <a:latin typeface="Meiryo"/>
                        <a:ea typeface="Meiryo"/>
                      </a:endParaRPr>
                    </a:p>
                  </a:txBody>
                  <a:tcPr anchor="ctr">
                    <a:solidFill>
                      <a:srgbClr val="FFFFFF"/>
                    </a:solidFill>
                  </a:tcPr>
                </a:tc>
                <a:tc>
                  <a:txBody>
                    <a:bodyPr/>
                    <a:lstStyle/>
                    <a:p>
                      <a:pPr algn="ctr"/>
                      <a:endParaRPr sz="1400" b="0" dirty="0">
                        <a:solidFill>
                          <a:srgbClr val="3F3F3F"/>
                        </a:solidFill>
                        <a:latin typeface="Meiryo"/>
                        <a:ea typeface="Meiryo"/>
                      </a:endParaRPr>
                    </a:p>
                  </a:txBody>
                  <a:tcPr anchor="ctr">
                    <a:solidFill>
                      <a:srgbClr val="FFFFFF"/>
                    </a:solidFill>
                  </a:tcPr>
                </a:tc>
                <a:extLst>
                  <a:ext uri="{0D108BD9-81ED-4DB2-BD59-A6C34878D82A}">
                    <a16:rowId xmlns:a16="http://schemas.microsoft.com/office/drawing/2014/main" val="10003"/>
                  </a:ext>
                </a:extLst>
              </a:tr>
              <a:tr h="338980">
                <a:tc>
                  <a:txBody>
                    <a:bodyPr/>
                    <a:lstStyle/>
                    <a:p>
                      <a:pPr algn="ctr"/>
                      <a:r>
                        <a:rPr lang="en-US" altLang="ja-JP" sz="1400" dirty="0">
                          <a:solidFill>
                            <a:srgbClr val="3F3F3F"/>
                          </a:solidFill>
                          <a:latin typeface="Meiryo"/>
                          <a:ea typeface="Meiryo"/>
                        </a:rPr>
                        <a:t>D</a:t>
                      </a:r>
                      <a:endParaRPr sz="1400" dirty="0">
                        <a:solidFill>
                          <a:srgbClr val="3F3F3F"/>
                        </a:solidFill>
                        <a:latin typeface="Meiryo"/>
                        <a:ea typeface="Meiryo"/>
                      </a:endParaRPr>
                    </a:p>
                  </a:txBody>
                  <a:tcPr anchor="ctr">
                    <a:solidFill>
                      <a:srgbClr val="F5F2EE"/>
                    </a:solidFill>
                  </a:tcPr>
                </a:tc>
                <a:tc>
                  <a:txBody>
                    <a:bodyPr/>
                    <a:lstStyle/>
                    <a:p>
                      <a:pPr algn="ctr"/>
                      <a:r>
                        <a:rPr lang="en-US" altLang="ja-JP" sz="1400" b="0" dirty="0">
                          <a:solidFill>
                            <a:srgbClr val="3F3F3F"/>
                          </a:solidFill>
                          <a:latin typeface="Meiryo"/>
                          <a:ea typeface="Meiryo"/>
                        </a:rPr>
                        <a:t>2 </a:t>
                      </a:r>
                      <a:r>
                        <a:rPr lang="en-US" altLang="ja-JP" sz="1400" b="0" dirty="0" err="1">
                          <a:solidFill>
                            <a:srgbClr val="3F3F3F"/>
                          </a:solidFill>
                          <a:latin typeface="Meiryo"/>
                          <a:ea typeface="Meiryo"/>
                        </a:rPr>
                        <a:t>閲覧</a:t>
                      </a:r>
                      <a:endParaRPr sz="1400" b="0" dirty="0">
                        <a:solidFill>
                          <a:srgbClr val="3F3F3F"/>
                        </a:solidFill>
                        <a:latin typeface="Meiryo"/>
                        <a:ea typeface="Meiryo"/>
                      </a:endParaRPr>
                    </a:p>
                  </a:txBody>
                  <a:tcPr anchor="ctr">
                    <a:solidFill>
                      <a:srgbClr val="F5F2EE"/>
                    </a:solidFill>
                  </a:tcPr>
                </a:tc>
                <a:tc>
                  <a:txBody>
                    <a:bodyPr/>
                    <a:lstStyle/>
                    <a:p>
                      <a:pPr algn="ctr"/>
                      <a:endParaRPr sz="1400" b="0" dirty="0">
                        <a:solidFill>
                          <a:srgbClr val="3F3F3F"/>
                        </a:solidFill>
                        <a:latin typeface="Meiryo"/>
                        <a:ea typeface="Meiryo"/>
                      </a:endParaRPr>
                    </a:p>
                  </a:txBody>
                  <a:tcPr anchor="ctr">
                    <a:solidFill>
                      <a:srgbClr val="F5F2EE"/>
                    </a:solidFill>
                  </a:tcPr>
                </a:tc>
                <a:extLst>
                  <a:ext uri="{0D108BD9-81ED-4DB2-BD59-A6C34878D82A}">
                    <a16:rowId xmlns:a16="http://schemas.microsoft.com/office/drawing/2014/main" val="10004"/>
                  </a:ext>
                </a:extLst>
              </a:tr>
            </a:tbl>
          </a:graphicData>
        </a:graphic>
      </p:graphicFrame>
      <p:sp>
        <p:nvSpPr>
          <p:cNvPr id="16" name="Rectangle 8">
            <a:extLst>
              <a:ext uri="{FF2B5EF4-FFF2-40B4-BE49-F238E27FC236}">
                <a16:creationId xmlns:a16="http://schemas.microsoft.com/office/drawing/2014/main" id="{E63E5B9E-2D28-4CF0-5681-03F472D66ADD}"/>
              </a:ext>
            </a:extLst>
          </p:cNvPr>
          <p:cNvSpPr/>
          <p:nvPr/>
        </p:nvSpPr>
        <p:spPr>
          <a:xfrm>
            <a:off x="2902227" y="2568497"/>
            <a:ext cx="8678950" cy="1694902"/>
          </a:xfrm>
          <a:prstGeom prst="rect">
            <a:avLst/>
          </a:prstGeom>
          <a:solidFill>
            <a:srgbClr val="F5F2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7" name="Rectangle 7">
            <a:extLst>
              <a:ext uri="{FF2B5EF4-FFF2-40B4-BE49-F238E27FC236}">
                <a16:creationId xmlns:a16="http://schemas.microsoft.com/office/drawing/2014/main" id="{20E9A8E1-9D9E-0087-BE18-718450D1F24D}"/>
              </a:ext>
            </a:extLst>
          </p:cNvPr>
          <p:cNvSpPr/>
          <p:nvPr/>
        </p:nvSpPr>
        <p:spPr>
          <a:xfrm>
            <a:off x="2902227" y="2568497"/>
            <a:ext cx="8678950" cy="45719"/>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8" name="TextBox 8">
            <a:extLst>
              <a:ext uri="{FF2B5EF4-FFF2-40B4-BE49-F238E27FC236}">
                <a16:creationId xmlns:a16="http://schemas.microsoft.com/office/drawing/2014/main" id="{DF309853-1700-4E07-F315-DBB7BA9AD250}"/>
              </a:ext>
            </a:extLst>
          </p:cNvPr>
          <p:cNvSpPr txBox="1"/>
          <p:nvPr/>
        </p:nvSpPr>
        <p:spPr>
          <a:xfrm>
            <a:off x="2902226" y="2760895"/>
            <a:ext cx="8685326" cy="1231106"/>
          </a:xfrm>
          <a:prstGeom prst="rect">
            <a:avLst/>
          </a:prstGeom>
          <a:noFill/>
        </p:spPr>
        <p:txBody>
          <a:bodyPr wrap="square" lIns="0" tIns="0" rIns="0" bIns="0" anchor="t">
            <a:spAutoFit/>
          </a:bodyPr>
          <a:lstStyle/>
          <a:p>
            <a:pPr>
              <a:lnSpc>
                <a:spcPct val="150000"/>
              </a:lnSpc>
              <a:spcAft>
                <a:spcPts val="600"/>
              </a:spcAft>
            </a:pPr>
            <a:r>
              <a:rPr lang="ja-JP" altLang="en-US" sz="1600">
                <a:solidFill>
                  <a:srgbClr val="1C8AA6"/>
                </a:solidFill>
                <a:latin typeface="Meiryo"/>
                <a:ea typeface="Meiryo"/>
              </a:rPr>
              <a:t>●</a:t>
            </a:r>
            <a:r>
              <a:rPr lang="en-US" altLang="ja-JP" sz="1600" dirty="0">
                <a:solidFill>
                  <a:srgbClr val="1C8AA6"/>
                </a:solidFill>
                <a:latin typeface="Meiryo"/>
                <a:ea typeface="Meiryo"/>
              </a:rPr>
              <a:t>【</a:t>
            </a:r>
            <a:r>
              <a:rPr lang="ja-JP" altLang="en-US" sz="1600">
                <a:solidFill>
                  <a:srgbClr val="1C8AA6"/>
                </a:solidFill>
                <a:latin typeface="Meiryo"/>
                <a:ea typeface="Meiryo"/>
              </a:rPr>
              <a:t>頻度判断</a:t>
            </a:r>
            <a:r>
              <a:rPr lang="en-US" altLang="ja-JP" sz="1600" dirty="0">
                <a:solidFill>
                  <a:srgbClr val="1C8AA6"/>
                </a:solidFill>
                <a:latin typeface="Meiryo"/>
                <a:ea typeface="Meiryo"/>
              </a:rPr>
              <a:t>】</a:t>
            </a:r>
            <a:r>
              <a:rPr lang="en-US" altLang="ja-JP" sz="1600" dirty="0">
                <a:solidFill>
                  <a:srgbClr val="3D2A1B"/>
                </a:solidFill>
                <a:latin typeface="Meiryo"/>
                <a:ea typeface="Meiryo"/>
              </a:rPr>
              <a:t>1</a:t>
            </a:r>
            <a:r>
              <a:rPr lang="ja-JP" altLang="en-US" sz="1600">
                <a:solidFill>
                  <a:srgbClr val="3D2A1B"/>
                </a:solidFill>
                <a:latin typeface="Meiryo"/>
                <a:ea typeface="Meiryo"/>
              </a:rPr>
              <a:t>回閲覧した</a:t>
            </a:r>
            <a:r>
              <a:rPr lang="en-US" altLang="ja-JP" sz="1600" dirty="0">
                <a:solidFill>
                  <a:srgbClr val="3D2A1B"/>
                </a:solidFill>
                <a:latin typeface="Meiryo"/>
                <a:ea typeface="Meiryo"/>
              </a:rPr>
              <a:t>A </a:t>
            </a:r>
            <a:r>
              <a:rPr lang="en-US" altLang="ja-JP" sz="1600" dirty="0">
                <a:solidFill>
                  <a:srgbClr val="8C491F"/>
                </a:solidFill>
                <a:latin typeface="Meiryo"/>
                <a:ea typeface="Meiryo"/>
              </a:rPr>
              <a:t>vs</a:t>
            </a:r>
            <a:r>
              <a:rPr lang="en-US" altLang="ja-JP" sz="1600" dirty="0">
                <a:solidFill>
                  <a:srgbClr val="3D2A1B"/>
                </a:solidFill>
                <a:latin typeface="Meiryo"/>
                <a:ea typeface="Meiryo"/>
              </a:rPr>
              <a:t> 2</a:t>
            </a:r>
            <a:r>
              <a:rPr lang="ja-JP" altLang="en-US" sz="1600">
                <a:solidFill>
                  <a:srgbClr val="3D2A1B"/>
                </a:solidFill>
                <a:latin typeface="Meiryo"/>
                <a:ea typeface="Meiryo"/>
              </a:rPr>
              <a:t>回閲覧した</a:t>
            </a:r>
            <a:r>
              <a:rPr lang="en-US" altLang="ja-JP" sz="1600" dirty="0">
                <a:solidFill>
                  <a:srgbClr val="3D2A1B"/>
                </a:solidFill>
                <a:latin typeface="Meiryo"/>
                <a:ea typeface="Meiryo"/>
              </a:rPr>
              <a:t>B </a:t>
            </a:r>
            <a:r>
              <a:rPr lang="ja-JP" altLang="en-US" sz="1600">
                <a:latin typeface="Meiryo"/>
                <a:ea typeface="Meiryo"/>
              </a:rPr>
              <a:t>▶</a:t>
            </a:r>
            <a:r>
              <a:rPr lang="en-US" altLang="ja-JP" sz="1600" dirty="0">
                <a:latin typeface="Meiryo"/>
                <a:ea typeface="Meiryo"/>
              </a:rPr>
              <a:t> </a:t>
            </a:r>
            <a:r>
              <a:rPr lang="ja-JP" altLang="en-US" sz="1600">
                <a:solidFill>
                  <a:srgbClr val="2688A5"/>
                </a:solidFill>
                <a:latin typeface="Meiryo"/>
                <a:ea typeface="Meiryo"/>
              </a:rPr>
              <a:t>たくさん閲覧した</a:t>
            </a:r>
            <a:r>
              <a:rPr lang="en-US" altLang="ja-JP" sz="1600" dirty="0">
                <a:solidFill>
                  <a:srgbClr val="2688A5"/>
                </a:solidFill>
                <a:latin typeface="Meiryo"/>
                <a:ea typeface="Meiryo"/>
              </a:rPr>
              <a:t> </a:t>
            </a:r>
            <a:r>
              <a:rPr lang="en-US" altLang="ja-JP" sz="1600" dirty="0">
                <a:solidFill>
                  <a:srgbClr val="3D2A1B"/>
                </a:solidFill>
                <a:latin typeface="Meiryo"/>
                <a:ea typeface="Meiryo"/>
              </a:rPr>
              <a:t>B</a:t>
            </a:r>
          </a:p>
          <a:p>
            <a:pPr>
              <a:lnSpc>
                <a:spcPct val="150000"/>
              </a:lnSpc>
              <a:spcAft>
                <a:spcPts val="600"/>
              </a:spcAft>
            </a:pPr>
            <a:r>
              <a:rPr lang="ja-JP" altLang="en-US" sz="1600">
                <a:solidFill>
                  <a:srgbClr val="1C8AA6"/>
                </a:solidFill>
                <a:latin typeface="Meiryo"/>
                <a:ea typeface="Meiryo"/>
              </a:rPr>
              <a:t>●</a:t>
            </a:r>
            <a:r>
              <a:rPr lang="en-US" altLang="ja-JP" sz="1600" dirty="0">
                <a:solidFill>
                  <a:srgbClr val="1C8AA6"/>
                </a:solidFill>
                <a:latin typeface="Meiryo"/>
                <a:ea typeface="Meiryo"/>
              </a:rPr>
              <a:t>【</a:t>
            </a:r>
            <a:r>
              <a:rPr lang="ja-JP" altLang="en-US" sz="1600">
                <a:solidFill>
                  <a:srgbClr val="1C8AA6"/>
                </a:solidFill>
                <a:latin typeface="Meiryo"/>
                <a:ea typeface="Meiryo"/>
              </a:rPr>
              <a:t>最新度判断</a:t>
            </a:r>
            <a:r>
              <a:rPr lang="en-US" altLang="ja-JP" sz="1600" dirty="0">
                <a:solidFill>
                  <a:srgbClr val="1C8AA6"/>
                </a:solidFill>
                <a:latin typeface="Meiryo"/>
                <a:ea typeface="Meiryo"/>
              </a:rPr>
              <a:t>】</a:t>
            </a:r>
            <a:r>
              <a:rPr lang="en-US" altLang="ja-JP" sz="1600" dirty="0">
                <a:solidFill>
                  <a:srgbClr val="3D2A1B"/>
                </a:solidFill>
                <a:latin typeface="Meiryo"/>
                <a:ea typeface="Meiryo"/>
              </a:rPr>
              <a:t>1</a:t>
            </a:r>
            <a:r>
              <a:rPr lang="ja-JP" altLang="en-US" sz="1600">
                <a:solidFill>
                  <a:srgbClr val="3D2A1B"/>
                </a:solidFill>
                <a:latin typeface="Meiryo"/>
                <a:ea typeface="Meiryo"/>
              </a:rPr>
              <a:t>日前に閲覧した</a:t>
            </a:r>
            <a:r>
              <a:rPr lang="en-US" altLang="ja-JP" sz="1600" dirty="0">
                <a:solidFill>
                  <a:srgbClr val="3D2A1B"/>
                </a:solidFill>
                <a:latin typeface="Meiryo"/>
                <a:ea typeface="Meiryo"/>
              </a:rPr>
              <a:t>A </a:t>
            </a:r>
            <a:r>
              <a:rPr lang="en-US" altLang="ja-JP" sz="1600" dirty="0">
                <a:solidFill>
                  <a:srgbClr val="8C491F"/>
                </a:solidFill>
                <a:ea typeface="Meiryo"/>
              </a:rPr>
              <a:t>vs </a:t>
            </a:r>
            <a:r>
              <a:rPr lang="en-US" altLang="ja-JP" sz="1600" dirty="0">
                <a:solidFill>
                  <a:srgbClr val="3D2A1B"/>
                </a:solidFill>
                <a:latin typeface="Meiryo"/>
                <a:ea typeface="Meiryo"/>
              </a:rPr>
              <a:t>2</a:t>
            </a:r>
            <a:r>
              <a:rPr lang="ja-JP" altLang="en-US" sz="1600">
                <a:solidFill>
                  <a:srgbClr val="3D2A1B"/>
                </a:solidFill>
                <a:latin typeface="Meiryo"/>
                <a:ea typeface="Meiryo"/>
              </a:rPr>
              <a:t>日前に閲覧した</a:t>
            </a:r>
            <a:r>
              <a:rPr lang="en-US" altLang="ja-JP" sz="1600" dirty="0">
                <a:solidFill>
                  <a:srgbClr val="3D2A1B"/>
                </a:solidFill>
                <a:latin typeface="Meiryo"/>
                <a:ea typeface="Meiryo"/>
              </a:rPr>
              <a:t>C </a:t>
            </a:r>
            <a:r>
              <a:rPr lang="ja-JP" altLang="en-US" sz="1600">
                <a:latin typeface="Meiryo"/>
                <a:ea typeface="Meiryo"/>
              </a:rPr>
              <a:t>▶</a:t>
            </a:r>
            <a:r>
              <a:rPr lang="en-US" altLang="ja-JP" sz="1600" dirty="0">
                <a:latin typeface="Meiryo"/>
                <a:ea typeface="Meiryo"/>
              </a:rPr>
              <a:t> </a:t>
            </a:r>
            <a:r>
              <a:rPr lang="ja-JP" altLang="en-US" sz="1600">
                <a:solidFill>
                  <a:srgbClr val="2688A5"/>
                </a:solidFill>
                <a:latin typeface="Meiryo"/>
                <a:ea typeface="Meiryo"/>
              </a:rPr>
              <a:t>直近で閲覧した</a:t>
            </a:r>
            <a:r>
              <a:rPr lang="en-US" altLang="ja-JP" sz="1600" dirty="0">
                <a:solidFill>
                  <a:srgbClr val="2688A5"/>
                </a:solidFill>
                <a:latin typeface="Meiryo"/>
                <a:ea typeface="Meiryo"/>
              </a:rPr>
              <a:t> </a:t>
            </a:r>
            <a:r>
              <a:rPr lang="en-US" altLang="ja-JP" sz="1600" dirty="0">
                <a:solidFill>
                  <a:srgbClr val="3D2A1B"/>
                </a:solidFill>
                <a:latin typeface="Meiryo"/>
                <a:ea typeface="Meiryo"/>
              </a:rPr>
              <a:t>A</a:t>
            </a:r>
          </a:p>
          <a:p>
            <a:pPr>
              <a:lnSpc>
                <a:spcPct val="150000"/>
              </a:lnSpc>
              <a:spcAft>
                <a:spcPts val="600"/>
              </a:spcAft>
            </a:pPr>
            <a:r>
              <a:rPr lang="ja-JP" altLang="en-US" sz="1600">
                <a:solidFill>
                  <a:srgbClr val="1C8AA6"/>
                </a:solidFill>
                <a:latin typeface="Meiryo"/>
                <a:ea typeface="Meiryo"/>
              </a:rPr>
              <a:t>●</a:t>
            </a:r>
            <a:r>
              <a:rPr lang="en-US" altLang="ja-JP" sz="1600" dirty="0">
                <a:solidFill>
                  <a:srgbClr val="1C8AA6"/>
                </a:solidFill>
                <a:latin typeface="Meiryo"/>
                <a:ea typeface="Meiryo"/>
              </a:rPr>
              <a:t>【</a:t>
            </a:r>
            <a:r>
              <a:rPr lang="ja-JP" altLang="en-US" sz="1600">
                <a:solidFill>
                  <a:srgbClr val="1C8AA6"/>
                </a:solidFill>
                <a:latin typeface="Meiryo"/>
                <a:ea typeface="Meiryo"/>
              </a:rPr>
              <a:t>トレードオフ</a:t>
            </a:r>
            <a:r>
              <a:rPr lang="en-US" altLang="ja-JP" sz="1600" dirty="0">
                <a:solidFill>
                  <a:srgbClr val="1C8AA6"/>
                </a:solidFill>
                <a:latin typeface="Meiryo"/>
                <a:ea typeface="Meiryo"/>
              </a:rPr>
              <a:t>】</a:t>
            </a:r>
            <a:r>
              <a:rPr lang="en-US" altLang="ja-JP" sz="1600" dirty="0">
                <a:solidFill>
                  <a:srgbClr val="3D2A1B"/>
                </a:solidFill>
                <a:latin typeface="Meiryo"/>
                <a:ea typeface="Meiryo"/>
              </a:rPr>
              <a:t>1</a:t>
            </a:r>
            <a:r>
              <a:rPr lang="ja-JP" altLang="en-US" sz="1600">
                <a:solidFill>
                  <a:srgbClr val="3D2A1B"/>
                </a:solidFill>
                <a:latin typeface="Meiryo"/>
                <a:ea typeface="Meiryo"/>
              </a:rPr>
              <a:t>日前に</a:t>
            </a:r>
            <a:r>
              <a:rPr lang="en-US" altLang="ja-JP" sz="1600" dirty="0">
                <a:solidFill>
                  <a:srgbClr val="3D2A1B"/>
                </a:solidFill>
                <a:latin typeface="Meiryo"/>
                <a:ea typeface="Meiryo"/>
              </a:rPr>
              <a:t>1</a:t>
            </a:r>
            <a:r>
              <a:rPr lang="ja-JP" altLang="en-US" sz="1600">
                <a:solidFill>
                  <a:srgbClr val="3D2A1B"/>
                </a:solidFill>
                <a:latin typeface="Meiryo"/>
                <a:ea typeface="Meiryo"/>
              </a:rPr>
              <a:t>回閲覧した</a:t>
            </a:r>
            <a:r>
              <a:rPr lang="en-US" altLang="ja-JP" sz="1600" dirty="0">
                <a:solidFill>
                  <a:srgbClr val="3D2A1B"/>
                </a:solidFill>
                <a:latin typeface="Meiryo"/>
                <a:ea typeface="Meiryo"/>
              </a:rPr>
              <a:t>A </a:t>
            </a:r>
            <a:r>
              <a:rPr lang="en-US" altLang="ja-JP" sz="1600" dirty="0">
                <a:solidFill>
                  <a:srgbClr val="8C491F"/>
                </a:solidFill>
                <a:ea typeface="Meiryo"/>
              </a:rPr>
              <a:t>vs </a:t>
            </a:r>
            <a:r>
              <a:rPr lang="en-US" altLang="ja-JP" sz="1600" dirty="0">
                <a:solidFill>
                  <a:srgbClr val="3D2A1B"/>
                </a:solidFill>
                <a:latin typeface="Meiryo"/>
                <a:ea typeface="Meiryo"/>
              </a:rPr>
              <a:t>2</a:t>
            </a:r>
            <a:r>
              <a:rPr lang="ja-JP" altLang="en-US" sz="1600">
                <a:solidFill>
                  <a:srgbClr val="3D2A1B"/>
                </a:solidFill>
                <a:latin typeface="Meiryo"/>
                <a:ea typeface="Meiryo"/>
              </a:rPr>
              <a:t>日前に</a:t>
            </a:r>
            <a:r>
              <a:rPr lang="en-US" altLang="ja-JP" sz="1600" dirty="0">
                <a:solidFill>
                  <a:srgbClr val="3D2A1B"/>
                </a:solidFill>
                <a:latin typeface="Meiryo"/>
                <a:ea typeface="Meiryo"/>
              </a:rPr>
              <a:t>2</a:t>
            </a:r>
            <a:r>
              <a:rPr lang="ja-JP" altLang="en-US" sz="1600">
                <a:solidFill>
                  <a:srgbClr val="3D2A1B"/>
                </a:solidFill>
                <a:latin typeface="Meiryo"/>
                <a:ea typeface="Meiryo"/>
              </a:rPr>
              <a:t>回閲覧した</a:t>
            </a:r>
            <a:r>
              <a:rPr lang="en-US" altLang="ja-JP" sz="1600" dirty="0">
                <a:solidFill>
                  <a:srgbClr val="3D2A1B"/>
                </a:solidFill>
                <a:latin typeface="Meiryo"/>
                <a:ea typeface="Meiryo"/>
              </a:rPr>
              <a:t>D </a:t>
            </a:r>
            <a:r>
              <a:rPr lang="ja-JP" altLang="en-US" sz="1600">
                <a:latin typeface="Meiryo"/>
                <a:ea typeface="Meiryo"/>
              </a:rPr>
              <a:t>▶</a:t>
            </a:r>
            <a:r>
              <a:rPr lang="en-US" altLang="ja-JP" sz="1600" dirty="0">
                <a:latin typeface="Meiryo"/>
                <a:ea typeface="Meiryo"/>
              </a:rPr>
              <a:t> </a:t>
            </a:r>
            <a:r>
              <a:rPr lang="ja-JP" altLang="en-US" sz="1600">
                <a:solidFill>
                  <a:srgbClr val="2688A5"/>
                </a:solidFill>
                <a:latin typeface="Meiryo"/>
                <a:ea typeface="Meiryo"/>
              </a:rPr>
              <a:t>直感では判断できない</a:t>
            </a:r>
            <a:endParaRPr lang="en-US" altLang="ja-JP" sz="1600" dirty="0">
              <a:solidFill>
                <a:srgbClr val="2688A5"/>
              </a:solidFill>
              <a:latin typeface="Meiryo"/>
              <a:ea typeface="Meiryo"/>
            </a:endParaRPr>
          </a:p>
        </p:txBody>
      </p:sp>
      <p:sp>
        <p:nvSpPr>
          <p:cNvPr id="20" name="テキスト ボックス 19">
            <a:extLst>
              <a:ext uri="{FF2B5EF4-FFF2-40B4-BE49-F238E27FC236}">
                <a16:creationId xmlns:a16="http://schemas.microsoft.com/office/drawing/2014/main" id="{00BA1E17-F63E-1F7D-F8E1-9112687764CD}"/>
              </a:ext>
            </a:extLst>
          </p:cNvPr>
          <p:cNvSpPr txBox="1"/>
          <p:nvPr/>
        </p:nvSpPr>
        <p:spPr>
          <a:xfrm>
            <a:off x="610824" y="2190698"/>
            <a:ext cx="2196178" cy="369332"/>
          </a:xfrm>
          <a:prstGeom prst="rect">
            <a:avLst/>
          </a:prstGeom>
          <a:noFill/>
        </p:spPr>
        <p:txBody>
          <a:bodyPr wrap="square">
            <a:spAutoFit/>
          </a:bodyPr>
          <a:lstStyle/>
          <a:p>
            <a:pPr algn="ctr"/>
            <a:r>
              <a:rPr lang="ja-JP" altLang="en-US" b="1" u="sng">
                <a:ea typeface="Meiryo"/>
              </a:rPr>
              <a:t>過去の行動履歴</a:t>
            </a:r>
            <a:endParaRPr lang="ja-JP" altLang="en-US" b="1" u="sng"/>
          </a:p>
        </p:txBody>
      </p:sp>
      <p:sp>
        <p:nvSpPr>
          <p:cNvPr id="21" name="テキスト ボックス 20">
            <a:extLst>
              <a:ext uri="{FF2B5EF4-FFF2-40B4-BE49-F238E27FC236}">
                <a16:creationId xmlns:a16="http://schemas.microsoft.com/office/drawing/2014/main" id="{691FD56D-DA90-DBCC-6A90-87BD3DA98C63}"/>
              </a:ext>
            </a:extLst>
          </p:cNvPr>
          <p:cNvSpPr txBox="1"/>
          <p:nvPr/>
        </p:nvSpPr>
        <p:spPr>
          <a:xfrm>
            <a:off x="2902869" y="2192096"/>
            <a:ext cx="8671930" cy="369332"/>
          </a:xfrm>
          <a:prstGeom prst="rect">
            <a:avLst/>
          </a:prstGeom>
          <a:noFill/>
        </p:spPr>
        <p:txBody>
          <a:bodyPr wrap="square">
            <a:spAutoFit/>
          </a:bodyPr>
          <a:lstStyle/>
          <a:p>
            <a:pPr algn="ctr"/>
            <a:r>
              <a:rPr lang="ja-JP" altLang="en-US" b="1" u="sng">
                <a:ea typeface="Meiryo"/>
              </a:rPr>
              <a:t>未来（</a:t>
            </a:r>
            <a:r>
              <a:rPr lang="en-US" altLang="ja-JP" b="1" u="sng" dirty="0">
                <a:ea typeface="Meiryo"/>
              </a:rPr>
              <a:t>7</a:t>
            </a:r>
            <a:r>
              <a:rPr lang="ja-JP" altLang="en-US" b="1" u="sng">
                <a:ea typeface="Meiryo"/>
              </a:rPr>
              <a:t>月</a:t>
            </a:r>
            <a:r>
              <a:rPr lang="en-US" altLang="ja-JP" b="1" u="sng" dirty="0">
                <a:ea typeface="Meiryo"/>
              </a:rPr>
              <a:t>7</a:t>
            </a:r>
            <a:r>
              <a:rPr lang="ja-JP" altLang="en-US" b="1" u="sng">
                <a:ea typeface="Meiryo"/>
              </a:rPr>
              <a:t>日）に推薦する商品の検討</a:t>
            </a:r>
            <a:endParaRPr lang="ja-JP" altLang="en-US" b="1" u="sng"/>
          </a:p>
        </p:txBody>
      </p:sp>
    </p:spTree>
    <p:extLst>
      <p:ext uri="{BB962C8B-B14F-4D97-AF65-F5344CB8AC3E}">
        <p14:creationId xmlns:p14="http://schemas.microsoft.com/office/powerpoint/2010/main" val="107916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8AAE9-67B3-F807-D4FC-5F9925E4F82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116530E-4128-47DD-6187-6768C93611DB}"/>
              </a:ext>
            </a:extLst>
          </p:cNvPr>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a:extLst>
              <a:ext uri="{FF2B5EF4-FFF2-40B4-BE49-F238E27FC236}">
                <a16:creationId xmlns:a16="http://schemas.microsoft.com/office/drawing/2014/main" id="{5C0DD4C4-EAB3-CA33-D121-F568CA81EDA5}"/>
              </a:ext>
            </a:extLst>
          </p:cNvPr>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a:extLst>
              <a:ext uri="{FF2B5EF4-FFF2-40B4-BE49-F238E27FC236}">
                <a16:creationId xmlns:a16="http://schemas.microsoft.com/office/drawing/2014/main" id="{95265C0F-1430-135D-C521-E308ECBE3053}"/>
              </a:ext>
            </a:extLst>
          </p:cNvPr>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a:extLst>
              <a:ext uri="{FF2B5EF4-FFF2-40B4-BE49-F238E27FC236}">
                <a16:creationId xmlns:a16="http://schemas.microsoft.com/office/drawing/2014/main" id="{34192B4E-2D81-FF30-201D-33BCC0C4A0A9}"/>
              </a:ext>
            </a:extLst>
          </p:cNvPr>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4</a:t>
            </a:r>
          </a:p>
        </p:txBody>
      </p:sp>
      <p:sp>
        <p:nvSpPr>
          <p:cNvPr id="6" name="Rectangle 5">
            <a:extLst>
              <a:ext uri="{FF2B5EF4-FFF2-40B4-BE49-F238E27FC236}">
                <a16:creationId xmlns:a16="http://schemas.microsoft.com/office/drawing/2014/main" id="{0A73AA0F-2E75-5F09-BD0C-9315057AACCD}"/>
              </a:ext>
            </a:extLst>
          </p:cNvPr>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a:extLst>
              <a:ext uri="{FF2B5EF4-FFF2-40B4-BE49-F238E27FC236}">
                <a16:creationId xmlns:a16="http://schemas.microsoft.com/office/drawing/2014/main" id="{215E7A6C-E24B-EB71-7DB4-68A0A4F802B8}"/>
              </a:ext>
            </a:extLst>
          </p:cNvPr>
          <p:cNvSpPr txBox="1"/>
          <p:nvPr/>
        </p:nvSpPr>
        <p:spPr>
          <a:xfrm>
            <a:off x="720000" y="478001"/>
            <a:ext cx="10500000" cy="783997"/>
          </a:xfrm>
          <a:prstGeom prst="rect">
            <a:avLst/>
          </a:prstGeom>
          <a:noFill/>
        </p:spPr>
        <p:txBody>
          <a:bodyPr wrap="square" lIns="0" tIns="0" rIns="0" bIns="0" anchor="ctr">
            <a:spAutoFit/>
          </a:bodyPr>
          <a:lstStyle/>
          <a:p>
            <a:pPr>
              <a:lnSpc>
                <a:spcPct val="112000"/>
              </a:lnSpc>
              <a:spcAft>
                <a:spcPts val="200"/>
              </a:spcAft>
            </a:pPr>
            <a:r>
              <a:rPr lang="en-US" altLang="ja-JP" sz="1400" b="1" dirty="0">
                <a:solidFill>
                  <a:srgbClr val="1C8AA6"/>
                </a:solidFill>
                <a:ea typeface="Meiryo"/>
              </a:rPr>
              <a:t>RECOMMENDATION SYSTEM ARCHITECTURE USING RF-SCORING</a:t>
            </a:r>
            <a:endParaRPr lang="ja-JP" altLang="en-US" sz="1400" b="1">
              <a:solidFill>
                <a:srgbClr val="1C8AA6"/>
              </a:solidFill>
              <a:latin typeface="Meiryo"/>
              <a:ea typeface="Meiryo"/>
            </a:endParaRPr>
          </a:p>
          <a:p>
            <a:pPr algn="l">
              <a:lnSpc>
                <a:spcPct val="112000"/>
              </a:lnSpc>
              <a:spcBef>
                <a:spcPts val="0"/>
              </a:spcBef>
              <a:spcAft>
                <a:spcPts val="200"/>
              </a:spcAft>
            </a:pPr>
            <a:r>
              <a:rPr lang="en-US" altLang="ja-JP" sz="3000" b="1" dirty="0">
                <a:solidFill>
                  <a:srgbClr val="3D2A1B"/>
                </a:solidFill>
                <a:latin typeface="Meiryo"/>
                <a:ea typeface="Meiryo"/>
              </a:rPr>
              <a:t>RF</a:t>
            </a:r>
            <a:r>
              <a:rPr lang="ja-JP" altLang="en-US" sz="3000" b="1">
                <a:solidFill>
                  <a:srgbClr val="3D2A1B"/>
                </a:solidFill>
                <a:latin typeface="Meiryo"/>
                <a:ea typeface="Meiryo"/>
              </a:rPr>
              <a:t>スコアリングを用いた推薦システム構成</a:t>
            </a:r>
            <a:endParaRPr lang="ja-JP" altLang="en-US" sz="3000" b="1" dirty="0">
              <a:solidFill>
                <a:srgbClr val="3D2A1B"/>
              </a:solidFill>
              <a:latin typeface="Meiryo"/>
              <a:ea typeface="Meiryo"/>
            </a:endParaRPr>
          </a:p>
        </p:txBody>
      </p:sp>
      <p:sp>
        <p:nvSpPr>
          <p:cNvPr id="8" name="TextBox 7">
            <a:extLst>
              <a:ext uri="{FF2B5EF4-FFF2-40B4-BE49-F238E27FC236}">
                <a16:creationId xmlns:a16="http://schemas.microsoft.com/office/drawing/2014/main" id="{E546BF3D-FB88-58FB-6DE7-84B9FFD5DFAA}"/>
              </a:ext>
            </a:extLst>
          </p:cNvPr>
          <p:cNvSpPr txBox="1"/>
          <p:nvPr/>
        </p:nvSpPr>
        <p:spPr>
          <a:xfrm>
            <a:off x="617200" y="1500000"/>
            <a:ext cx="10963976" cy="1059521"/>
          </a:xfrm>
          <a:prstGeom prst="rect">
            <a:avLst/>
          </a:prstGeom>
          <a:noFill/>
        </p:spPr>
        <p:txBody>
          <a:bodyPr wrap="square" lIns="0" tIns="0" rIns="0" bIns="0" anchor="t">
            <a:spAutoFit/>
          </a:bodyPr>
          <a:lstStyle/>
          <a:p>
            <a:pPr>
              <a:lnSpc>
                <a:spcPct val="130000"/>
              </a:lnSpc>
            </a:pPr>
            <a:r>
              <a:rPr lang="en" altLang="ja-JP" b="1" dirty="0" err="1">
                <a:solidFill>
                  <a:srgbClr val="2688A5"/>
                </a:solidFill>
                <a:latin typeface="Meiryo"/>
                <a:ea typeface="Meiryo"/>
              </a:rPr>
              <a:t>rfscorer</a:t>
            </a:r>
            <a:r>
              <a:rPr lang="en" altLang="ja-JP" dirty="0">
                <a:latin typeface="Meiryo"/>
                <a:ea typeface="Meiryo"/>
              </a:rPr>
              <a:t> </a:t>
            </a:r>
            <a:r>
              <a:rPr lang="ja-JP" altLang="en-US">
                <a:latin typeface="Meiryo"/>
                <a:ea typeface="Meiryo"/>
              </a:rPr>
              <a:t>が出力する</a:t>
            </a:r>
            <a:r>
              <a:rPr lang="ja-JP" altLang="en-US">
                <a:ea typeface="Meiryo"/>
              </a:rPr>
              <a:t>商品選択確率は</a:t>
            </a:r>
            <a:r>
              <a:rPr lang="ja-JP" altLang="en-US">
                <a:latin typeface="Meiryo"/>
                <a:ea typeface="Meiryo"/>
              </a:rPr>
              <a:t>単独で推薦順位として利用できるだけでなく、</a:t>
            </a:r>
            <a:br>
              <a:rPr lang="en" altLang="ja-JP" dirty="0"/>
            </a:br>
            <a:r>
              <a:rPr lang="ja-JP" altLang="en-US">
                <a:latin typeface="Meiryo"/>
                <a:ea typeface="Meiryo"/>
              </a:rPr>
              <a:t>下流のモデルの入力（協調フィルタリングの評価値行列・機械学習モデルの特徴量）としても有効です。</a:t>
            </a:r>
            <a:endParaRPr lang="en-US" altLang="ja-JP" dirty="0">
              <a:latin typeface="Meiryo"/>
              <a:ea typeface="Meiryo"/>
            </a:endParaRPr>
          </a:p>
          <a:p>
            <a:pPr>
              <a:lnSpc>
                <a:spcPct val="130000"/>
              </a:lnSpc>
            </a:pPr>
            <a:r>
              <a:rPr lang="ja-JP" altLang="en-US" b="1">
                <a:ea typeface="Meiryo"/>
              </a:rPr>
              <a:t>最新度と頻度の交互作用</a:t>
            </a:r>
            <a:r>
              <a:rPr lang="ja-JP" altLang="en-US">
                <a:ea typeface="Meiryo"/>
              </a:rPr>
              <a:t>が反映された有用な特徴量によるモデル構築ができます。</a:t>
            </a:r>
          </a:p>
        </p:txBody>
      </p:sp>
      <p:sp>
        <p:nvSpPr>
          <p:cNvPr id="15" name="Rectangle 12">
            <a:extLst>
              <a:ext uri="{FF2B5EF4-FFF2-40B4-BE49-F238E27FC236}">
                <a16:creationId xmlns:a16="http://schemas.microsoft.com/office/drawing/2014/main" id="{9B54B752-5434-4A20-3701-29626CA336DE}"/>
              </a:ext>
            </a:extLst>
          </p:cNvPr>
          <p:cNvSpPr/>
          <p:nvPr/>
        </p:nvSpPr>
        <p:spPr>
          <a:xfrm>
            <a:off x="617200" y="5743225"/>
            <a:ext cx="10963976" cy="722496"/>
          </a:xfrm>
          <a:prstGeom prst="rect">
            <a:avLst/>
          </a:prstGeom>
          <a:solidFill>
            <a:srgbClr val="F7EFE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lstStyle/>
          <a:p>
            <a:r>
              <a:rPr lang="ja-JP" altLang="en-US" sz="1200">
                <a:solidFill>
                  <a:schemeClr val="tx1">
                    <a:lumMod val="50000"/>
                    <a:lumOff val="50000"/>
                  </a:schemeClr>
                </a:solidFill>
                <a:latin typeface="Meiryo"/>
                <a:ea typeface="Meiryo"/>
              </a:rPr>
              <a:t>📄 </a:t>
            </a:r>
            <a:r>
              <a:rPr lang="en" altLang="ja-JP" sz="1200" b="1" dirty="0">
                <a:solidFill>
                  <a:schemeClr val="tx1">
                    <a:lumMod val="50000"/>
                    <a:lumOff val="50000"/>
                  </a:schemeClr>
                </a:solidFill>
                <a:latin typeface="Meiryo"/>
                <a:ea typeface="Meiryo"/>
              </a:rPr>
              <a:t>Based on the paper:</a:t>
            </a:r>
            <a:r>
              <a:rPr lang="en" altLang="ja-JP" sz="1200" dirty="0">
                <a:solidFill>
                  <a:schemeClr val="tx1">
                    <a:lumMod val="50000"/>
                    <a:lumOff val="50000"/>
                  </a:schemeClr>
                </a:solidFill>
                <a:latin typeface="Meiryo"/>
                <a:ea typeface="Meiryo"/>
              </a:rPr>
              <a:t> </a:t>
            </a:r>
          </a:p>
          <a:p>
            <a:r>
              <a:rPr lang="en" altLang="ja-JP" sz="1200" dirty="0">
                <a:solidFill>
                  <a:schemeClr val="tx1">
                    <a:lumMod val="50000"/>
                    <a:lumOff val="50000"/>
                  </a:schemeClr>
                </a:solidFill>
                <a:latin typeface="Meiryo"/>
                <a:ea typeface="Meiryo"/>
              </a:rPr>
              <a:t>Jiro Iwanaga, Naoki Nishimura, </a:t>
            </a:r>
            <a:r>
              <a:rPr lang="en" altLang="ja-JP" sz="1200" dirty="0" err="1">
                <a:solidFill>
                  <a:schemeClr val="tx1">
                    <a:lumMod val="50000"/>
                    <a:lumOff val="50000"/>
                  </a:schemeClr>
                </a:solidFill>
                <a:latin typeface="Meiryo"/>
                <a:ea typeface="Meiryo"/>
              </a:rPr>
              <a:t>Noriyoshi</a:t>
            </a:r>
            <a:r>
              <a:rPr lang="en" altLang="ja-JP" sz="1200" dirty="0">
                <a:solidFill>
                  <a:schemeClr val="tx1">
                    <a:lumMod val="50000"/>
                    <a:lumOff val="50000"/>
                  </a:schemeClr>
                </a:solidFill>
                <a:latin typeface="Meiryo"/>
                <a:ea typeface="Meiryo"/>
              </a:rPr>
              <a:t> </a:t>
            </a:r>
            <a:r>
              <a:rPr lang="en" altLang="ja-JP" sz="1200" dirty="0" err="1">
                <a:solidFill>
                  <a:schemeClr val="tx1">
                    <a:lumMod val="50000"/>
                    <a:lumOff val="50000"/>
                  </a:schemeClr>
                </a:solidFill>
                <a:latin typeface="Meiryo"/>
                <a:ea typeface="Meiryo"/>
              </a:rPr>
              <a:t>Sukegawa</a:t>
            </a:r>
            <a:r>
              <a:rPr lang="en" altLang="ja-JP" sz="1200" dirty="0">
                <a:solidFill>
                  <a:schemeClr val="tx1">
                    <a:lumMod val="50000"/>
                    <a:lumOff val="50000"/>
                  </a:schemeClr>
                </a:solidFill>
                <a:latin typeface="Meiryo"/>
                <a:ea typeface="Meiryo"/>
              </a:rPr>
              <a:t>, and Yuichi Takano, “Improving collaborative filtering recommendations by estimating user preferences from clickstream data,” </a:t>
            </a:r>
            <a:r>
              <a:rPr lang="en" altLang="ja-JP" sz="1200" i="1" dirty="0">
                <a:solidFill>
                  <a:schemeClr val="tx1">
                    <a:lumMod val="50000"/>
                    <a:lumOff val="50000"/>
                  </a:schemeClr>
                </a:solidFill>
                <a:latin typeface="Meiryo"/>
                <a:ea typeface="Meiryo"/>
              </a:rPr>
              <a:t>Electronic Commerce Research and Applications</a:t>
            </a:r>
            <a:r>
              <a:rPr lang="en" altLang="ja-JP" sz="1200" dirty="0">
                <a:solidFill>
                  <a:schemeClr val="tx1">
                    <a:lumMod val="50000"/>
                    <a:lumOff val="50000"/>
                  </a:schemeClr>
                </a:solidFill>
                <a:latin typeface="Meiryo"/>
                <a:ea typeface="Meiryo"/>
              </a:rPr>
              <a:t>, Volume 37, Article 100877, 2019.</a:t>
            </a:r>
          </a:p>
        </p:txBody>
      </p:sp>
      <p:sp>
        <p:nvSpPr>
          <p:cNvPr id="9" name="円柱 8">
            <a:extLst>
              <a:ext uri="{FF2B5EF4-FFF2-40B4-BE49-F238E27FC236}">
                <a16:creationId xmlns:a16="http://schemas.microsoft.com/office/drawing/2014/main" id="{904CCE65-BE76-4BC4-8379-B03CFB9CBAA1}"/>
              </a:ext>
            </a:extLst>
          </p:cNvPr>
          <p:cNvSpPr/>
          <p:nvPr/>
        </p:nvSpPr>
        <p:spPr>
          <a:xfrm>
            <a:off x="2206396" y="3152824"/>
            <a:ext cx="1148030" cy="608331"/>
          </a:xfrm>
          <a:prstGeom prst="can">
            <a:avLst/>
          </a:prstGeom>
          <a:solidFill>
            <a:srgbClr val="F5F2EE"/>
          </a:solidFill>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a:t>行動履歴</a:t>
            </a:r>
          </a:p>
        </p:txBody>
      </p:sp>
      <p:sp>
        <p:nvSpPr>
          <p:cNvPr id="12" name="Rounded Rectangle 13">
            <a:extLst>
              <a:ext uri="{FF2B5EF4-FFF2-40B4-BE49-F238E27FC236}">
                <a16:creationId xmlns:a16="http://schemas.microsoft.com/office/drawing/2014/main" id="{E2BAC149-BD11-D8AC-0034-F32CEF55B5E9}"/>
              </a:ext>
            </a:extLst>
          </p:cNvPr>
          <p:cNvSpPr/>
          <p:nvPr/>
        </p:nvSpPr>
        <p:spPr>
          <a:xfrm>
            <a:off x="3856384" y="3152826"/>
            <a:ext cx="1296063" cy="608331"/>
          </a:xfrm>
          <a:prstGeom prst="round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sz="2000" b="1" dirty="0" err="1">
                <a:solidFill>
                  <a:srgbClr val="FFFFFF"/>
                </a:solidFill>
                <a:latin typeface="Meiryo"/>
                <a:ea typeface="Meiryo"/>
              </a:rPr>
              <a:t>rfscorer</a:t>
            </a:r>
            <a:endParaRPr sz="2000" b="1" dirty="0">
              <a:solidFill>
                <a:srgbClr val="FFFFFF"/>
              </a:solidFill>
              <a:latin typeface="Meiryo"/>
              <a:ea typeface="Meiryo"/>
            </a:endParaRPr>
          </a:p>
        </p:txBody>
      </p:sp>
      <p:sp>
        <p:nvSpPr>
          <p:cNvPr id="13" name="Rounded Rectangle 15">
            <a:extLst>
              <a:ext uri="{FF2B5EF4-FFF2-40B4-BE49-F238E27FC236}">
                <a16:creationId xmlns:a16="http://schemas.microsoft.com/office/drawing/2014/main" id="{F447C4FB-CA99-4141-42DB-826929AF327E}"/>
              </a:ext>
            </a:extLst>
          </p:cNvPr>
          <p:cNvSpPr/>
          <p:nvPr/>
        </p:nvSpPr>
        <p:spPr>
          <a:xfrm>
            <a:off x="5685182" y="4689444"/>
            <a:ext cx="1984637" cy="488126"/>
          </a:xfrm>
          <a:prstGeom prst="roundRect">
            <a:avLst/>
          </a:prstGeom>
          <a:solidFill>
            <a:schemeClr val="bg1"/>
          </a:solidFill>
          <a:ln w="38100">
            <a:solidFill>
              <a:srgbClr val="1C8AA6"/>
            </a:solid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350" b="1">
                <a:solidFill>
                  <a:srgbClr val="3D2A1B"/>
                </a:solidFill>
                <a:latin typeface="Meiryo"/>
                <a:ea typeface="Meiryo"/>
              </a:rPr>
              <a:t>機械学習モデル</a:t>
            </a:r>
            <a:endParaRPr sz="1350" b="1" dirty="0">
              <a:solidFill>
                <a:srgbClr val="3D2A1B"/>
              </a:solidFill>
              <a:latin typeface="Meiryo"/>
              <a:ea typeface="Meiryo"/>
            </a:endParaRPr>
          </a:p>
        </p:txBody>
      </p:sp>
      <p:cxnSp>
        <p:nvCxnSpPr>
          <p:cNvPr id="14" name="直線矢印コネクタ 13">
            <a:extLst>
              <a:ext uri="{FF2B5EF4-FFF2-40B4-BE49-F238E27FC236}">
                <a16:creationId xmlns:a16="http://schemas.microsoft.com/office/drawing/2014/main" id="{28CEF352-202B-52B1-D811-25C859292DF5}"/>
              </a:ext>
            </a:extLst>
          </p:cNvPr>
          <p:cNvCxnSpPr>
            <a:cxnSpLocks/>
            <a:stCxn id="9" idx="4"/>
            <a:endCxn id="12" idx="1"/>
          </p:cNvCxnSpPr>
          <p:nvPr/>
        </p:nvCxnSpPr>
        <p:spPr>
          <a:xfrm>
            <a:off x="3354426" y="3456990"/>
            <a:ext cx="501958" cy="2"/>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5" name="円柱 24">
            <a:extLst>
              <a:ext uri="{FF2B5EF4-FFF2-40B4-BE49-F238E27FC236}">
                <a16:creationId xmlns:a16="http://schemas.microsoft.com/office/drawing/2014/main" id="{B9121A64-418E-0312-4F0C-FBD66A3E992A}"/>
              </a:ext>
            </a:extLst>
          </p:cNvPr>
          <p:cNvSpPr/>
          <p:nvPr/>
        </p:nvSpPr>
        <p:spPr>
          <a:xfrm>
            <a:off x="2199975" y="4801451"/>
            <a:ext cx="1148030" cy="620202"/>
          </a:xfrm>
          <a:prstGeom prst="can">
            <a:avLst/>
          </a:prstGeom>
          <a:solidFill>
            <a:srgbClr val="F5F2EE"/>
          </a:solidFill>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400"/>
              <a:t>ユーザー</a:t>
            </a:r>
            <a:r>
              <a:rPr kumimoji="1" lang="en-US" altLang="ja-JP" sz="1400" dirty="0"/>
              <a:t>DB</a:t>
            </a:r>
          </a:p>
          <a:p>
            <a:pPr algn="ctr"/>
            <a:r>
              <a:rPr kumimoji="1" lang="ja-JP" altLang="en-US" sz="1400"/>
              <a:t>商品</a:t>
            </a:r>
            <a:r>
              <a:rPr kumimoji="1" lang="en-US" altLang="ja-JP" sz="1400" dirty="0"/>
              <a:t>DB</a:t>
            </a:r>
          </a:p>
          <a:p>
            <a:pPr algn="ctr"/>
            <a:r>
              <a:rPr kumimoji="1" lang="en-US" altLang="ja-JP" sz="1400" dirty="0"/>
              <a:t>Etc.</a:t>
            </a:r>
            <a:endParaRPr kumimoji="1" lang="ja-JP" altLang="en-US" sz="1400"/>
          </a:p>
        </p:txBody>
      </p:sp>
      <p:cxnSp>
        <p:nvCxnSpPr>
          <p:cNvPr id="26" name="カギ線コネクタ 25">
            <a:extLst>
              <a:ext uri="{FF2B5EF4-FFF2-40B4-BE49-F238E27FC236}">
                <a16:creationId xmlns:a16="http://schemas.microsoft.com/office/drawing/2014/main" id="{A58FEED9-E2FD-DE00-38A7-201D63D95E1E}"/>
              </a:ext>
            </a:extLst>
          </p:cNvPr>
          <p:cNvCxnSpPr>
            <a:cxnSpLocks/>
            <a:stCxn id="12" idx="2"/>
            <a:endCxn id="13" idx="1"/>
          </p:cNvCxnSpPr>
          <p:nvPr/>
        </p:nvCxnSpPr>
        <p:spPr>
          <a:xfrm rot="16200000" flipH="1">
            <a:off x="4508624" y="3756949"/>
            <a:ext cx="1172350" cy="1180766"/>
          </a:xfrm>
          <a:prstGeom prst="bentConnector2">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
        <p:nvSpPr>
          <p:cNvPr id="27" name="Rounded Rectangle 15">
            <a:extLst>
              <a:ext uri="{FF2B5EF4-FFF2-40B4-BE49-F238E27FC236}">
                <a16:creationId xmlns:a16="http://schemas.microsoft.com/office/drawing/2014/main" id="{BD946645-B14C-11DE-340D-1A3512164D50}"/>
              </a:ext>
            </a:extLst>
          </p:cNvPr>
          <p:cNvSpPr/>
          <p:nvPr/>
        </p:nvSpPr>
        <p:spPr>
          <a:xfrm>
            <a:off x="5685181" y="3971131"/>
            <a:ext cx="1984637" cy="488126"/>
          </a:xfrm>
          <a:prstGeom prst="roundRect">
            <a:avLst/>
          </a:prstGeom>
          <a:solidFill>
            <a:schemeClr val="bg1"/>
          </a:solidFill>
          <a:ln w="38100">
            <a:solidFill>
              <a:srgbClr val="1C8AA6"/>
            </a:solid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sz="1350" b="1" dirty="0" err="1">
                <a:solidFill>
                  <a:srgbClr val="3D2A1B"/>
                </a:solidFill>
                <a:latin typeface="Meiryo"/>
                <a:ea typeface="Meiryo"/>
              </a:rPr>
              <a:t>協調フィルタリング</a:t>
            </a:r>
            <a:endParaRPr lang="en-US" sz="1350" b="1" dirty="0">
              <a:solidFill>
                <a:srgbClr val="3D2A1B"/>
              </a:solidFill>
              <a:latin typeface="Meiryo"/>
              <a:ea typeface="Meiryo"/>
            </a:endParaRPr>
          </a:p>
          <a:p>
            <a:pPr algn="ctr"/>
            <a:r>
              <a:rPr lang="ja-JP" altLang="en-US" sz="1100" b="1">
                <a:solidFill>
                  <a:srgbClr val="3D2A1B"/>
                </a:solidFill>
                <a:latin typeface="Meiryo"/>
                <a:ea typeface="Meiryo"/>
              </a:rPr>
              <a:t>非負値行列分解</a:t>
            </a:r>
            <a:r>
              <a:rPr lang="en-US" altLang="ja-JP" sz="1100" b="1" dirty="0">
                <a:solidFill>
                  <a:srgbClr val="3D2A1B"/>
                </a:solidFill>
                <a:latin typeface="Meiryo"/>
                <a:ea typeface="Meiryo"/>
              </a:rPr>
              <a:t>(NMF)</a:t>
            </a:r>
            <a:r>
              <a:rPr lang="ja-JP" altLang="en-US" sz="1100" b="1">
                <a:solidFill>
                  <a:srgbClr val="3D2A1B"/>
                </a:solidFill>
                <a:latin typeface="Meiryo"/>
                <a:ea typeface="Meiryo"/>
              </a:rPr>
              <a:t>など</a:t>
            </a:r>
            <a:endParaRPr sz="1100" b="1" dirty="0">
              <a:solidFill>
                <a:srgbClr val="3D2A1B"/>
              </a:solidFill>
              <a:latin typeface="Meiryo"/>
              <a:ea typeface="Meiryo"/>
            </a:endParaRPr>
          </a:p>
        </p:txBody>
      </p:sp>
      <p:cxnSp>
        <p:nvCxnSpPr>
          <p:cNvPr id="28" name="カギ線コネクタ 27">
            <a:extLst>
              <a:ext uri="{FF2B5EF4-FFF2-40B4-BE49-F238E27FC236}">
                <a16:creationId xmlns:a16="http://schemas.microsoft.com/office/drawing/2014/main" id="{EF89680D-0C51-6DAF-CCB2-2660F3023641}"/>
              </a:ext>
            </a:extLst>
          </p:cNvPr>
          <p:cNvCxnSpPr>
            <a:cxnSpLocks/>
            <a:stCxn id="12" idx="2"/>
            <a:endCxn id="27" idx="1"/>
          </p:cNvCxnSpPr>
          <p:nvPr/>
        </p:nvCxnSpPr>
        <p:spPr>
          <a:xfrm rot="16200000" flipH="1">
            <a:off x="4867780" y="3397792"/>
            <a:ext cx="454037" cy="1180765"/>
          </a:xfrm>
          <a:prstGeom prst="bentConnector2">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29" name="カギ線コネクタ 28">
            <a:extLst>
              <a:ext uri="{FF2B5EF4-FFF2-40B4-BE49-F238E27FC236}">
                <a16:creationId xmlns:a16="http://schemas.microsoft.com/office/drawing/2014/main" id="{6AFBBFB5-BC32-3CFC-759B-AB13919AF4E4}"/>
              </a:ext>
            </a:extLst>
          </p:cNvPr>
          <p:cNvCxnSpPr>
            <a:cxnSpLocks/>
            <a:stCxn id="25" idx="4"/>
            <a:endCxn id="13" idx="1"/>
          </p:cNvCxnSpPr>
          <p:nvPr/>
        </p:nvCxnSpPr>
        <p:spPr>
          <a:xfrm flipV="1">
            <a:off x="3348005" y="4933507"/>
            <a:ext cx="2337177" cy="178045"/>
          </a:xfrm>
          <a:prstGeom prst="bentConnector3">
            <a:avLst>
              <a:gd name="adj1" fmla="val 74155"/>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
        <p:nvSpPr>
          <p:cNvPr id="30" name="テキスト ボックス 29">
            <a:extLst>
              <a:ext uri="{FF2B5EF4-FFF2-40B4-BE49-F238E27FC236}">
                <a16:creationId xmlns:a16="http://schemas.microsoft.com/office/drawing/2014/main" id="{08175846-6360-A8DC-9C91-CD84E130661E}"/>
              </a:ext>
            </a:extLst>
          </p:cNvPr>
          <p:cNvSpPr txBox="1"/>
          <p:nvPr/>
        </p:nvSpPr>
        <p:spPr>
          <a:xfrm>
            <a:off x="5653006" y="3175474"/>
            <a:ext cx="2202884" cy="307777"/>
          </a:xfrm>
          <a:prstGeom prst="rect">
            <a:avLst/>
          </a:prstGeom>
          <a:noFill/>
        </p:spPr>
        <p:txBody>
          <a:bodyPr wrap="square">
            <a:spAutoFit/>
          </a:bodyPr>
          <a:lstStyle/>
          <a:p>
            <a:r>
              <a:rPr lang="ja-JP" altLang="en-US" sz="1400" b="1">
                <a:solidFill>
                  <a:srgbClr val="3D2A1B"/>
                </a:solidFill>
                <a:latin typeface="Meiryo"/>
                <a:ea typeface="Meiryo"/>
              </a:rPr>
              <a:t>商品選択確率</a:t>
            </a:r>
            <a:r>
              <a:rPr lang="en-US" altLang="ja-JP" sz="1400" b="1" dirty="0">
                <a:solidFill>
                  <a:srgbClr val="3D2A1B"/>
                </a:solidFill>
                <a:latin typeface="Meiryo"/>
                <a:ea typeface="Meiryo"/>
              </a:rPr>
              <a:t>(</a:t>
            </a:r>
            <a:r>
              <a:rPr lang="ja-JP" altLang="en-US" sz="1400" b="1">
                <a:solidFill>
                  <a:srgbClr val="3D2A1B"/>
                </a:solidFill>
                <a:latin typeface="Meiryo"/>
                <a:ea typeface="Meiryo"/>
              </a:rPr>
              <a:t>推薦順位</a:t>
            </a:r>
            <a:r>
              <a:rPr lang="en-US" altLang="ja-JP" sz="1400" b="1" dirty="0">
                <a:solidFill>
                  <a:srgbClr val="3D2A1B"/>
                </a:solidFill>
                <a:latin typeface="Meiryo"/>
                <a:ea typeface="Meiryo"/>
              </a:rPr>
              <a:t>)</a:t>
            </a:r>
            <a:endParaRPr lang="ja-JP" altLang="en-US" sz="1400"/>
          </a:p>
        </p:txBody>
      </p:sp>
      <p:sp>
        <p:nvSpPr>
          <p:cNvPr id="31" name="テキスト ボックス 30">
            <a:extLst>
              <a:ext uri="{FF2B5EF4-FFF2-40B4-BE49-F238E27FC236}">
                <a16:creationId xmlns:a16="http://schemas.microsoft.com/office/drawing/2014/main" id="{446084AD-481A-BB1B-EA81-1A690CA5D6A8}"/>
              </a:ext>
            </a:extLst>
          </p:cNvPr>
          <p:cNvSpPr txBox="1"/>
          <p:nvPr/>
        </p:nvSpPr>
        <p:spPr>
          <a:xfrm>
            <a:off x="4519622" y="4685516"/>
            <a:ext cx="1052252" cy="307777"/>
          </a:xfrm>
          <a:prstGeom prst="rect">
            <a:avLst/>
          </a:prstGeom>
          <a:noFill/>
        </p:spPr>
        <p:txBody>
          <a:bodyPr wrap="square">
            <a:spAutoFit/>
          </a:bodyPr>
          <a:lstStyle/>
          <a:p>
            <a:r>
              <a:rPr lang="en-US" altLang="ja-JP" sz="1400" b="1" dirty="0">
                <a:solidFill>
                  <a:srgbClr val="3D2A1B"/>
                </a:solidFill>
                <a:latin typeface="Meiryo"/>
                <a:ea typeface="Meiryo"/>
              </a:rPr>
              <a:t>ML</a:t>
            </a:r>
            <a:r>
              <a:rPr lang="ja-JP" altLang="en-US" sz="1400" b="1">
                <a:solidFill>
                  <a:srgbClr val="3D2A1B"/>
                </a:solidFill>
                <a:latin typeface="Meiryo"/>
                <a:ea typeface="Meiryo"/>
              </a:rPr>
              <a:t>特徴量</a:t>
            </a:r>
            <a:endParaRPr lang="ja-JP" altLang="en-US" sz="1400"/>
          </a:p>
        </p:txBody>
      </p:sp>
      <p:sp>
        <p:nvSpPr>
          <p:cNvPr id="32" name="テキスト ボックス 31">
            <a:extLst>
              <a:ext uri="{FF2B5EF4-FFF2-40B4-BE49-F238E27FC236}">
                <a16:creationId xmlns:a16="http://schemas.microsoft.com/office/drawing/2014/main" id="{18A711B9-A34C-5B9B-6C97-44944DFDEBE1}"/>
              </a:ext>
            </a:extLst>
          </p:cNvPr>
          <p:cNvSpPr txBox="1"/>
          <p:nvPr/>
        </p:nvSpPr>
        <p:spPr>
          <a:xfrm>
            <a:off x="4504044" y="3964056"/>
            <a:ext cx="1180765" cy="307777"/>
          </a:xfrm>
          <a:prstGeom prst="rect">
            <a:avLst/>
          </a:prstGeom>
          <a:noFill/>
        </p:spPr>
        <p:txBody>
          <a:bodyPr wrap="square">
            <a:spAutoFit/>
          </a:bodyPr>
          <a:lstStyle/>
          <a:p>
            <a:r>
              <a:rPr lang="ja-JP" altLang="en-US" sz="1400" b="1">
                <a:solidFill>
                  <a:srgbClr val="3D2A1B"/>
                </a:solidFill>
                <a:latin typeface="Meiryo"/>
                <a:ea typeface="Meiryo"/>
              </a:rPr>
              <a:t>評価値行列</a:t>
            </a:r>
            <a:endParaRPr lang="ja-JP" altLang="en-US" sz="1400"/>
          </a:p>
        </p:txBody>
      </p:sp>
      <p:sp>
        <p:nvSpPr>
          <p:cNvPr id="33" name="Rounded Rectangle 17">
            <a:extLst>
              <a:ext uri="{FF2B5EF4-FFF2-40B4-BE49-F238E27FC236}">
                <a16:creationId xmlns:a16="http://schemas.microsoft.com/office/drawing/2014/main" id="{C446B506-0DAD-C293-20C4-FD806142C846}"/>
              </a:ext>
            </a:extLst>
          </p:cNvPr>
          <p:cNvSpPr/>
          <p:nvPr/>
        </p:nvSpPr>
        <p:spPr>
          <a:xfrm>
            <a:off x="8108901" y="2838555"/>
            <a:ext cx="1509336" cy="2544130"/>
          </a:xfrm>
          <a:prstGeom prst="roundRect">
            <a:avLst>
              <a:gd name="adj" fmla="val 8915"/>
            </a:avLst>
          </a:prstGeom>
          <a:solidFill>
            <a:srgbClr val="8C491F"/>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t"/>
          <a:lstStyle/>
          <a:p>
            <a:pPr algn="ctr"/>
            <a:r>
              <a:rPr lang="ja-JP" altLang="en-US" b="1">
                <a:solidFill>
                  <a:schemeClr val="bg1"/>
                </a:solidFill>
                <a:latin typeface="Meiryo"/>
                <a:ea typeface="Meiryo"/>
              </a:rPr>
              <a:t>ユーザー</a:t>
            </a:r>
            <a:endParaRPr b="1" dirty="0">
              <a:solidFill>
                <a:schemeClr val="bg1"/>
              </a:solidFill>
              <a:latin typeface="Meiryo"/>
              <a:ea typeface="Meiryo"/>
            </a:endParaRPr>
          </a:p>
        </p:txBody>
      </p:sp>
      <p:sp>
        <p:nvSpPr>
          <p:cNvPr id="34" name="Rounded Rectangle 17">
            <a:extLst>
              <a:ext uri="{FF2B5EF4-FFF2-40B4-BE49-F238E27FC236}">
                <a16:creationId xmlns:a16="http://schemas.microsoft.com/office/drawing/2014/main" id="{C6BB94E6-6AF5-681D-99CA-A9FFAB18CCE4}"/>
              </a:ext>
            </a:extLst>
          </p:cNvPr>
          <p:cNvSpPr/>
          <p:nvPr/>
        </p:nvSpPr>
        <p:spPr>
          <a:xfrm>
            <a:off x="8250290" y="3213847"/>
            <a:ext cx="1207916" cy="486287"/>
          </a:xfrm>
          <a:prstGeom prst="roundRect">
            <a:avLst/>
          </a:prstGeom>
          <a:solidFill>
            <a:srgbClr val="F8EFE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200" b="1">
                <a:solidFill>
                  <a:schemeClr val="tx1"/>
                </a:solidFill>
                <a:latin typeface="Meiryo"/>
                <a:ea typeface="Meiryo"/>
              </a:rPr>
              <a:t>過去に接触した</a:t>
            </a:r>
            <a:endParaRPr lang="en-US" altLang="ja-JP" sz="1200" b="1" dirty="0">
              <a:solidFill>
                <a:schemeClr val="tx1"/>
              </a:solidFill>
              <a:latin typeface="Meiryo"/>
              <a:ea typeface="Meiryo"/>
            </a:endParaRPr>
          </a:p>
          <a:p>
            <a:pPr algn="ctr"/>
            <a:r>
              <a:rPr lang="ja-JP" altLang="en-US" sz="1200" b="1">
                <a:solidFill>
                  <a:schemeClr val="tx1"/>
                </a:solidFill>
                <a:latin typeface="Meiryo"/>
                <a:ea typeface="Meiryo"/>
              </a:rPr>
              <a:t>商品の推薦</a:t>
            </a:r>
            <a:endParaRPr sz="1200" b="1" dirty="0">
              <a:solidFill>
                <a:schemeClr val="tx1"/>
              </a:solidFill>
              <a:latin typeface="Meiryo"/>
              <a:ea typeface="Meiryo"/>
            </a:endParaRPr>
          </a:p>
        </p:txBody>
      </p:sp>
      <p:cxnSp>
        <p:nvCxnSpPr>
          <p:cNvPr id="35" name="直線矢印コネクタ 34">
            <a:extLst>
              <a:ext uri="{FF2B5EF4-FFF2-40B4-BE49-F238E27FC236}">
                <a16:creationId xmlns:a16="http://schemas.microsoft.com/office/drawing/2014/main" id="{C7E746E9-2907-B3CA-B573-B847B691C6A5}"/>
              </a:ext>
            </a:extLst>
          </p:cNvPr>
          <p:cNvCxnSpPr>
            <a:cxnSpLocks/>
            <a:stCxn id="12" idx="3"/>
            <a:endCxn id="34" idx="1"/>
          </p:cNvCxnSpPr>
          <p:nvPr/>
        </p:nvCxnSpPr>
        <p:spPr>
          <a:xfrm flipV="1">
            <a:off x="5152447" y="3456991"/>
            <a:ext cx="3097843" cy="1"/>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36" name="Rounded Rectangle 17">
            <a:extLst>
              <a:ext uri="{FF2B5EF4-FFF2-40B4-BE49-F238E27FC236}">
                <a16:creationId xmlns:a16="http://schemas.microsoft.com/office/drawing/2014/main" id="{D09CEC17-8A53-21D2-89AC-5A1C704651C5}"/>
              </a:ext>
            </a:extLst>
          </p:cNvPr>
          <p:cNvSpPr/>
          <p:nvPr/>
        </p:nvSpPr>
        <p:spPr>
          <a:xfrm>
            <a:off x="8276415" y="3971129"/>
            <a:ext cx="1207916" cy="1203937"/>
          </a:xfrm>
          <a:prstGeom prst="roundRect">
            <a:avLst>
              <a:gd name="adj" fmla="val 6099"/>
            </a:avLst>
          </a:prstGeom>
          <a:solidFill>
            <a:srgbClr val="F8EFE6"/>
          </a:solidFill>
          <a:ln>
            <a:noFill/>
          </a:ln>
          <a:effectLst/>
        </p:spPr>
        <p:style>
          <a:lnRef idx="1">
            <a:schemeClr val="accent1"/>
          </a:lnRef>
          <a:fillRef idx="3">
            <a:schemeClr val="accent1"/>
          </a:fillRef>
          <a:effectRef idx="2">
            <a:schemeClr val="accent1"/>
          </a:effectRef>
          <a:fontRef idx="minor">
            <a:schemeClr val="lt1"/>
          </a:fontRef>
        </p:style>
        <p:txBody>
          <a:bodyPr wrap="square" lIns="36000" rIns="36000" rtlCol="0" anchor="ctr"/>
          <a:lstStyle/>
          <a:p>
            <a:pPr algn="ctr"/>
            <a:r>
              <a:rPr lang="ja-JP" altLang="en-US" sz="1200" b="1">
                <a:solidFill>
                  <a:schemeClr val="tx1"/>
                </a:solidFill>
                <a:latin typeface="Meiryo"/>
                <a:ea typeface="Meiryo"/>
              </a:rPr>
              <a:t>過去に未接触の</a:t>
            </a:r>
            <a:endParaRPr lang="en-US" altLang="ja-JP" sz="1200" b="1" dirty="0">
              <a:solidFill>
                <a:schemeClr val="tx1"/>
              </a:solidFill>
              <a:latin typeface="Meiryo"/>
              <a:ea typeface="Meiryo"/>
            </a:endParaRPr>
          </a:p>
          <a:p>
            <a:pPr algn="ctr"/>
            <a:r>
              <a:rPr lang="ja-JP" altLang="en-US" sz="1200" b="1">
                <a:solidFill>
                  <a:schemeClr val="tx1"/>
                </a:solidFill>
                <a:latin typeface="Meiryo"/>
                <a:ea typeface="Meiryo"/>
              </a:rPr>
              <a:t>商品の推薦</a:t>
            </a:r>
            <a:endParaRPr sz="1200" b="1" dirty="0">
              <a:solidFill>
                <a:schemeClr val="tx1"/>
              </a:solidFill>
              <a:latin typeface="Meiryo"/>
              <a:ea typeface="Meiryo"/>
            </a:endParaRPr>
          </a:p>
        </p:txBody>
      </p:sp>
      <p:cxnSp>
        <p:nvCxnSpPr>
          <p:cNvPr id="37" name="カギ線コネクタ 36">
            <a:extLst>
              <a:ext uri="{FF2B5EF4-FFF2-40B4-BE49-F238E27FC236}">
                <a16:creationId xmlns:a16="http://schemas.microsoft.com/office/drawing/2014/main" id="{E4B87D5E-FD77-4430-AAE0-A69799921C1F}"/>
              </a:ext>
            </a:extLst>
          </p:cNvPr>
          <p:cNvCxnSpPr>
            <a:cxnSpLocks/>
            <a:stCxn id="13" idx="3"/>
            <a:endCxn id="36" idx="1"/>
          </p:cNvCxnSpPr>
          <p:nvPr/>
        </p:nvCxnSpPr>
        <p:spPr>
          <a:xfrm flipV="1">
            <a:off x="7669819" y="4573098"/>
            <a:ext cx="606596" cy="360409"/>
          </a:xfrm>
          <a:prstGeom prst="bentConnector3">
            <a:avLst>
              <a:gd name="adj1" fmla="val 50000"/>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38" name="カギ線コネクタ 37">
            <a:extLst>
              <a:ext uri="{FF2B5EF4-FFF2-40B4-BE49-F238E27FC236}">
                <a16:creationId xmlns:a16="http://schemas.microsoft.com/office/drawing/2014/main" id="{904A91DD-F693-B79C-06FF-3B1C05193F32}"/>
              </a:ext>
            </a:extLst>
          </p:cNvPr>
          <p:cNvCxnSpPr>
            <a:cxnSpLocks/>
            <a:stCxn id="27" idx="3"/>
            <a:endCxn id="36" idx="1"/>
          </p:cNvCxnSpPr>
          <p:nvPr/>
        </p:nvCxnSpPr>
        <p:spPr>
          <a:xfrm>
            <a:off x="7669818" y="4215194"/>
            <a:ext cx="606597" cy="357904"/>
          </a:xfrm>
          <a:prstGeom prst="bentConnector3">
            <a:avLst>
              <a:gd name="adj1" fmla="val 50000"/>
            </a:avLst>
          </a:prstGeom>
          <a:ln w="12700">
            <a:solidFill>
              <a:schemeClr val="tx1"/>
            </a:solidFill>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060956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8">
            <a:extLst>
              <a:ext uri="{FF2B5EF4-FFF2-40B4-BE49-F238E27FC236}">
                <a16:creationId xmlns:a16="http://schemas.microsoft.com/office/drawing/2014/main" id="{088F3BB6-8102-0031-1752-1EF862A7D7DE}"/>
              </a:ext>
            </a:extLst>
          </p:cNvPr>
          <p:cNvSpPr/>
          <p:nvPr/>
        </p:nvSpPr>
        <p:spPr>
          <a:xfrm>
            <a:off x="627721" y="1647139"/>
            <a:ext cx="5450000" cy="2714057"/>
          </a:xfrm>
          <a:prstGeom prst="rect">
            <a:avLst/>
          </a:prstGeom>
          <a:solidFill>
            <a:srgbClr val="F5F2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8" name="Rectangle 8">
            <a:extLst>
              <a:ext uri="{FF2B5EF4-FFF2-40B4-BE49-F238E27FC236}">
                <a16:creationId xmlns:a16="http://schemas.microsoft.com/office/drawing/2014/main" id="{C6B03C67-2ACB-1464-B53B-86773D75B392}"/>
              </a:ext>
            </a:extLst>
          </p:cNvPr>
          <p:cNvSpPr/>
          <p:nvPr/>
        </p:nvSpPr>
        <p:spPr>
          <a:xfrm>
            <a:off x="6157721" y="1647139"/>
            <a:ext cx="5450000" cy="2714057"/>
          </a:xfrm>
          <a:prstGeom prst="rect">
            <a:avLst/>
          </a:prstGeom>
          <a:solidFill>
            <a:srgbClr val="F5F2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5</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altLang="ja-JP" sz="1400" b="1" dirty="0">
                <a:solidFill>
                  <a:srgbClr val="1C8AA6"/>
                </a:solidFill>
                <a:latin typeface="Meiryo"/>
                <a:ea typeface="Meiryo"/>
              </a:rPr>
              <a:t>TARGET USERS</a:t>
            </a:r>
            <a:endParaRPr lang="ja-JP" altLang="en-US" sz="1400" b="1">
              <a:solidFill>
                <a:srgbClr val="1C8AA6"/>
              </a:solidFill>
              <a:latin typeface="Meiryo"/>
              <a:ea typeface="Meiryo"/>
            </a:endParaRPr>
          </a:p>
          <a:p>
            <a:pPr algn="l">
              <a:lnSpc>
                <a:spcPct val="112000"/>
              </a:lnSpc>
              <a:spcBef>
                <a:spcPts val="0"/>
              </a:spcBef>
              <a:spcAft>
                <a:spcPts val="200"/>
              </a:spcAft>
            </a:pPr>
            <a:r>
              <a:rPr lang="ja-JP" altLang="en-US" sz="3000" b="1">
                <a:solidFill>
                  <a:srgbClr val="3D2A1B"/>
                </a:solidFill>
                <a:latin typeface="Meiryo"/>
                <a:ea typeface="Meiryo"/>
              </a:rPr>
              <a:t>想定</a:t>
            </a:r>
            <a:r>
              <a:rPr lang="en-US" altLang="ja-JP" sz="3000" b="1" dirty="0" err="1">
                <a:solidFill>
                  <a:srgbClr val="3D2A1B"/>
                </a:solidFill>
                <a:latin typeface="Meiryo"/>
                <a:ea typeface="Meiryo"/>
              </a:rPr>
              <a:t>ユーザ</a:t>
            </a:r>
            <a:r>
              <a:rPr lang="en-US" altLang="ja-JP" sz="3000" b="1" dirty="0">
                <a:solidFill>
                  <a:srgbClr val="3D2A1B"/>
                </a:solidFill>
                <a:latin typeface="Meiryo"/>
                <a:ea typeface="Meiryo"/>
              </a:rPr>
              <a:t>ー</a:t>
            </a:r>
            <a:endParaRPr lang="ja-JP" altLang="en-US" sz="3000" b="1" dirty="0">
              <a:solidFill>
                <a:srgbClr val="3D2A1B"/>
              </a:solidFill>
              <a:latin typeface="Meiryo"/>
              <a:ea typeface="Meiryo"/>
            </a:endParaRPr>
          </a:p>
        </p:txBody>
      </p:sp>
      <p:sp>
        <p:nvSpPr>
          <p:cNvPr id="8" name="Rectangle 7"/>
          <p:cNvSpPr/>
          <p:nvPr/>
        </p:nvSpPr>
        <p:spPr>
          <a:xfrm>
            <a:off x="627721" y="1647140"/>
            <a:ext cx="5450000" cy="120000"/>
          </a:xfrm>
          <a:prstGeom prst="rect">
            <a:avLst/>
          </a:prstGeom>
          <a:solidFill>
            <a:srgbClr val="1C8A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9" name="TextBox 8"/>
          <p:cNvSpPr txBox="1"/>
          <p:nvPr/>
        </p:nvSpPr>
        <p:spPr>
          <a:xfrm>
            <a:off x="777721" y="1827140"/>
            <a:ext cx="5300000" cy="327462"/>
          </a:xfrm>
          <a:prstGeom prst="rect">
            <a:avLst/>
          </a:prstGeom>
          <a:noFill/>
        </p:spPr>
        <p:txBody>
          <a:bodyPr wrap="square" lIns="0" tIns="0" rIns="0" bIns="0" anchor="t">
            <a:spAutoFit/>
          </a:bodyPr>
          <a:lstStyle/>
          <a:p>
            <a:pPr algn="l">
              <a:lnSpc>
                <a:spcPct val="112000"/>
              </a:lnSpc>
              <a:spcBef>
                <a:spcPts val="0"/>
              </a:spcBef>
              <a:spcAft>
                <a:spcPts val="600"/>
              </a:spcAft>
            </a:pPr>
            <a:r>
              <a:rPr lang="en-US" altLang="ja-JP" sz="1900" b="1" dirty="0" err="1">
                <a:solidFill>
                  <a:srgbClr val="3D2A1B"/>
                </a:solidFill>
                <a:latin typeface="Meiryo"/>
                <a:ea typeface="Meiryo"/>
              </a:rPr>
              <a:t>実務家</a:t>
            </a:r>
            <a:endParaRPr sz="1900" b="1" dirty="0">
              <a:solidFill>
                <a:srgbClr val="3D2A1B"/>
              </a:solidFill>
              <a:latin typeface="Meiryo"/>
              <a:ea typeface="Meiryo"/>
            </a:endParaRPr>
          </a:p>
        </p:txBody>
      </p:sp>
      <p:sp>
        <p:nvSpPr>
          <p:cNvPr id="10" name="TextBox 9"/>
          <p:cNvSpPr txBox="1"/>
          <p:nvPr/>
        </p:nvSpPr>
        <p:spPr>
          <a:xfrm>
            <a:off x="777721" y="2347140"/>
            <a:ext cx="5300000" cy="1289071"/>
          </a:xfrm>
          <a:prstGeom prst="rect">
            <a:avLst/>
          </a:prstGeom>
          <a:noFill/>
        </p:spPr>
        <p:txBody>
          <a:bodyPr wrap="square" lIns="0" tIns="0" rIns="0" bIns="0" anchor="t">
            <a:spAutoFit/>
          </a:bodyPr>
          <a:lstStyle/>
          <a:p>
            <a:pPr>
              <a:lnSpc>
                <a:spcPct val="115000"/>
              </a:lnSpc>
              <a:spcAft>
                <a:spcPts val="1300"/>
              </a:spcAft>
            </a:pPr>
            <a:r>
              <a:rPr lang="ja-JP" altLang="en-US" b="1">
                <a:solidFill>
                  <a:srgbClr val="1C8AA6"/>
                </a:solidFill>
                <a:latin typeface="Meiryo"/>
                <a:ea typeface="Meiryo"/>
              </a:rPr>
              <a:t>●  </a:t>
            </a:r>
            <a:r>
              <a:rPr lang="ja-JP" altLang="en-US">
                <a:solidFill>
                  <a:srgbClr val="3F3F3F"/>
                </a:solidFill>
                <a:latin typeface="Meiryo"/>
                <a:ea typeface="Meiryo"/>
              </a:rPr>
              <a:t>データサイエンティスト・</a:t>
            </a:r>
            <a:r>
              <a:rPr lang="en" altLang="ja-JP" dirty="0">
                <a:solidFill>
                  <a:srgbClr val="3F3F3F"/>
                </a:solidFill>
                <a:latin typeface="Meiryo"/>
                <a:ea typeface="Meiryo"/>
              </a:rPr>
              <a:t>ML </a:t>
            </a:r>
            <a:r>
              <a:rPr lang="ja-JP" altLang="en-US">
                <a:solidFill>
                  <a:srgbClr val="3F3F3F"/>
                </a:solidFill>
                <a:latin typeface="Meiryo"/>
                <a:ea typeface="Meiryo"/>
              </a:rPr>
              <a:t>エンジニア</a:t>
            </a:r>
          </a:p>
          <a:p>
            <a:pPr>
              <a:lnSpc>
                <a:spcPct val="115000"/>
              </a:lnSpc>
              <a:spcAft>
                <a:spcPts val="1300"/>
              </a:spcAft>
            </a:pPr>
            <a:r>
              <a:rPr lang="ja-JP" altLang="en-US" b="1">
                <a:solidFill>
                  <a:srgbClr val="1C8AA6"/>
                </a:solidFill>
                <a:ea typeface="Meiryo"/>
              </a:rPr>
              <a:t>●  </a:t>
            </a:r>
            <a:r>
              <a:rPr lang="ja-JP" altLang="en-US">
                <a:solidFill>
                  <a:srgbClr val="3F3F3F"/>
                </a:solidFill>
                <a:ea typeface="Meiryo"/>
              </a:rPr>
              <a:t>マーケター・アナリスト</a:t>
            </a:r>
          </a:p>
          <a:p>
            <a:pPr>
              <a:lnSpc>
                <a:spcPct val="115000"/>
              </a:lnSpc>
              <a:spcAft>
                <a:spcPts val="1300"/>
              </a:spcAft>
            </a:pPr>
            <a:r>
              <a:rPr lang="ja-JP" altLang="en-US" b="1">
                <a:solidFill>
                  <a:srgbClr val="1C8AA6"/>
                </a:solidFill>
                <a:latin typeface="Meiryo"/>
                <a:ea typeface="Meiryo"/>
              </a:rPr>
              <a:t>●  </a:t>
            </a:r>
            <a:r>
              <a:rPr lang="en" altLang="ja-JP" dirty="0">
                <a:solidFill>
                  <a:srgbClr val="3F3F3F"/>
                </a:solidFill>
                <a:latin typeface="Meiryo"/>
                <a:ea typeface="Meiryo"/>
              </a:rPr>
              <a:t>EC</a:t>
            </a:r>
            <a:r>
              <a:rPr lang="ja-JP" altLang="en">
                <a:solidFill>
                  <a:srgbClr val="3F3F3F"/>
                </a:solidFill>
                <a:latin typeface="Meiryo"/>
                <a:ea typeface="Meiryo"/>
              </a:rPr>
              <a:t>・</a:t>
            </a:r>
            <a:r>
              <a:rPr lang="ja-JP" altLang="en-US">
                <a:solidFill>
                  <a:srgbClr val="3F3F3F"/>
                </a:solidFill>
                <a:latin typeface="Meiryo"/>
                <a:ea typeface="Meiryo"/>
              </a:rPr>
              <a:t>コンテンツ基盤の推薦システム担当者</a:t>
            </a:r>
          </a:p>
        </p:txBody>
      </p:sp>
      <p:sp>
        <p:nvSpPr>
          <p:cNvPr id="11" name="Rectangle 10"/>
          <p:cNvSpPr/>
          <p:nvPr/>
        </p:nvSpPr>
        <p:spPr>
          <a:xfrm>
            <a:off x="6157721" y="1647140"/>
            <a:ext cx="5450000" cy="12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2" name="TextBox 11"/>
          <p:cNvSpPr txBox="1"/>
          <p:nvPr/>
        </p:nvSpPr>
        <p:spPr>
          <a:xfrm>
            <a:off x="6307721" y="1827140"/>
            <a:ext cx="5300000" cy="327462"/>
          </a:xfrm>
          <a:prstGeom prst="rect">
            <a:avLst/>
          </a:prstGeom>
          <a:noFill/>
        </p:spPr>
        <p:txBody>
          <a:bodyPr wrap="square" lIns="0" tIns="0" rIns="0" bIns="0" anchor="t">
            <a:spAutoFit/>
          </a:bodyPr>
          <a:lstStyle/>
          <a:p>
            <a:pPr algn="l">
              <a:lnSpc>
                <a:spcPct val="112000"/>
              </a:lnSpc>
              <a:spcBef>
                <a:spcPts val="0"/>
              </a:spcBef>
              <a:spcAft>
                <a:spcPts val="600"/>
              </a:spcAft>
            </a:pPr>
            <a:r>
              <a:rPr lang="en-US" altLang="ja-JP" sz="1900" b="1" dirty="0">
                <a:solidFill>
                  <a:srgbClr val="3D2A1B"/>
                </a:solidFill>
                <a:latin typeface="Meiryo"/>
                <a:ea typeface="Meiryo"/>
              </a:rPr>
              <a:t>研究者</a:t>
            </a:r>
            <a:endParaRPr sz="1900" b="1" dirty="0">
              <a:solidFill>
                <a:srgbClr val="3D2A1B"/>
              </a:solidFill>
              <a:latin typeface="Meiryo"/>
              <a:ea typeface="Meiryo"/>
            </a:endParaRPr>
          </a:p>
        </p:txBody>
      </p:sp>
      <p:sp>
        <p:nvSpPr>
          <p:cNvPr id="13" name="TextBox 12"/>
          <p:cNvSpPr txBox="1"/>
          <p:nvPr/>
        </p:nvSpPr>
        <p:spPr>
          <a:xfrm>
            <a:off x="6307721" y="2347140"/>
            <a:ext cx="5300000" cy="1763944"/>
          </a:xfrm>
          <a:prstGeom prst="rect">
            <a:avLst/>
          </a:prstGeom>
          <a:noFill/>
        </p:spPr>
        <p:txBody>
          <a:bodyPr wrap="square" lIns="0" tIns="0" rIns="0" bIns="0" anchor="t">
            <a:spAutoFit/>
          </a:bodyPr>
          <a:lstStyle/>
          <a:p>
            <a:pPr>
              <a:lnSpc>
                <a:spcPct val="115000"/>
              </a:lnSpc>
              <a:spcAft>
                <a:spcPts val="1300"/>
              </a:spcAft>
            </a:pPr>
            <a:r>
              <a:rPr lang="ja-JP" altLang="en-US" b="1">
                <a:solidFill>
                  <a:srgbClr val="8C4A20"/>
                </a:solidFill>
                <a:latin typeface="Meiryo"/>
                <a:ea typeface="Meiryo"/>
              </a:rPr>
              <a:t>●  </a:t>
            </a:r>
            <a:r>
              <a:rPr lang="ja-JP" altLang="en-US">
                <a:solidFill>
                  <a:srgbClr val="3F3F3F"/>
                </a:solidFill>
                <a:latin typeface="Meiryo"/>
                <a:ea typeface="Meiryo"/>
              </a:rPr>
              <a:t>推薦システム・情報検索</a:t>
            </a:r>
          </a:p>
          <a:p>
            <a:pPr>
              <a:lnSpc>
                <a:spcPct val="115000"/>
              </a:lnSpc>
              <a:spcAft>
                <a:spcPts val="1300"/>
              </a:spcAft>
            </a:pPr>
            <a:r>
              <a:rPr lang="ja-JP" altLang="en-US" b="1">
                <a:solidFill>
                  <a:srgbClr val="8C4A20"/>
                </a:solidFill>
                <a:latin typeface="Meiryo"/>
                <a:ea typeface="Meiryo"/>
              </a:rPr>
              <a:t>●  </a:t>
            </a:r>
            <a:r>
              <a:rPr lang="ja-JP" altLang="en-US">
                <a:solidFill>
                  <a:srgbClr val="3F3F3F"/>
                </a:solidFill>
                <a:latin typeface="Meiryo"/>
                <a:ea typeface="Meiryo"/>
              </a:rPr>
              <a:t>マーケティングサイエンス・消費者行動論</a:t>
            </a:r>
          </a:p>
          <a:p>
            <a:pPr>
              <a:lnSpc>
                <a:spcPct val="115000"/>
              </a:lnSpc>
              <a:spcAft>
                <a:spcPts val="1300"/>
              </a:spcAft>
            </a:pPr>
            <a:r>
              <a:rPr lang="ja-JP" altLang="en-US" b="1">
                <a:solidFill>
                  <a:srgbClr val="8C4A20"/>
                </a:solidFill>
                <a:latin typeface="Meiryo"/>
                <a:ea typeface="Meiryo"/>
              </a:rPr>
              <a:t>●  </a:t>
            </a:r>
            <a:r>
              <a:rPr lang="ja-JP" altLang="en-US">
                <a:solidFill>
                  <a:srgbClr val="3F3F3F"/>
                </a:solidFill>
                <a:latin typeface="Meiryo"/>
                <a:ea typeface="Meiryo"/>
              </a:rPr>
              <a:t>オペレーションズリサーチ・数理最適化</a:t>
            </a:r>
          </a:p>
          <a:p>
            <a:pPr>
              <a:lnSpc>
                <a:spcPct val="115000"/>
              </a:lnSpc>
              <a:spcAft>
                <a:spcPts val="1300"/>
              </a:spcAft>
            </a:pPr>
            <a:r>
              <a:rPr lang="ja-JP" altLang="en-US" b="1">
                <a:solidFill>
                  <a:srgbClr val="8C4A20"/>
                </a:solidFill>
                <a:latin typeface="Meiryo"/>
                <a:ea typeface="Meiryo"/>
              </a:rPr>
              <a:t>●  </a:t>
            </a:r>
            <a:r>
              <a:rPr lang="ja-JP" altLang="en-US">
                <a:solidFill>
                  <a:srgbClr val="3F3F3F"/>
                </a:solidFill>
                <a:latin typeface="Meiryo"/>
                <a:ea typeface="Meiryo"/>
              </a:rPr>
              <a:t>認知心理学（記憶・単純接触効果）</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6</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altLang="ja-JP" sz="1400" b="1" dirty="0">
                <a:solidFill>
                  <a:srgbClr val="1C8AA6"/>
                </a:solidFill>
                <a:latin typeface="Meiryo"/>
                <a:ea typeface="Meiryo"/>
              </a:rPr>
              <a:t>INSTALLATION &amp; USAGE</a:t>
            </a:r>
            <a:endParaRPr sz="1400" b="1" dirty="0">
              <a:solidFill>
                <a:srgbClr val="1C8AA6"/>
              </a:solidFill>
              <a:latin typeface="Meiryo"/>
              <a:ea typeface="Meiryo"/>
            </a:endParaRPr>
          </a:p>
          <a:p>
            <a:pPr algn="l">
              <a:lnSpc>
                <a:spcPct val="112000"/>
              </a:lnSpc>
              <a:spcBef>
                <a:spcPts val="0"/>
              </a:spcBef>
              <a:spcAft>
                <a:spcPts val="200"/>
              </a:spcAft>
            </a:pPr>
            <a:r>
              <a:rPr lang="en-US" altLang="ja-JP" sz="3000" b="1" dirty="0" err="1">
                <a:solidFill>
                  <a:srgbClr val="3D2A1B"/>
                </a:solidFill>
                <a:latin typeface="Meiryo"/>
                <a:ea typeface="Meiryo"/>
              </a:rPr>
              <a:t>インストールと</a:t>
            </a:r>
            <a:r>
              <a:rPr lang="ja-JP" altLang="en-US" sz="3000" b="1">
                <a:solidFill>
                  <a:srgbClr val="3D2A1B"/>
                </a:solidFill>
                <a:latin typeface="Meiryo"/>
                <a:ea typeface="Meiryo"/>
              </a:rPr>
              <a:t>使い方</a:t>
            </a:r>
            <a:endParaRPr sz="3000" b="1" dirty="0">
              <a:solidFill>
                <a:srgbClr val="3D2A1B"/>
              </a:solidFill>
              <a:latin typeface="Meiryo"/>
              <a:ea typeface="Meiryo"/>
            </a:endParaRPr>
          </a:p>
        </p:txBody>
      </p:sp>
      <p:sp>
        <p:nvSpPr>
          <p:cNvPr id="8" name="TextBox 7"/>
          <p:cNvSpPr txBox="1"/>
          <p:nvPr/>
        </p:nvSpPr>
        <p:spPr>
          <a:xfrm>
            <a:off x="720000" y="1400000"/>
            <a:ext cx="10970000" cy="310213"/>
          </a:xfrm>
          <a:prstGeom prst="rect">
            <a:avLst/>
          </a:prstGeom>
          <a:noFill/>
        </p:spPr>
        <p:txBody>
          <a:bodyPr wrap="square" lIns="0" tIns="0" rIns="0" bIns="0" anchor="t">
            <a:spAutoFit/>
          </a:bodyPr>
          <a:lstStyle/>
          <a:p>
            <a:pPr algn="l">
              <a:lnSpc>
                <a:spcPct val="112000"/>
              </a:lnSpc>
              <a:spcBef>
                <a:spcPts val="0"/>
              </a:spcBef>
              <a:spcAft>
                <a:spcPts val="600"/>
              </a:spcAft>
            </a:pPr>
            <a:r>
              <a:rPr lang="en-US" b="1" dirty="0">
                <a:solidFill>
                  <a:srgbClr val="3D2A1B"/>
                </a:solidFill>
                <a:latin typeface="Meiryo"/>
                <a:ea typeface="Meiryo"/>
              </a:rPr>
              <a:t>pip </a:t>
            </a:r>
            <a:r>
              <a:rPr lang="en-US" b="1" dirty="0" err="1">
                <a:solidFill>
                  <a:srgbClr val="3D2A1B"/>
                </a:solidFill>
                <a:latin typeface="Meiryo"/>
                <a:ea typeface="Meiryo"/>
              </a:rPr>
              <a:t>インストール</a:t>
            </a:r>
            <a:endParaRPr b="1" dirty="0">
              <a:solidFill>
                <a:srgbClr val="3D2A1B"/>
              </a:solidFill>
              <a:latin typeface="Meiryo"/>
              <a:ea typeface="Meiryo"/>
            </a:endParaRPr>
          </a:p>
        </p:txBody>
      </p:sp>
      <p:sp>
        <p:nvSpPr>
          <p:cNvPr id="13" name="Rectangle 8">
            <a:extLst>
              <a:ext uri="{FF2B5EF4-FFF2-40B4-BE49-F238E27FC236}">
                <a16:creationId xmlns:a16="http://schemas.microsoft.com/office/drawing/2014/main" id="{2BA457A6-993A-8996-ECFA-60AC44B8EF0A}"/>
              </a:ext>
            </a:extLst>
          </p:cNvPr>
          <p:cNvSpPr/>
          <p:nvPr/>
        </p:nvSpPr>
        <p:spPr>
          <a:xfrm>
            <a:off x="617200" y="1800000"/>
            <a:ext cx="10957600" cy="560000"/>
          </a:xfrm>
          <a:prstGeom prst="rect">
            <a:avLst/>
          </a:prstGeom>
          <a:solidFill>
            <a:srgbClr val="2E1B0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4" name="Rectangle 9">
            <a:extLst>
              <a:ext uri="{FF2B5EF4-FFF2-40B4-BE49-F238E27FC236}">
                <a16:creationId xmlns:a16="http://schemas.microsoft.com/office/drawing/2014/main" id="{2D88421B-49D2-F992-B01D-BF45DD005BAC}"/>
              </a:ext>
            </a:extLst>
          </p:cNvPr>
          <p:cNvSpPr/>
          <p:nvPr/>
        </p:nvSpPr>
        <p:spPr>
          <a:xfrm>
            <a:off x="627721" y="1800000"/>
            <a:ext cx="7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5" name="TextBox 10">
            <a:extLst>
              <a:ext uri="{FF2B5EF4-FFF2-40B4-BE49-F238E27FC236}">
                <a16:creationId xmlns:a16="http://schemas.microsoft.com/office/drawing/2014/main" id="{87EDC3D3-8612-216E-2669-6ABF670904A6}"/>
              </a:ext>
            </a:extLst>
          </p:cNvPr>
          <p:cNvSpPr txBox="1"/>
          <p:nvPr/>
        </p:nvSpPr>
        <p:spPr>
          <a:xfrm>
            <a:off x="960000" y="1936444"/>
            <a:ext cx="10550000" cy="308161"/>
          </a:xfrm>
          <a:prstGeom prst="rect">
            <a:avLst/>
          </a:prstGeom>
          <a:noFill/>
        </p:spPr>
        <p:txBody>
          <a:bodyPr wrap="square" lIns="0" tIns="0" rIns="0" bIns="0" anchor="t">
            <a:spAutoFit/>
          </a:bodyPr>
          <a:lstStyle/>
          <a:p>
            <a:pPr algn="l">
              <a:lnSpc>
                <a:spcPct val="115000"/>
              </a:lnSpc>
              <a:spcBef>
                <a:spcPts val="0"/>
              </a:spcBef>
              <a:spcAft>
                <a:spcPts val="200"/>
              </a:spcAft>
            </a:pPr>
            <a:r>
              <a:rPr b="0" dirty="0">
                <a:solidFill>
                  <a:srgbClr val="F2EDE6"/>
                </a:solidFill>
                <a:latin typeface="Consolas" panose="020B0609020204030204" pitchFamily="49" charset="0"/>
                <a:ea typeface="Consolas"/>
                <a:cs typeface="Consolas"/>
              </a:rPr>
              <a:t>$ pip install </a:t>
            </a:r>
            <a:r>
              <a:rPr b="0" dirty="0" err="1">
                <a:solidFill>
                  <a:srgbClr val="F2EDE6"/>
                </a:solidFill>
                <a:latin typeface="Consolas" panose="020B0609020204030204" pitchFamily="49" charset="0"/>
                <a:ea typeface="Consolas"/>
                <a:cs typeface="Consolas"/>
              </a:rPr>
              <a:t>rfscorer</a:t>
            </a:r>
            <a:endParaRPr b="0" dirty="0">
              <a:solidFill>
                <a:srgbClr val="F2EDE6"/>
              </a:solidFill>
              <a:latin typeface="Consolas"/>
              <a:ea typeface="Consolas"/>
              <a:cs typeface="Consolas"/>
            </a:endParaRPr>
          </a:p>
        </p:txBody>
      </p:sp>
      <p:sp>
        <p:nvSpPr>
          <p:cNvPr id="16" name="TextBox 11">
            <a:extLst>
              <a:ext uri="{FF2B5EF4-FFF2-40B4-BE49-F238E27FC236}">
                <a16:creationId xmlns:a16="http://schemas.microsoft.com/office/drawing/2014/main" id="{0CEAFC49-09CB-76DA-0332-95CBAA83DC48}"/>
              </a:ext>
            </a:extLst>
          </p:cNvPr>
          <p:cNvSpPr txBox="1"/>
          <p:nvPr/>
        </p:nvSpPr>
        <p:spPr>
          <a:xfrm>
            <a:off x="720000" y="2500000"/>
            <a:ext cx="10970000" cy="310213"/>
          </a:xfrm>
          <a:prstGeom prst="rect">
            <a:avLst/>
          </a:prstGeom>
          <a:noFill/>
        </p:spPr>
        <p:txBody>
          <a:bodyPr wrap="square" lIns="0" tIns="0" rIns="0" bIns="0" anchor="t">
            <a:spAutoFit/>
          </a:bodyPr>
          <a:lstStyle/>
          <a:p>
            <a:pPr>
              <a:lnSpc>
                <a:spcPct val="112000"/>
              </a:lnSpc>
              <a:spcAft>
                <a:spcPts val="600"/>
              </a:spcAft>
            </a:pPr>
            <a:r>
              <a:rPr lang="ja-JP" altLang="en-US" b="1">
                <a:solidFill>
                  <a:srgbClr val="3D2A1B"/>
                </a:solidFill>
                <a:latin typeface="Meiryo"/>
                <a:ea typeface="Meiryo"/>
              </a:rPr>
              <a:t>使い方（</a:t>
            </a:r>
            <a:r>
              <a:rPr lang="en-US" altLang="ja-JP" b="1" dirty="0">
                <a:solidFill>
                  <a:srgbClr val="3D2A1B"/>
                </a:solidFill>
                <a:ea typeface="Meiryo"/>
              </a:rPr>
              <a:t>fit → optimize → transform の3ステップで推薦スコアを算出</a:t>
            </a:r>
            <a:r>
              <a:rPr lang="ja-JP" altLang="en-US" b="1">
                <a:solidFill>
                  <a:srgbClr val="3D2A1B"/>
                </a:solidFill>
                <a:latin typeface="Meiryo"/>
                <a:ea typeface="Meiryo"/>
              </a:rPr>
              <a:t>）</a:t>
            </a:r>
            <a:endParaRPr b="1" dirty="0">
              <a:solidFill>
                <a:srgbClr val="3D2A1B"/>
              </a:solidFill>
              <a:latin typeface="Meiryo"/>
              <a:ea typeface="Meiryo"/>
            </a:endParaRPr>
          </a:p>
        </p:txBody>
      </p:sp>
      <p:sp>
        <p:nvSpPr>
          <p:cNvPr id="17" name="Rectangle 12">
            <a:extLst>
              <a:ext uri="{FF2B5EF4-FFF2-40B4-BE49-F238E27FC236}">
                <a16:creationId xmlns:a16="http://schemas.microsoft.com/office/drawing/2014/main" id="{9D121C50-5493-2C63-DDEE-ABA3B61CA737}"/>
              </a:ext>
            </a:extLst>
          </p:cNvPr>
          <p:cNvSpPr/>
          <p:nvPr/>
        </p:nvSpPr>
        <p:spPr>
          <a:xfrm>
            <a:off x="617200" y="2899999"/>
            <a:ext cx="10957600" cy="3542605"/>
          </a:xfrm>
          <a:prstGeom prst="rect">
            <a:avLst/>
          </a:prstGeom>
          <a:solidFill>
            <a:srgbClr val="2E1B0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8" name="Rectangle 13">
            <a:extLst>
              <a:ext uri="{FF2B5EF4-FFF2-40B4-BE49-F238E27FC236}">
                <a16:creationId xmlns:a16="http://schemas.microsoft.com/office/drawing/2014/main" id="{4A0C0525-CB25-32A3-9B96-845765C50D36}"/>
              </a:ext>
            </a:extLst>
          </p:cNvPr>
          <p:cNvSpPr/>
          <p:nvPr/>
        </p:nvSpPr>
        <p:spPr>
          <a:xfrm>
            <a:off x="627721" y="2899999"/>
            <a:ext cx="70000" cy="3542605"/>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22" name="TextBox 14">
            <a:extLst>
              <a:ext uri="{FF2B5EF4-FFF2-40B4-BE49-F238E27FC236}">
                <a16:creationId xmlns:a16="http://schemas.microsoft.com/office/drawing/2014/main" id="{027FF302-CCC0-D611-9DD8-D54617B17F25}"/>
              </a:ext>
            </a:extLst>
          </p:cNvPr>
          <p:cNvSpPr txBox="1"/>
          <p:nvPr/>
        </p:nvSpPr>
        <p:spPr>
          <a:xfrm>
            <a:off x="960000" y="3070000"/>
            <a:ext cx="10550000" cy="3159583"/>
          </a:xfrm>
          <a:prstGeom prst="rect">
            <a:avLst/>
          </a:prstGeom>
          <a:noFill/>
        </p:spPr>
        <p:txBody>
          <a:bodyPr wrap="square" lIns="0" tIns="0" rIns="0" bIns="0" anchor="t">
            <a:spAutoFit/>
          </a:bodyPr>
          <a:lstStyle/>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from </a:t>
            </a:r>
            <a:r>
              <a:rPr sz="1500" dirty="0" err="1">
                <a:solidFill>
                  <a:srgbClr val="F2EDE6"/>
                </a:solidFill>
                <a:latin typeface="Consolas" panose="020B0609020204030204" pitchFamily="49" charset="0"/>
                <a:ea typeface="Consolas"/>
                <a:cs typeface="Consolas"/>
              </a:rPr>
              <a:t>rfscorer</a:t>
            </a:r>
            <a:r>
              <a:rPr sz="1500" dirty="0">
                <a:solidFill>
                  <a:srgbClr val="F2EDE6"/>
                </a:solidFill>
                <a:latin typeface="Consolas" panose="020B0609020204030204" pitchFamily="49" charset="0"/>
                <a:ea typeface="Consolas"/>
                <a:cs typeface="Consolas"/>
              </a:rPr>
              <a:t> import </a:t>
            </a:r>
            <a:r>
              <a:rPr sz="1500" dirty="0" err="1">
                <a:solidFill>
                  <a:srgbClr val="F2EDE6"/>
                </a:solidFill>
                <a:latin typeface="Consolas" panose="020B0609020204030204" pitchFamily="49" charset="0"/>
                <a:ea typeface="Consolas"/>
                <a:cs typeface="Consolas"/>
              </a:rPr>
              <a:t>RecencyFrequencyScorer</a:t>
            </a:r>
            <a:r>
              <a:rPr sz="1500" dirty="0">
                <a:solidFill>
                  <a:srgbClr val="F2EDE6"/>
                </a:solidFill>
                <a:latin typeface="Consolas" panose="020B0609020204030204" pitchFamily="49" charset="0"/>
                <a:ea typeface="Consolas"/>
                <a:cs typeface="Consolas"/>
              </a:rPr>
              <a:t>, </a:t>
            </a:r>
            <a:r>
              <a:rPr sz="1500" dirty="0" err="1">
                <a:solidFill>
                  <a:srgbClr val="F2EDE6"/>
                </a:solidFill>
                <a:latin typeface="Consolas" panose="020B0609020204030204" pitchFamily="49" charset="0"/>
                <a:ea typeface="Consolas"/>
                <a:cs typeface="Consolas"/>
              </a:rPr>
              <a:t>split_by_date</a:t>
            </a:r>
            <a:endParaRPr sz="1500" dirty="0">
              <a:solidFill>
                <a:srgbClr val="F2EDE6"/>
              </a:solidFill>
              <a:latin typeface="Consolas"/>
              <a:ea typeface="Consolas"/>
              <a:cs typeface="Consolas"/>
            </a:endParaRP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 </a:t>
            </a: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 </a:t>
            </a:r>
            <a:r>
              <a:rPr sz="1500" dirty="0" err="1">
                <a:solidFill>
                  <a:srgbClr val="F2EDE6"/>
                </a:solidFill>
                <a:latin typeface="Consolas" panose="020B0609020204030204" pitchFamily="49" charset="0"/>
                <a:ea typeface="Consolas"/>
                <a:cs typeface="Consolas"/>
              </a:rPr>
              <a:t>行動履歴（カラム</a:t>
            </a:r>
            <a:r>
              <a:rPr sz="1500" dirty="0">
                <a:solidFill>
                  <a:srgbClr val="F2EDE6"/>
                </a:solidFill>
                <a:latin typeface="Consolas" panose="020B0609020204030204" pitchFamily="49" charset="0"/>
                <a:ea typeface="Consolas"/>
                <a:cs typeface="Consolas"/>
              </a:rPr>
              <a:t>: user, item, </a:t>
            </a:r>
            <a:r>
              <a:rPr sz="1500" dirty="0" err="1">
                <a:solidFill>
                  <a:srgbClr val="F2EDE6"/>
                </a:solidFill>
                <a:latin typeface="Consolas" panose="020B0609020204030204" pitchFamily="49" charset="0"/>
                <a:ea typeface="Consolas"/>
                <a:cs typeface="Consolas"/>
              </a:rPr>
              <a:t>datetime）を基準日で</a:t>
            </a:r>
            <a:r>
              <a:rPr lang="ja-JP" altLang="en-US" sz="1500">
                <a:solidFill>
                  <a:srgbClr val="F2EDE6"/>
                </a:solidFill>
                <a:latin typeface="Consolas" panose="020B0609020204030204" pitchFamily="49" charset="0"/>
                <a:ea typeface="Consolas"/>
                <a:cs typeface="Consolas"/>
              </a:rPr>
              <a:t>、観測データ</a:t>
            </a:r>
            <a:r>
              <a:rPr lang="en-US" altLang="ja-JP" sz="1500" dirty="0">
                <a:solidFill>
                  <a:srgbClr val="F2EDE6"/>
                </a:solidFill>
                <a:latin typeface="Consolas" panose="020B0609020204030204" pitchFamily="49" charset="0"/>
                <a:ea typeface="Consolas"/>
                <a:cs typeface="Consolas"/>
              </a:rPr>
              <a:t>7</a:t>
            </a:r>
            <a:r>
              <a:rPr lang="ja-JP" altLang="en-US" sz="1500">
                <a:solidFill>
                  <a:srgbClr val="F2EDE6"/>
                </a:solidFill>
                <a:latin typeface="Consolas" panose="020B0609020204030204" pitchFamily="49" charset="0"/>
                <a:ea typeface="Consolas"/>
                <a:cs typeface="Consolas"/>
              </a:rPr>
              <a:t>日分、正解データ</a:t>
            </a:r>
            <a:r>
              <a:rPr lang="en-US" altLang="ja-JP" sz="1500" dirty="0">
                <a:solidFill>
                  <a:srgbClr val="F2EDE6"/>
                </a:solidFill>
                <a:latin typeface="Consolas" panose="020B0609020204030204" pitchFamily="49" charset="0"/>
                <a:ea typeface="Consolas"/>
                <a:cs typeface="Consolas"/>
              </a:rPr>
              <a:t>1</a:t>
            </a:r>
            <a:r>
              <a:rPr lang="ja-JP" altLang="en-US" sz="1500">
                <a:solidFill>
                  <a:srgbClr val="F2EDE6"/>
                </a:solidFill>
                <a:latin typeface="Consolas" panose="020B0609020204030204" pitchFamily="49" charset="0"/>
                <a:ea typeface="Consolas"/>
                <a:cs typeface="Consolas"/>
              </a:rPr>
              <a:t>日分に分割</a:t>
            </a:r>
            <a:endParaRPr sz="1500" dirty="0">
              <a:solidFill>
                <a:srgbClr val="F2EDE6"/>
              </a:solidFill>
              <a:latin typeface="Consolas"/>
              <a:ea typeface="Consolas"/>
              <a:cs typeface="Consolas"/>
            </a:endParaRPr>
          </a:p>
          <a:p>
            <a:pPr algn="l">
              <a:lnSpc>
                <a:spcPct val="115000"/>
              </a:lnSpc>
              <a:spcBef>
                <a:spcPts val="0"/>
              </a:spcBef>
              <a:spcAft>
                <a:spcPts val="200"/>
              </a:spcAft>
            </a:pPr>
            <a:r>
              <a:rPr sz="1500" dirty="0" err="1">
                <a:solidFill>
                  <a:srgbClr val="F2EDE6"/>
                </a:solidFill>
                <a:latin typeface="Consolas" panose="020B0609020204030204" pitchFamily="49" charset="0"/>
                <a:ea typeface="Consolas"/>
                <a:cs typeface="Consolas"/>
              </a:rPr>
              <a:t>df_obs</a:t>
            </a:r>
            <a:r>
              <a:rPr sz="1500" dirty="0">
                <a:solidFill>
                  <a:srgbClr val="F2EDE6"/>
                </a:solidFill>
                <a:latin typeface="Consolas" panose="020B0609020204030204" pitchFamily="49" charset="0"/>
                <a:ea typeface="Consolas"/>
                <a:cs typeface="Consolas"/>
              </a:rPr>
              <a:t>, </a:t>
            </a:r>
            <a:r>
              <a:rPr sz="1500" dirty="0" err="1">
                <a:solidFill>
                  <a:srgbClr val="F2EDE6"/>
                </a:solidFill>
                <a:latin typeface="Consolas" panose="020B0609020204030204" pitchFamily="49" charset="0"/>
                <a:ea typeface="Consolas"/>
                <a:cs typeface="Consolas"/>
              </a:rPr>
              <a:t>df_gt</a:t>
            </a:r>
            <a:r>
              <a:rPr sz="1500" dirty="0">
                <a:solidFill>
                  <a:srgbClr val="F2EDE6"/>
                </a:solidFill>
                <a:latin typeface="Consolas" panose="020B0609020204030204" pitchFamily="49" charset="0"/>
                <a:ea typeface="Consolas"/>
                <a:cs typeface="Consolas"/>
              </a:rPr>
              <a:t> = </a:t>
            </a:r>
            <a:r>
              <a:rPr sz="1500" dirty="0" err="1">
                <a:solidFill>
                  <a:srgbClr val="F2EDE6"/>
                </a:solidFill>
                <a:latin typeface="Consolas" panose="020B0609020204030204" pitchFamily="49" charset="0"/>
                <a:ea typeface="Consolas"/>
                <a:cs typeface="Consolas"/>
              </a:rPr>
              <a:t>split_by_date</a:t>
            </a:r>
            <a:r>
              <a:rPr sz="1500" dirty="0">
                <a:solidFill>
                  <a:srgbClr val="F2EDE6"/>
                </a:solidFill>
                <a:latin typeface="Consolas" panose="020B0609020204030204" pitchFamily="49" charset="0"/>
                <a:ea typeface="Consolas"/>
                <a:cs typeface="Consolas"/>
              </a:rPr>
              <a:t>(</a:t>
            </a:r>
            <a:r>
              <a:rPr sz="1500" dirty="0" err="1">
                <a:solidFill>
                  <a:srgbClr val="F2EDE6"/>
                </a:solidFill>
                <a:latin typeface="Consolas" panose="020B0609020204030204" pitchFamily="49" charset="0"/>
                <a:ea typeface="Consolas"/>
                <a:cs typeface="Consolas"/>
              </a:rPr>
              <a:t>df</a:t>
            </a:r>
            <a:r>
              <a:rPr sz="1500" dirty="0">
                <a:solidFill>
                  <a:srgbClr val="F2EDE6"/>
                </a:solidFill>
                <a:latin typeface="Consolas" panose="020B0609020204030204" pitchFamily="49" charset="0"/>
                <a:ea typeface="Consolas"/>
                <a:cs typeface="Consolas"/>
              </a:rPr>
              <a:t>, "2026-07-07", 7, 1)</a:t>
            </a: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 </a:t>
            </a: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scorer = </a:t>
            </a:r>
            <a:r>
              <a:rPr sz="1500" dirty="0" err="1">
                <a:solidFill>
                  <a:srgbClr val="F2EDE6"/>
                </a:solidFill>
                <a:latin typeface="Consolas" panose="020B0609020204030204" pitchFamily="49" charset="0"/>
                <a:ea typeface="Consolas"/>
                <a:cs typeface="Consolas"/>
              </a:rPr>
              <a:t>RecencyFrequencyScorer</a:t>
            </a:r>
            <a:r>
              <a:rPr sz="1500" dirty="0">
                <a:solidFill>
                  <a:srgbClr val="F2EDE6"/>
                </a:solidFill>
                <a:latin typeface="Consolas" panose="020B0609020204030204" pitchFamily="49" charset="0"/>
                <a:ea typeface="Consolas"/>
                <a:cs typeface="Consolas"/>
              </a:rPr>
              <a:t>()</a:t>
            </a:r>
          </a:p>
          <a:p>
            <a:pPr algn="l">
              <a:lnSpc>
                <a:spcPct val="115000"/>
              </a:lnSpc>
              <a:spcBef>
                <a:spcPts val="0"/>
              </a:spcBef>
              <a:spcAft>
                <a:spcPts val="200"/>
              </a:spcAft>
            </a:pPr>
            <a:r>
              <a:rPr sz="1500" dirty="0" err="1">
                <a:solidFill>
                  <a:srgbClr val="F2EDE6"/>
                </a:solidFill>
                <a:latin typeface="Consolas" panose="020B0609020204030204" pitchFamily="49" charset="0"/>
                <a:ea typeface="Consolas"/>
                <a:cs typeface="Consolas"/>
              </a:rPr>
              <a:t>scorer.fit</a:t>
            </a:r>
            <a:r>
              <a:rPr sz="1500" dirty="0">
                <a:solidFill>
                  <a:srgbClr val="F2EDE6"/>
                </a:solidFill>
                <a:latin typeface="Consolas" panose="020B0609020204030204" pitchFamily="49" charset="0"/>
                <a:ea typeface="Consolas"/>
                <a:cs typeface="Consolas"/>
              </a:rPr>
              <a:t>(</a:t>
            </a:r>
            <a:r>
              <a:rPr sz="1500" dirty="0" err="1">
                <a:solidFill>
                  <a:srgbClr val="F2EDE6"/>
                </a:solidFill>
                <a:latin typeface="Consolas" panose="020B0609020204030204" pitchFamily="49" charset="0"/>
                <a:ea typeface="Consolas"/>
                <a:cs typeface="Consolas"/>
              </a:rPr>
              <a:t>df_obs</a:t>
            </a:r>
            <a:r>
              <a:rPr sz="1500" dirty="0">
                <a:solidFill>
                  <a:srgbClr val="F2EDE6"/>
                </a:solidFill>
                <a:latin typeface="Consolas" panose="020B0609020204030204" pitchFamily="49" charset="0"/>
                <a:ea typeface="Consolas"/>
                <a:cs typeface="Consolas"/>
              </a:rPr>
              <a:t>, </a:t>
            </a:r>
            <a:r>
              <a:rPr sz="1500" dirty="0" err="1">
                <a:solidFill>
                  <a:srgbClr val="F2EDE6"/>
                </a:solidFill>
                <a:latin typeface="Consolas" panose="020B0609020204030204" pitchFamily="49" charset="0"/>
                <a:ea typeface="Consolas"/>
                <a:cs typeface="Consolas"/>
              </a:rPr>
              <a:t>df_gt</a:t>
            </a:r>
            <a:r>
              <a:rPr sz="1500" dirty="0">
                <a:solidFill>
                  <a:srgbClr val="F2EDE6"/>
                </a:solidFill>
                <a:latin typeface="Consolas" panose="020B0609020204030204" pitchFamily="49" charset="0"/>
                <a:ea typeface="Consolas"/>
                <a:cs typeface="Consolas"/>
              </a:rPr>
              <a:t>)        # </a:t>
            </a:r>
            <a:r>
              <a:rPr sz="1500" dirty="0" err="1">
                <a:solidFill>
                  <a:srgbClr val="F2EDE6"/>
                </a:solidFill>
                <a:latin typeface="Consolas" panose="020B0609020204030204" pitchFamily="49" charset="0"/>
                <a:ea typeface="Consolas"/>
                <a:cs typeface="Consolas"/>
              </a:rPr>
              <a:t>モデル構築</a:t>
            </a:r>
            <a:endParaRPr sz="1500" dirty="0">
              <a:solidFill>
                <a:srgbClr val="F2EDE6"/>
              </a:solidFill>
              <a:latin typeface="Consolas"/>
              <a:ea typeface="Consolas"/>
              <a:cs typeface="Consolas"/>
            </a:endParaRPr>
          </a:p>
          <a:p>
            <a:pPr algn="l">
              <a:lnSpc>
                <a:spcPct val="115000"/>
              </a:lnSpc>
              <a:spcBef>
                <a:spcPts val="0"/>
              </a:spcBef>
              <a:spcAft>
                <a:spcPts val="200"/>
              </a:spcAft>
            </a:pPr>
            <a:r>
              <a:rPr sz="1500" dirty="0" err="1">
                <a:solidFill>
                  <a:srgbClr val="F2EDE6"/>
                </a:solidFill>
                <a:latin typeface="Consolas" panose="020B0609020204030204" pitchFamily="49" charset="0"/>
                <a:ea typeface="Consolas"/>
                <a:cs typeface="Consolas"/>
              </a:rPr>
              <a:t>scorer.optimize</a:t>
            </a:r>
            <a:r>
              <a:rPr sz="1500" dirty="0">
                <a:solidFill>
                  <a:srgbClr val="F2EDE6"/>
                </a:solidFill>
                <a:latin typeface="Consolas" panose="020B0609020204030204" pitchFamily="49" charset="0"/>
                <a:ea typeface="Consolas"/>
                <a:cs typeface="Consolas"/>
              </a:rPr>
              <a:t>(kind="mono")     # </a:t>
            </a:r>
            <a:r>
              <a:rPr sz="1500" dirty="0" err="1">
                <a:solidFill>
                  <a:srgbClr val="F2EDE6"/>
                </a:solidFill>
                <a:latin typeface="Consolas" panose="020B0609020204030204" pitchFamily="49" charset="0"/>
                <a:ea typeface="Consolas"/>
                <a:cs typeface="Consolas"/>
              </a:rPr>
              <a:t>RF単調性で最適化</a:t>
            </a:r>
            <a:endParaRPr sz="1500" dirty="0">
              <a:solidFill>
                <a:srgbClr val="F2EDE6"/>
              </a:solidFill>
              <a:latin typeface="Consolas"/>
              <a:ea typeface="Consolas"/>
              <a:cs typeface="Consolas"/>
            </a:endParaRP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 </a:t>
            </a:r>
          </a:p>
          <a:p>
            <a:pPr algn="l">
              <a:lnSpc>
                <a:spcPct val="115000"/>
              </a:lnSpc>
              <a:spcBef>
                <a:spcPts val="0"/>
              </a:spcBef>
              <a:spcAft>
                <a:spcPts val="200"/>
              </a:spcAft>
            </a:pPr>
            <a:r>
              <a:rPr sz="1500" dirty="0">
                <a:solidFill>
                  <a:srgbClr val="F2EDE6"/>
                </a:solidFill>
                <a:latin typeface="Consolas" panose="020B0609020204030204" pitchFamily="49" charset="0"/>
                <a:ea typeface="Consolas"/>
                <a:cs typeface="Consolas"/>
              </a:rPr>
              <a:t># </a:t>
            </a:r>
            <a:r>
              <a:rPr sz="1500" dirty="0" err="1">
                <a:solidFill>
                  <a:srgbClr val="F2EDE6"/>
                </a:solidFill>
                <a:latin typeface="Consolas" panose="020B0609020204030204" pitchFamily="49" charset="0"/>
                <a:ea typeface="Consolas"/>
                <a:cs typeface="Consolas"/>
              </a:rPr>
              <a:t>テストデータに推薦スコアを付与</a:t>
            </a:r>
            <a:endParaRPr sz="1500" dirty="0">
              <a:solidFill>
                <a:srgbClr val="F2EDE6"/>
              </a:solidFill>
              <a:latin typeface="Consolas"/>
              <a:ea typeface="Consolas"/>
              <a:cs typeface="Consolas"/>
            </a:endParaRPr>
          </a:p>
          <a:p>
            <a:pPr algn="l">
              <a:lnSpc>
                <a:spcPct val="115000"/>
              </a:lnSpc>
              <a:spcBef>
                <a:spcPts val="0"/>
              </a:spcBef>
              <a:spcAft>
                <a:spcPts val="200"/>
              </a:spcAft>
            </a:pPr>
            <a:r>
              <a:rPr sz="1500" dirty="0" err="1">
                <a:solidFill>
                  <a:srgbClr val="F2EDE6"/>
                </a:solidFill>
                <a:latin typeface="Consolas" panose="020B0609020204030204" pitchFamily="49" charset="0"/>
                <a:ea typeface="Consolas"/>
                <a:cs typeface="Consolas"/>
              </a:rPr>
              <a:t>df_scores</a:t>
            </a:r>
            <a:r>
              <a:rPr sz="1500" dirty="0">
                <a:solidFill>
                  <a:srgbClr val="F2EDE6"/>
                </a:solidFill>
                <a:latin typeface="Consolas" panose="020B0609020204030204" pitchFamily="49" charset="0"/>
                <a:ea typeface="Consolas"/>
                <a:cs typeface="Consolas"/>
              </a:rPr>
              <a:t> = </a:t>
            </a:r>
            <a:r>
              <a:rPr sz="1500" dirty="0" err="1">
                <a:solidFill>
                  <a:srgbClr val="F2EDE6"/>
                </a:solidFill>
                <a:latin typeface="Consolas" panose="020B0609020204030204" pitchFamily="49" charset="0"/>
                <a:ea typeface="Consolas"/>
                <a:cs typeface="Consolas"/>
              </a:rPr>
              <a:t>scorer.transform</a:t>
            </a:r>
            <a:r>
              <a:rPr sz="1500" dirty="0">
                <a:solidFill>
                  <a:srgbClr val="F2EDE6"/>
                </a:solidFill>
                <a:latin typeface="Consolas" panose="020B0609020204030204" pitchFamily="49" charset="0"/>
                <a:ea typeface="Consolas"/>
                <a:cs typeface="Consolas"/>
              </a:rPr>
              <a:t>(</a:t>
            </a:r>
            <a:r>
              <a:rPr sz="1500" dirty="0" err="1">
                <a:solidFill>
                  <a:srgbClr val="F2EDE6"/>
                </a:solidFill>
                <a:latin typeface="Consolas" panose="020B0609020204030204" pitchFamily="49" charset="0"/>
                <a:ea typeface="Consolas"/>
                <a:cs typeface="Consolas"/>
              </a:rPr>
              <a:t>df_test_obs</a:t>
            </a:r>
            <a:r>
              <a:rPr sz="1500" dirty="0">
                <a:solidFill>
                  <a:srgbClr val="F2EDE6"/>
                </a:solidFill>
                <a:latin typeface="Consolas" panose="020B0609020204030204" pitchFamily="49" charset="0"/>
                <a:ea typeface="Consolas"/>
                <a:cs typeface="Consolas"/>
              </a:rPr>
              <a:t>, "2026-07-07", kind="mono")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7</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sz="1400" b="1" dirty="0">
                <a:solidFill>
                  <a:srgbClr val="1C8AA6"/>
                </a:solidFill>
                <a:latin typeface="Meiryo"/>
                <a:ea typeface="Meiryo"/>
              </a:rPr>
              <a:t>INPUT &amp; OUTPUT DATA</a:t>
            </a:r>
            <a:endParaRPr sz="1400" b="1" dirty="0">
              <a:solidFill>
                <a:srgbClr val="1C8AA6"/>
              </a:solidFill>
              <a:latin typeface="Meiryo"/>
              <a:ea typeface="Meiryo"/>
            </a:endParaRPr>
          </a:p>
          <a:p>
            <a:pPr algn="l">
              <a:lnSpc>
                <a:spcPct val="112000"/>
              </a:lnSpc>
              <a:spcBef>
                <a:spcPts val="0"/>
              </a:spcBef>
              <a:spcAft>
                <a:spcPts val="200"/>
              </a:spcAft>
            </a:pPr>
            <a:r>
              <a:rPr lang="en-US" sz="3000" b="1" dirty="0">
                <a:solidFill>
                  <a:srgbClr val="3D2A1B"/>
                </a:solidFill>
                <a:latin typeface="Meiryo"/>
                <a:ea typeface="Meiryo"/>
              </a:rPr>
              <a:t>入出力データ</a:t>
            </a:r>
            <a:endParaRPr sz="3000" b="1" dirty="0">
              <a:solidFill>
                <a:srgbClr val="3D2A1B"/>
              </a:solidFill>
              <a:latin typeface="Meiryo"/>
              <a:ea typeface="Meiryo"/>
            </a:endParaRPr>
          </a:p>
        </p:txBody>
      </p:sp>
      <p:sp>
        <p:nvSpPr>
          <p:cNvPr id="8" name="TextBox 7">
            <a:extLst>
              <a:ext uri="{FF2B5EF4-FFF2-40B4-BE49-F238E27FC236}">
                <a16:creationId xmlns:a16="http://schemas.microsoft.com/office/drawing/2014/main" id="{65EE8A4D-1C7A-CAF6-C50D-34D85AFCDFE0}"/>
              </a:ext>
            </a:extLst>
          </p:cNvPr>
          <p:cNvSpPr txBox="1"/>
          <p:nvPr/>
        </p:nvSpPr>
        <p:spPr>
          <a:xfrm>
            <a:off x="617200" y="1380000"/>
            <a:ext cx="10970000" cy="310213"/>
          </a:xfrm>
          <a:prstGeom prst="rect">
            <a:avLst/>
          </a:prstGeom>
          <a:noFill/>
        </p:spPr>
        <p:txBody>
          <a:bodyPr wrap="square" lIns="0" tIns="0" rIns="0" bIns="0" anchor="t">
            <a:spAutoFit/>
          </a:bodyPr>
          <a:lstStyle/>
          <a:p>
            <a:pPr algn="l">
              <a:lnSpc>
                <a:spcPct val="112000"/>
              </a:lnSpc>
              <a:spcBef>
                <a:spcPts val="0"/>
              </a:spcBef>
              <a:spcAft>
                <a:spcPts val="600"/>
              </a:spcAft>
            </a:pPr>
            <a:r>
              <a:rPr b="1" dirty="0">
                <a:solidFill>
                  <a:srgbClr val="3D2A1B"/>
                </a:solidFill>
                <a:latin typeface="Meiryo"/>
                <a:ea typeface="Meiryo"/>
              </a:rPr>
              <a:t>入力：3 </a:t>
            </a:r>
            <a:r>
              <a:rPr b="1" dirty="0" err="1">
                <a:solidFill>
                  <a:srgbClr val="3D2A1B"/>
                </a:solidFill>
                <a:latin typeface="Meiryo"/>
                <a:ea typeface="Meiryo"/>
              </a:rPr>
              <a:t>カラムの行動履歴</a:t>
            </a:r>
            <a:endParaRPr b="1" dirty="0">
              <a:solidFill>
                <a:srgbClr val="3D2A1B"/>
              </a:solidFill>
              <a:latin typeface="Meiryo"/>
              <a:ea typeface="Meiryo"/>
            </a:endParaRPr>
          </a:p>
        </p:txBody>
      </p:sp>
      <p:sp>
        <p:nvSpPr>
          <p:cNvPr id="15" name="TextBox 10">
            <a:extLst>
              <a:ext uri="{FF2B5EF4-FFF2-40B4-BE49-F238E27FC236}">
                <a16:creationId xmlns:a16="http://schemas.microsoft.com/office/drawing/2014/main" id="{322DA749-3C7B-C038-4468-238F51B5FA12}"/>
              </a:ext>
            </a:extLst>
          </p:cNvPr>
          <p:cNvSpPr txBox="1"/>
          <p:nvPr/>
        </p:nvSpPr>
        <p:spPr>
          <a:xfrm>
            <a:off x="617200" y="3651532"/>
            <a:ext cx="10970000" cy="310213"/>
          </a:xfrm>
          <a:prstGeom prst="rect">
            <a:avLst/>
          </a:prstGeom>
          <a:noFill/>
        </p:spPr>
        <p:txBody>
          <a:bodyPr wrap="square" lIns="0" tIns="0" rIns="0" bIns="0" anchor="t">
            <a:spAutoFit/>
          </a:bodyPr>
          <a:lstStyle/>
          <a:p>
            <a:pPr algn="l">
              <a:lnSpc>
                <a:spcPct val="112000"/>
              </a:lnSpc>
              <a:spcBef>
                <a:spcPts val="0"/>
              </a:spcBef>
              <a:spcAft>
                <a:spcPts val="600"/>
              </a:spcAft>
            </a:pPr>
            <a:r>
              <a:rPr b="1" dirty="0" err="1">
                <a:solidFill>
                  <a:srgbClr val="3D2A1B"/>
                </a:solidFill>
                <a:latin typeface="Meiryo"/>
                <a:ea typeface="Meiryo"/>
              </a:rPr>
              <a:t>出力：各</a:t>
            </a:r>
            <a:r>
              <a:rPr b="1" dirty="0">
                <a:solidFill>
                  <a:srgbClr val="3D2A1B"/>
                </a:solidFill>
                <a:latin typeface="Meiryo"/>
                <a:ea typeface="Meiryo"/>
              </a:rPr>
              <a:t> user × item </a:t>
            </a:r>
            <a:r>
              <a:rPr b="1" dirty="0" err="1">
                <a:solidFill>
                  <a:srgbClr val="3D2A1B"/>
                </a:solidFill>
                <a:latin typeface="Meiryo"/>
                <a:ea typeface="Meiryo"/>
              </a:rPr>
              <a:t>に推薦スコア</a:t>
            </a:r>
            <a:r>
              <a:rPr lang="en-US" b="1" dirty="0" err="1">
                <a:solidFill>
                  <a:srgbClr val="3D2A1B"/>
                </a:solidFill>
                <a:latin typeface="Meiryo"/>
                <a:ea typeface="Meiryo"/>
              </a:rPr>
              <a:t>と推薦順位</a:t>
            </a:r>
            <a:r>
              <a:rPr b="1" dirty="0" err="1">
                <a:solidFill>
                  <a:srgbClr val="3D2A1B"/>
                </a:solidFill>
                <a:latin typeface="Meiryo"/>
                <a:ea typeface="Meiryo"/>
              </a:rPr>
              <a:t>を付与したテーブル</a:t>
            </a:r>
            <a:endParaRPr b="1" dirty="0">
              <a:solidFill>
                <a:srgbClr val="3D2A1B"/>
              </a:solidFill>
              <a:latin typeface="Meiryo"/>
              <a:ea typeface="Meiryo"/>
            </a:endParaRPr>
          </a:p>
        </p:txBody>
      </p:sp>
      <p:graphicFrame>
        <p:nvGraphicFramePr>
          <p:cNvPr id="16" name="Table 11">
            <a:extLst>
              <a:ext uri="{FF2B5EF4-FFF2-40B4-BE49-F238E27FC236}">
                <a16:creationId xmlns:a16="http://schemas.microsoft.com/office/drawing/2014/main" id="{E0FB0297-8CEE-7AFE-4D09-A5BF0DBC5CF4}"/>
              </a:ext>
            </a:extLst>
          </p:cNvPr>
          <p:cNvGraphicFramePr>
            <a:graphicFrameLocks noGrp="1"/>
          </p:cNvGraphicFramePr>
          <p:nvPr>
            <p:extLst>
              <p:ext uri="{D42A27DB-BD31-4B8C-83A1-F6EECF244321}">
                <p14:modId xmlns:p14="http://schemas.microsoft.com/office/powerpoint/2010/main" val="3613375727"/>
              </p:ext>
            </p:extLst>
          </p:nvPr>
        </p:nvGraphicFramePr>
        <p:xfrm>
          <a:off x="617200" y="4058852"/>
          <a:ext cx="7200000" cy="1650000"/>
        </p:xfrm>
        <a:graphic>
          <a:graphicData uri="http://schemas.openxmlformats.org/drawingml/2006/table">
            <a:tbl>
              <a:tblPr firstRow="1" bandRow="1">
                <a:tableStyleId>{5C22544A-7EE6-4342-B048-85BDC9FD1C3A}</a:tableStyleId>
              </a:tblPr>
              <a:tblGrid>
                <a:gridCol w="1200000">
                  <a:extLst>
                    <a:ext uri="{9D8B030D-6E8A-4147-A177-3AD203B41FA5}">
                      <a16:colId xmlns:a16="http://schemas.microsoft.com/office/drawing/2014/main" val="20000"/>
                    </a:ext>
                  </a:extLst>
                </a:gridCol>
                <a:gridCol w="1200000">
                  <a:extLst>
                    <a:ext uri="{9D8B030D-6E8A-4147-A177-3AD203B41FA5}">
                      <a16:colId xmlns:a16="http://schemas.microsoft.com/office/drawing/2014/main" val="20001"/>
                    </a:ext>
                  </a:extLst>
                </a:gridCol>
                <a:gridCol w="1200000">
                  <a:extLst>
                    <a:ext uri="{9D8B030D-6E8A-4147-A177-3AD203B41FA5}">
                      <a16:colId xmlns:a16="http://schemas.microsoft.com/office/drawing/2014/main" val="20002"/>
                    </a:ext>
                  </a:extLst>
                </a:gridCol>
                <a:gridCol w="1200000">
                  <a:extLst>
                    <a:ext uri="{9D8B030D-6E8A-4147-A177-3AD203B41FA5}">
                      <a16:colId xmlns:a16="http://schemas.microsoft.com/office/drawing/2014/main" val="20003"/>
                    </a:ext>
                  </a:extLst>
                </a:gridCol>
                <a:gridCol w="1352716">
                  <a:extLst>
                    <a:ext uri="{9D8B030D-6E8A-4147-A177-3AD203B41FA5}">
                      <a16:colId xmlns:a16="http://schemas.microsoft.com/office/drawing/2014/main" val="20004"/>
                    </a:ext>
                  </a:extLst>
                </a:gridCol>
                <a:gridCol w="1047284">
                  <a:extLst>
                    <a:ext uri="{9D8B030D-6E8A-4147-A177-3AD203B41FA5}">
                      <a16:colId xmlns:a16="http://schemas.microsoft.com/office/drawing/2014/main" val="20005"/>
                    </a:ext>
                  </a:extLst>
                </a:gridCol>
              </a:tblGrid>
              <a:tr h="330000">
                <a:tc>
                  <a:txBody>
                    <a:bodyPr/>
                    <a:lstStyle/>
                    <a:p>
                      <a:pPr algn="ctr"/>
                      <a:r>
                        <a:rPr sz="1400" b="1" dirty="0">
                          <a:solidFill>
                            <a:srgbClr val="FFFFFF"/>
                          </a:solidFill>
                          <a:latin typeface="Consolas"/>
                          <a:ea typeface="Consolas"/>
                          <a:cs typeface="Consolas"/>
                        </a:rPr>
                        <a:t>user</a:t>
                      </a:r>
                    </a:p>
                  </a:txBody>
                  <a:tcPr anchor="ctr">
                    <a:solidFill>
                      <a:srgbClr val="3D2A1B"/>
                    </a:solidFill>
                  </a:tcPr>
                </a:tc>
                <a:tc>
                  <a:txBody>
                    <a:bodyPr/>
                    <a:lstStyle/>
                    <a:p>
                      <a:pPr algn="ctr"/>
                      <a:r>
                        <a:rPr sz="1400" b="1" dirty="0">
                          <a:solidFill>
                            <a:srgbClr val="FFFFFF"/>
                          </a:solidFill>
                          <a:latin typeface="Consolas"/>
                          <a:ea typeface="Consolas"/>
                          <a:cs typeface="Consolas"/>
                        </a:rPr>
                        <a:t>item</a:t>
                      </a:r>
                    </a:p>
                  </a:txBody>
                  <a:tcPr anchor="ctr">
                    <a:solidFill>
                      <a:srgbClr val="3D2A1B"/>
                    </a:solidFill>
                  </a:tcPr>
                </a:tc>
                <a:tc>
                  <a:txBody>
                    <a:bodyPr/>
                    <a:lstStyle/>
                    <a:p>
                      <a:pPr algn="ctr"/>
                      <a:r>
                        <a:rPr sz="1400" b="1">
                          <a:solidFill>
                            <a:srgbClr val="FFFFFF"/>
                          </a:solidFill>
                          <a:latin typeface="Consolas"/>
                          <a:ea typeface="Consolas"/>
                          <a:cs typeface="Consolas"/>
                        </a:rPr>
                        <a:t>recency</a:t>
                      </a:r>
                    </a:p>
                  </a:txBody>
                  <a:tcPr anchor="ctr">
                    <a:solidFill>
                      <a:srgbClr val="3D2A1B"/>
                    </a:solidFill>
                  </a:tcPr>
                </a:tc>
                <a:tc>
                  <a:txBody>
                    <a:bodyPr/>
                    <a:lstStyle/>
                    <a:p>
                      <a:pPr algn="ctr"/>
                      <a:r>
                        <a:rPr sz="1400" b="1">
                          <a:solidFill>
                            <a:srgbClr val="FFFFFF"/>
                          </a:solidFill>
                          <a:latin typeface="Consolas"/>
                          <a:ea typeface="Consolas"/>
                          <a:cs typeface="Consolas"/>
                        </a:rPr>
                        <a:t>frequency</a:t>
                      </a:r>
                    </a:p>
                  </a:txBody>
                  <a:tcPr anchor="ctr">
                    <a:solidFill>
                      <a:srgbClr val="3D2A1B"/>
                    </a:solidFill>
                  </a:tcPr>
                </a:tc>
                <a:tc>
                  <a:txBody>
                    <a:bodyPr/>
                    <a:lstStyle/>
                    <a:p>
                      <a:pPr algn="ctr"/>
                      <a:r>
                        <a:rPr sz="1400" b="1" dirty="0">
                          <a:solidFill>
                            <a:srgbClr val="FFFFFF"/>
                          </a:solidFill>
                          <a:latin typeface="Consolas"/>
                          <a:ea typeface="Consolas"/>
                          <a:cs typeface="Consolas"/>
                        </a:rPr>
                        <a:t>probability</a:t>
                      </a:r>
                    </a:p>
                  </a:txBody>
                  <a:tcPr anchor="ctr">
                    <a:solidFill>
                      <a:srgbClr val="3D2A1B"/>
                    </a:solidFill>
                  </a:tcPr>
                </a:tc>
                <a:tc>
                  <a:txBody>
                    <a:bodyPr/>
                    <a:lstStyle/>
                    <a:p>
                      <a:pPr algn="ctr"/>
                      <a:r>
                        <a:rPr sz="1400" b="1">
                          <a:solidFill>
                            <a:srgbClr val="FFFFFF"/>
                          </a:solidFill>
                          <a:latin typeface="Consolas"/>
                          <a:ea typeface="Consolas"/>
                          <a:cs typeface="Consolas"/>
                        </a:rPr>
                        <a:t>order</a:t>
                      </a:r>
                    </a:p>
                  </a:txBody>
                  <a:tcPr anchor="ctr">
                    <a:solidFill>
                      <a:srgbClr val="3D2A1B"/>
                    </a:solidFill>
                  </a:tcPr>
                </a:tc>
                <a:extLst>
                  <a:ext uri="{0D108BD9-81ED-4DB2-BD59-A6C34878D82A}">
                    <a16:rowId xmlns:a16="http://schemas.microsoft.com/office/drawing/2014/main" val="10000"/>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1</a:t>
                      </a:r>
                      <a:r>
                        <a:rPr sz="1400" dirty="0">
                          <a:solidFill>
                            <a:srgbClr val="3F3F3F"/>
                          </a:solidFill>
                          <a:latin typeface="Consolas"/>
                          <a:ea typeface="Consolas"/>
                          <a:cs typeface="Consolas"/>
                        </a:rPr>
                        <a:t>1</a:t>
                      </a: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144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lang="en-US" sz="1400" dirty="0">
                          <a:solidFill>
                            <a:srgbClr val="3F3F3F"/>
                          </a:solidFill>
                          <a:latin typeface="Consolas"/>
                          <a:ea typeface="Consolas"/>
                          <a:cs typeface="Consolas"/>
                        </a:rPr>
                        <a:t>3</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sz="1400">
                          <a:solidFill>
                            <a:srgbClr val="3F3F3F"/>
                          </a:solidFill>
                          <a:latin typeface="Consolas"/>
                          <a:ea typeface="Consolas"/>
                          <a:cs typeface="Consolas"/>
                        </a:rPr>
                        <a:t>4</a:t>
                      </a:r>
                    </a:p>
                  </a:txBody>
                  <a:tcPr anchor="ctr">
                    <a:solidFill>
                      <a:srgbClr val="FFFFFF"/>
                    </a:solidFill>
                  </a:tcPr>
                </a:tc>
                <a:tc>
                  <a:txBody>
                    <a:bodyPr/>
                    <a:lstStyle/>
                    <a:p>
                      <a:pPr algn="ctr"/>
                      <a:r>
                        <a:rPr sz="1400" dirty="0">
                          <a:solidFill>
                            <a:srgbClr val="3F3F3F"/>
                          </a:solidFill>
                          <a:latin typeface="Consolas"/>
                          <a:ea typeface="Consolas"/>
                          <a:cs typeface="Consolas"/>
                        </a:rPr>
                        <a:t>0.</a:t>
                      </a:r>
                      <a:r>
                        <a:rPr lang="en-US" sz="1400" dirty="0">
                          <a:solidFill>
                            <a:srgbClr val="3F3F3F"/>
                          </a:solidFill>
                          <a:latin typeface="Consolas"/>
                          <a:ea typeface="Consolas"/>
                          <a:cs typeface="Consolas"/>
                        </a:rPr>
                        <a:t>07</a:t>
                      </a:r>
                      <a:r>
                        <a:rPr sz="1400" dirty="0">
                          <a:solidFill>
                            <a:srgbClr val="3F3F3F"/>
                          </a:solidFill>
                          <a:latin typeface="Consolas"/>
                          <a:ea typeface="Consolas"/>
                          <a:cs typeface="Consolas"/>
                        </a:rPr>
                        <a:t>67</a:t>
                      </a:r>
                    </a:p>
                  </a:txBody>
                  <a:tcPr anchor="ctr">
                    <a:solidFill>
                      <a:srgbClr val="FFFFFF"/>
                    </a:solidFill>
                  </a:tcPr>
                </a:tc>
                <a:tc>
                  <a:txBody>
                    <a:bodyPr/>
                    <a:lstStyle/>
                    <a:p>
                      <a:pPr algn="ctr"/>
                      <a:r>
                        <a:rPr sz="1400">
                          <a:solidFill>
                            <a:srgbClr val="3F3F3F"/>
                          </a:solidFill>
                          <a:latin typeface="Consolas"/>
                          <a:ea typeface="Consolas"/>
                          <a:cs typeface="Consolas"/>
                        </a:rPr>
                        <a:t>1</a:t>
                      </a:r>
                    </a:p>
                  </a:txBody>
                  <a:tcPr anchor="ctr">
                    <a:solidFill>
                      <a:srgbClr val="FFFFFF"/>
                    </a:solidFill>
                  </a:tcPr>
                </a:tc>
                <a:extLst>
                  <a:ext uri="{0D108BD9-81ED-4DB2-BD59-A6C34878D82A}">
                    <a16:rowId xmlns:a16="http://schemas.microsoft.com/office/drawing/2014/main" val="10001"/>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42</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091</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2</a:t>
                      </a:r>
                    </a:p>
                  </a:txBody>
                  <a:tcPr anchor="ctr">
                    <a:solidFill>
                      <a:srgbClr val="F5F2EE"/>
                    </a:solidFill>
                  </a:tcPr>
                </a:tc>
                <a:tc>
                  <a:txBody>
                    <a:bodyPr/>
                    <a:lstStyle/>
                    <a:p>
                      <a:pPr algn="ctr"/>
                      <a:r>
                        <a:rPr sz="1400">
                          <a:solidFill>
                            <a:srgbClr val="3F3F3F"/>
                          </a:solidFill>
                          <a:latin typeface="Consolas"/>
                          <a:ea typeface="Consolas"/>
                          <a:cs typeface="Consolas"/>
                        </a:rPr>
                        <a:t>3</a:t>
                      </a:r>
                    </a:p>
                  </a:txBody>
                  <a:tcPr anchor="ctr">
                    <a:solidFill>
                      <a:srgbClr val="F5F2EE"/>
                    </a:solidFill>
                  </a:tcPr>
                </a:tc>
                <a:tc>
                  <a:txBody>
                    <a:bodyPr/>
                    <a:lstStyle/>
                    <a:p>
                      <a:pPr algn="ctr"/>
                      <a:r>
                        <a:rPr sz="1400">
                          <a:solidFill>
                            <a:srgbClr val="3F3F3F"/>
                          </a:solidFill>
                          <a:latin typeface="Consolas"/>
                          <a:ea typeface="Consolas"/>
                          <a:cs typeface="Consolas"/>
                        </a:rPr>
                        <a:t>0.0789</a:t>
                      </a:r>
                    </a:p>
                  </a:txBody>
                  <a:tcPr anchor="ctr">
                    <a:solidFill>
                      <a:srgbClr val="F5F2EE"/>
                    </a:solidFill>
                  </a:tcPr>
                </a:tc>
                <a:tc>
                  <a:txBody>
                    <a:bodyPr/>
                    <a:lstStyle/>
                    <a:p>
                      <a:pPr algn="ctr"/>
                      <a:r>
                        <a:rPr lang="en-US" sz="1400" dirty="0">
                          <a:solidFill>
                            <a:srgbClr val="3F3F3F"/>
                          </a:solidFill>
                          <a:latin typeface="Consolas"/>
                          <a:ea typeface="Consolas"/>
                          <a:cs typeface="Consolas"/>
                        </a:rPr>
                        <a:t>1</a:t>
                      </a:r>
                      <a:endParaRPr sz="1400" dirty="0">
                        <a:solidFill>
                          <a:srgbClr val="3F3F3F"/>
                        </a:solidFill>
                        <a:latin typeface="Consolas"/>
                        <a:ea typeface="Consolas"/>
                        <a:cs typeface="Consolas"/>
                      </a:endParaRPr>
                    </a:p>
                  </a:txBody>
                  <a:tcPr anchor="ctr">
                    <a:solidFill>
                      <a:srgbClr val="F5F2EE"/>
                    </a:solidFill>
                  </a:tcPr>
                </a:tc>
                <a:extLst>
                  <a:ext uri="{0D108BD9-81ED-4DB2-BD59-A6C34878D82A}">
                    <a16:rowId xmlns:a16="http://schemas.microsoft.com/office/drawing/2014/main" val="10002"/>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077</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lang="en-US" sz="1400" dirty="0">
                          <a:solidFill>
                            <a:srgbClr val="3F3F3F"/>
                          </a:solidFill>
                          <a:latin typeface="Consolas"/>
                          <a:ea typeface="Consolas"/>
                          <a:cs typeface="Consolas"/>
                        </a:rPr>
                        <a:t>1</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lang="en-US" sz="1400" dirty="0">
                          <a:solidFill>
                            <a:srgbClr val="3F3F3F"/>
                          </a:solidFill>
                          <a:latin typeface="Consolas"/>
                          <a:ea typeface="Consolas"/>
                          <a:cs typeface="Consolas"/>
                        </a:rPr>
                        <a:t>2</a:t>
                      </a:r>
                      <a:endParaRPr sz="1400" dirty="0">
                        <a:solidFill>
                          <a:srgbClr val="3F3F3F"/>
                        </a:solidFill>
                        <a:latin typeface="Consolas"/>
                        <a:ea typeface="Consolas"/>
                        <a:cs typeface="Consolas"/>
                      </a:endParaRPr>
                    </a:p>
                  </a:txBody>
                  <a:tcPr anchor="ctr">
                    <a:solidFill>
                      <a:srgbClr val="FFFFF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0.0621</a:t>
                      </a:r>
                    </a:p>
                  </a:txBody>
                  <a:tcPr anchor="ctr">
                    <a:solidFill>
                      <a:srgbClr val="FFFFFF"/>
                    </a:solidFill>
                  </a:tcPr>
                </a:tc>
                <a:tc>
                  <a:txBody>
                    <a:bodyPr/>
                    <a:lstStyle/>
                    <a:p>
                      <a:pPr algn="ctr"/>
                      <a:r>
                        <a:rPr lang="en-US" sz="1400" dirty="0">
                          <a:solidFill>
                            <a:srgbClr val="3F3F3F"/>
                          </a:solidFill>
                          <a:latin typeface="Consolas"/>
                          <a:ea typeface="Consolas"/>
                          <a:cs typeface="Consolas"/>
                        </a:rPr>
                        <a:t>1</a:t>
                      </a:r>
                      <a:endParaRPr sz="1400" dirty="0">
                        <a:solidFill>
                          <a:srgbClr val="3F3F3F"/>
                        </a:solidFill>
                        <a:latin typeface="Consolas"/>
                        <a:ea typeface="Consolas"/>
                        <a:cs typeface="Consolas"/>
                      </a:endParaRPr>
                    </a:p>
                  </a:txBody>
                  <a:tcPr anchor="ctr">
                    <a:solidFill>
                      <a:srgbClr val="FFFFFF"/>
                    </a:solidFill>
                  </a:tcPr>
                </a:tc>
                <a:extLst>
                  <a:ext uri="{0D108BD9-81ED-4DB2-BD59-A6C34878D82A}">
                    <a16:rowId xmlns:a16="http://schemas.microsoft.com/office/drawing/2014/main" val="10003"/>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072</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a:solidFill>
                            <a:srgbClr val="3F3F3F"/>
                          </a:solidFill>
                          <a:latin typeface="Consolas"/>
                          <a:ea typeface="Consolas"/>
                          <a:cs typeface="Consolas"/>
                        </a:rPr>
                        <a:t>1</a:t>
                      </a:r>
                    </a:p>
                  </a:txBody>
                  <a:tcPr anchor="ctr">
                    <a:solidFill>
                      <a:srgbClr val="F5F2EE"/>
                    </a:solidFill>
                  </a:tcPr>
                </a:tc>
                <a:tc>
                  <a:txBody>
                    <a:bodyPr/>
                    <a:lstStyle/>
                    <a:p>
                      <a:pPr algn="ctr"/>
                      <a:r>
                        <a:rPr lang="en-US" sz="1400" dirty="0">
                          <a:solidFill>
                            <a:srgbClr val="3F3F3F"/>
                          </a:solidFill>
                          <a:latin typeface="Consolas"/>
                          <a:ea typeface="Consolas"/>
                          <a:cs typeface="Consolas"/>
                        </a:rPr>
                        <a:t>1</a:t>
                      </a:r>
                      <a:endParaRPr sz="1400" dirty="0">
                        <a:solidFill>
                          <a:srgbClr val="3F3F3F"/>
                        </a:solidFill>
                        <a:latin typeface="Consolas"/>
                        <a:ea typeface="Consolas"/>
                        <a:cs typeface="Consolas"/>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0.0248</a:t>
                      </a:r>
                    </a:p>
                  </a:txBody>
                  <a:tcPr anchor="ctr">
                    <a:solidFill>
                      <a:srgbClr val="F5F2EE"/>
                    </a:solidFill>
                  </a:tcPr>
                </a:tc>
                <a:tc>
                  <a:txBody>
                    <a:bodyPr/>
                    <a:lstStyle/>
                    <a:p>
                      <a:pPr algn="ctr"/>
                      <a:r>
                        <a:rPr lang="en-US" sz="1400" dirty="0">
                          <a:solidFill>
                            <a:srgbClr val="3F3F3F"/>
                          </a:solidFill>
                          <a:latin typeface="Consolas"/>
                          <a:ea typeface="Consolas"/>
                          <a:cs typeface="Consolas"/>
                        </a:rPr>
                        <a:t>2</a:t>
                      </a:r>
                      <a:endParaRPr sz="1400" dirty="0">
                        <a:solidFill>
                          <a:srgbClr val="3F3F3F"/>
                        </a:solidFill>
                        <a:latin typeface="Consolas"/>
                        <a:ea typeface="Consolas"/>
                        <a:cs typeface="Consolas"/>
                      </a:endParaRPr>
                    </a:p>
                  </a:txBody>
                  <a:tcPr anchor="ctr">
                    <a:solidFill>
                      <a:srgbClr val="F5F2EE"/>
                    </a:solidFill>
                  </a:tcPr>
                </a:tc>
                <a:extLst>
                  <a:ext uri="{0D108BD9-81ED-4DB2-BD59-A6C34878D82A}">
                    <a16:rowId xmlns:a16="http://schemas.microsoft.com/office/drawing/2014/main" val="10004"/>
                  </a:ext>
                </a:extLst>
              </a:tr>
            </a:tbl>
          </a:graphicData>
        </a:graphic>
      </p:graphicFrame>
      <p:sp>
        <p:nvSpPr>
          <p:cNvPr id="17" name="Rectangle 12">
            <a:extLst>
              <a:ext uri="{FF2B5EF4-FFF2-40B4-BE49-F238E27FC236}">
                <a16:creationId xmlns:a16="http://schemas.microsoft.com/office/drawing/2014/main" id="{670D3184-F5EB-8F07-29EB-813280C4C67C}"/>
              </a:ext>
            </a:extLst>
          </p:cNvPr>
          <p:cNvSpPr/>
          <p:nvPr/>
        </p:nvSpPr>
        <p:spPr>
          <a:xfrm>
            <a:off x="617200" y="5885938"/>
            <a:ext cx="10963976" cy="502062"/>
          </a:xfrm>
          <a:prstGeom prst="rect">
            <a:avLst/>
          </a:prstGeom>
          <a:solidFill>
            <a:srgbClr val="F7EF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18" name="TextBox 13">
            <a:extLst>
              <a:ext uri="{FF2B5EF4-FFF2-40B4-BE49-F238E27FC236}">
                <a16:creationId xmlns:a16="http://schemas.microsoft.com/office/drawing/2014/main" id="{5D822085-D2F4-AA0A-487D-4D613B9A1E2E}"/>
              </a:ext>
            </a:extLst>
          </p:cNvPr>
          <p:cNvSpPr txBox="1"/>
          <p:nvPr/>
        </p:nvSpPr>
        <p:spPr>
          <a:xfrm>
            <a:off x="720000" y="6004941"/>
            <a:ext cx="10804467" cy="304699"/>
          </a:xfrm>
          <a:prstGeom prst="rect">
            <a:avLst/>
          </a:prstGeom>
          <a:noFill/>
        </p:spPr>
        <p:txBody>
          <a:bodyPr wrap="square" lIns="0" tIns="0" rIns="0" bIns="0" anchor="t">
            <a:spAutoFit/>
          </a:bodyPr>
          <a:lstStyle/>
          <a:p>
            <a:pPr>
              <a:lnSpc>
                <a:spcPct val="110000"/>
              </a:lnSpc>
              <a:spcAft>
                <a:spcPts val="600"/>
              </a:spcAft>
            </a:pPr>
            <a:r>
              <a:rPr lang="ja-JP" altLang="en-US">
                <a:latin typeface="Meiryo"/>
                <a:ea typeface="Meiryo"/>
              </a:rPr>
              <a:t>各ユーザーに対して商品選択確率（</a:t>
            </a:r>
            <a:r>
              <a:rPr lang="en-US" altLang="ja-JP" dirty="0">
                <a:latin typeface="Meiryo"/>
                <a:ea typeface="Meiryo"/>
              </a:rPr>
              <a:t>probability</a:t>
            </a:r>
            <a:r>
              <a:rPr lang="ja-JP" altLang="en-US">
                <a:latin typeface="Meiryo"/>
                <a:ea typeface="Meiryo"/>
              </a:rPr>
              <a:t>）が高い順に商品を推薦</a:t>
            </a:r>
            <a:endParaRPr lang="en-US" altLang="ja-JP" dirty="0">
              <a:latin typeface="Meiryo"/>
              <a:ea typeface="Meiryo"/>
            </a:endParaRPr>
          </a:p>
        </p:txBody>
      </p:sp>
      <p:graphicFrame>
        <p:nvGraphicFramePr>
          <p:cNvPr id="23" name="Table 11">
            <a:extLst>
              <a:ext uri="{FF2B5EF4-FFF2-40B4-BE49-F238E27FC236}">
                <a16:creationId xmlns:a16="http://schemas.microsoft.com/office/drawing/2014/main" id="{476C4BDF-1767-3711-5B60-9E0FB40BB65C}"/>
              </a:ext>
            </a:extLst>
          </p:cNvPr>
          <p:cNvGraphicFramePr>
            <a:graphicFrameLocks noGrp="1"/>
          </p:cNvGraphicFramePr>
          <p:nvPr>
            <p:extLst>
              <p:ext uri="{D42A27DB-BD31-4B8C-83A1-F6EECF244321}">
                <p14:modId xmlns:p14="http://schemas.microsoft.com/office/powerpoint/2010/main" val="1297665277"/>
              </p:ext>
            </p:extLst>
          </p:nvPr>
        </p:nvGraphicFramePr>
        <p:xfrm>
          <a:off x="617200" y="1740000"/>
          <a:ext cx="3600000" cy="1650000"/>
        </p:xfrm>
        <a:graphic>
          <a:graphicData uri="http://schemas.openxmlformats.org/drawingml/2006/table">
            <a:tbl>
              <a:tblPr firstRow="1" bandRow="1">
                <a:tableStyleId>{5C22544A-7EE6-4342-B048-85BDC9FD1C3A}</a:tableStyleId>
              </a:tblPr>
              <a:tblGrid>
                <a:gridCol w="1200000">
                  <a:extLst>
                    <a:ext uri="{9D8B030D-6E8A-4147-A177-3AD203B41FA5}">
                      <a16:colId xmlns:a16="http://schemas.microsoft.com/office/drawing/2014/main" val="20000"/>
                    </a:ext>
                  </a:extLst>
                </a:gridCol>
                <a:gridCol w="1200000">
                  <a:extLst>
                    <a:ext uri="{9D8B030D-6E8A-4147-A177-3AD203B41FA5}">
                      <a16:colId xmlns:a16="http://schemas.microsoft.com/office/drawing/2014/main" val="20001"/>
                    </a:ext>
                  </a:extLst>
                </a:gridCol>
                <a:gridCol w="1200000">
                  <a:extLst>
                    <a:ext uri="{9D8B030D-6E8A-4147-A177-3AD203B41FA5}">
                      <a16:colId xmlns:a16="http://schemas.microsoft.com/office/drawing/2014/main" val="20002"/>
                    </a:ext>
                  </a:extLst>
                </a:gridCol>
              </a:tblGrid>
              <a:tr h="330000">
                <a:tc>
                  <a:txBody>
                    <a:bodyPr/>
                    <a:lstStyle/>
                    <a:p>
                      <a:pPr algn="ctr"/>
                      <a:r>
                        <a:rPr sz="1400" b="1" dirty="0">
                          <a:solidFill>
                            <a:srgbClr val="FFFFFF"/>
                          </a:solidFill>
                          <a:latin typeface="Consolas"/>
                          <a:ea typeface="Consolas"/>
                          <a:cs typeface="Consolas"/>
                        </a:rPr>
                        <a:t>user</a:t>
                      </a:r>
                    </a:p>
                  </a:txBody>
                  <a:tcPr anchor="ctr">
                    <a:solidFill>
                      <a:srgbClr val="3D2A1B"/>
                    </a:solidFill>
                  </a:tcPr>
                </a:tc>
                <a:tc>
                  <a:txBody>
                    <a:bodyPr/>
                    <a:lstStyle/>
                    <a:p>
                      <a:pPr algn="ctr"/>
                      <a:r>
                        <a:rPr sz="1400" b="1" dirty="0">
                          <a:solidFill>
                            <a:srgbClr val="FFFFFF"/>
                          </a:solidFill>
                          <a:latin typeface="Consolas"/>
                          <a:ea typeface="Consolas"/>
                          <a:cs typeface="Consolas"/>
                        </a:rPr>
                        <a:t>item</a:t>
                      </a:r>
                    </a:p>
                  </a:txBody>
                  <a:tcPr anchor="ctr">
                    <a:solidFill>
                      <a:srgbClr val="3D2A1B"/>
                    </a:solidFill>
                  </a:tcPr>
                </a:tc>
                <a:tc>
                  <a:txBody>
                    <a:bodyPr/>
                    <a:lstStyle/>
                    <a:p>
                      <a:pPr algn="ctr"/>
                      <a:r>
                        <a:rPr lang="en-US" sz="1400" b="1" dirty="0">
                          <a:solidFill>
                            <a:srgbClr val="FFFFFF"/>
                          </a:solidFill>
                          <a:latin typeface="Consolas"/>
                          <a:ea typeface="Consolas"/>
                          <a:cs typeface="Consolas"/>
                        </a:rPr>
                        <a:t>datetime</a:t>
                      </a:r>
                    </a:p>
                  </a:txBody>
                  <a:tcPr anchor="ctr">
                    <a:solidFill>
                      <a:srgbClr val="3D2A1B"/>
                    </a:solidFill>
                  </a:tcPr>
                </a:tc>
                <a:extLst>
                  <a:ext uri="{0D108BD9-81ED-4DB2-BD59-A6C34878D82A}">
                    <a16:rowId xmlns:a16="http://schemas.microsoft.com/office/drawing/2014/main" val="10000"/>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1</a:t>
                      </a:r>
                      <a:r>
                        <a:rPr sz="1400" dirty="0">
                          <a:solidFill>
                            <a:srgbClr val="3F3F3F"/>
                          </a:solidFill>
                          <a:latin typeface="Consolas"/>
                          <a:ea typeface="Consolas"/>
                          <a:cs typeface="Consolas"/>
                        </a:rPr>
                        <a:t>1</a:t>
                      </a: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144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lang="en-US" sz="1400" dirty="0">
                          <a:solidFill>
                            <a:srgbClr val="3F3F3F"/>
                          </a:solidFill>
                          <a:latin typeface="Consolas"/>
                          <a:ea typeface="Consolas"/>
                          <a:cs typeface="Consolas"/>
                        </a:rPr>
                        <a:t>2026-07-05</a:t>
                      </a:r>
                      <a:endParaRPr sz="1400" dirty="0">
                        <a:solidFill>
                          <a:srgbClr val="3F3F3F"/>
                        </a:solidFill>
                        <a:latin typeface="Consolas"/>
                        <a:ea typeface="Consolas"/>
                        <a:cs typeface="Consolas"/>
                      </a:endParaRPr>
                    </a:p>
                  </a:txBody>
                  <a:tcPr anchor="ctr">
                    <a:solidFill>
                      <a:srgbClr val="FFFFFF"/>
                    </a:solidFill>
                  </a:tcPr>
                </a:tc>
                <a:extLst>
                  <a:ext uri="{0D108BD9-81ED-4DB2-BD59-A6C34878D82A}">
                    <a16:rowId xmlns:a16="http://schemas.microsoft.com/office/drawing/2014/main" val="10001"/>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42</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sz="1400" dirty="0">
                          <a:solidFill>
                            <a:srgbClr val="3F3F3F"/>
                          </a:solidFill>
                          <a:latin typeface="Consolas"/>
                          <a:ea typeface="Consolas"/>
                          <a:cs typeface="Consolas"/>
                        </a:rPr>
                        <a:t>091</a:t>
                      </a:r>
                      <a:endParaRPr sz="1400" dirty="0">
                        <a:solidFill>
                          <a:srgbClr val="3F3F3F"/>
                        </a:solidFill>
                        <a:latin typeface="Consolas"/>
                        <a:ea typeface="Consolas"/>
                        <a:cs typeface="Consolas"/>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2026-07-06</a:t>
                      </a:r>
                    </a:p>
                  </a:txBody>
                  <a:tcPr anchor="ctr">
                    <a:solidFill>
                      <a:srgbClr val="F5F2EE"/>
                    </a:solidFill>
                  </a:tcPr>
                </a:tc>
                <a:extLst>
                  <a:ext uri="{0D108BD9-81ED-4DB2-BD59-A6C34878D82A}">
                    <a16:rowId xmlns:a16="http://schemas.microsoft.com/office/drawing/2014/main" val="10002"/>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FFFFF"/>
                    </a:solidFill>
                  </a:tcPr>
                </a:tc>
                <a:tc>
                  <a:txBody>
                    <a:bodyPr/>
                    <a:lstStyle/>
                    <a:p>
                      <a:pPr algn="ctr"/>
                      <a:r>
                        <a:rPr sz="1400" dirty="0">
                          <a:solidFill>
                            <a:srgbClr val="3F3F3F"/>
                          </a:solidFill>
                          <a:latin typeface="Consolas"/>
                          <a:ea typeface="Consolas"/>
                          <a:cs typeface="Consolas"/>
                        </a:rPr>
                        <a:t>i</a:t>
                      </a:r>
                      <a:r>
                        <a:rPr lang="en-US" altLang="ja-JP" sz="1400" dirty="0">
                          <a:solidFill>
                            <a:srgbClr val="3F3F3F"/>
                          </a:solidFill>
                          <a:latin typeface="Consolas"/>
                          <a:ea typeface="Consolas"/>
                          <a:cs typeface="Consolas"/>
                        </a:rPr>
                        <a:t>0</a:t>
                      </a:r>
                      <a:r>
                        <a:rPr lang="en-US" sz="1400" dirty="0">
                          <a:solidFill>
                            <a:srgbClr val="3F3F3F"/>
                          </a:solidFill>
                          <a:latin typeface="Consolas"/>
                          <a:ea typeface="Consolas"/>
                          <a:cs typeface="Consolas"/>
                        </a:rPr>
                        <a:t>77</a:t>
                      </a:r>
                      <a:endParaRPr sz="1400" dirty="0">
                        <a:solidFill>
                          <a:srgbClr val="3F3F3F"/>
                        </a:solidFill>
                        <a:latin typeface="Consolas"/>
                        <a:ea typeface="Consolas"/>
                        <a:cs typeface="Consolas"/>
                      </a:endParaRPr>
                    </a:p>
                  </a:txBody>
                  <a:tcPr anchor="ctr">
                    <a:solidFill>
                      <a:srgbClr val="FFFFF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2026-07-07</a:t>
                      </a:r>
                    </a:p>
                  </a:txBody>
                  <a:tcPr anchor="ctr">
                    <a:solidFill>
                      <a:srgbClr val="FFFFFF"/>
                    </a:solidFill>
                  </a:tcPr>
                </a:tc>
                <a:extLst>
                  <a:ext uri="{0D108BD9-81ED-4DB2-BD59-A6C34878D82A}">
                    <a16:rowId xmlns:a16="http://schemas.microsoft.com/office/drawing/2014/main" val="10003"/>
                  </a:ext>
                </a:extLst>
              </a:tr>
              <a:tr h="330000">
                <a:tc>
                  <a:txBody>
                    <a:bodyPr/>
                    <a:lstStyle/>
                    <a:p>
                      <a:pPr algn="ctr"/>
                      <a:r>
                        <a:rPr sz="1400" dirty="0">
                          <a:solidFill>
                            <a:srgbClr val="3F3F3F"/>
                          </a:solidFill>
                          <a:latin typeface="Consolas"/>
                          <a:ea typeface="Consolas"/>
                          <a:cs typeface="Consolas"/>
                        </a:rPr>
                        <a:t>u0</a:t>
                      </a:r>
                      <a:r>
                        <a:rPr lang="en-US" sz="1400" dirty="0">
                          <a:solidFill>
                            <a:srgbClr val="3F3F3F"/>
                          </a:solidFill>
                          <a:latin typeface="Consolas"/>
                          <a:ea typeface="Consolas"/>
                          <a:cs typeface="Consolas"/>
                        </a:rPr>
                        <a:t>44</a:t>
                      </a:r>
                      <a:endParaRPr sz="1400" dirty="0">
                        <a:solidFill>
                          <a:srgbClr val="3F3F3F"/>
                        </a:solidFill>
                        <a:latin typeface="Consolas"/>
                        <a:ea typeface="Consolas"/>
                        <a:cs typeface="Consolas"/>
                      </a:endParaRPr>
                    </a:p>
                  </a:txBody>
                  <a:tcPr anchor="ctr">
                    <a:solidFill>
                      <a:srgbClr val="F5F2EE"/>
                    </a:solidFill>
                  </a:tcPr>
                </a:tc>
                <a:tc>
                  <a:txBody>
                    <a:bodyPr/>
                    <a:lstStyle/>
                    <a:p>
                      <a:pPr algn="ctr"/>
                      <a:r>
                        <a:rPr sz="1400" dirty="0">
                          <a:solidFill>
                            <a:srgbClr val="3F3F3F"/>
                          </a:solidFill>
                          <a:latin typeface="Consolas"/>
                          <a:ea typeface="Consolas"/>
                          <a:cs typeface="Consolas"/>
                        </a:rPr>
                        <a:t>i</a:t>
                      </a:r>
                      <a:r>
                        <a:rPr lang="en-US" altLang="ja-JP" sz="1400" dirty="0">
                          <a:solidFill>
                            <a:srgbClr val="3F3F3F"/>
                          </a:solidFill>
                          <a:latin typeface="Consolas"/>
                          <a:ea typeface="Consolas"/>
                          <a:cs typeface="Consolas"/>
                        </a:rPr>
                        <a:t>0</a:t>
                      </a:r>
                      <a:r>
                        <a:rPr lang="en-US" sz="1400" dirty="0">
                          <a:solidFill>
                            <a:srgbClr val="3F3F3F"/>
                          </a:solidFill>
                          <a:latin typeface="Consolas"/>
                          <a:ea typeface="Consolas"/>
                          <a:cs typeface="Consolas"/>
                        </a:rPr>
                        <a:t>72</a:t>
                      </a:r>
                      <a:endParaRPr sz="1400" dirty="0">
                        <a:solidFill>
                          <a:srgbClr val="3F3F3F"/>
                        </a:solidFill>
                        <a:latin typeface="Consolas"/>
                        <a:ea typeface="Consolas"/>
                        <a:cs typeface="Consolas"/>
                      </a:endParaRPr>
                    </a:p>
                  </a:txBody>
                  <a:tcPr anchor="ctr">
                    <a:solidFill>
                      <a:srgbClr val="F5F2EE"/>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ja-JP" sz="1400" dirty="0">
                          <a:solidFill>
                            <a:srgbClr val="3F3F3F"/>
                          </a:solidFill>
                          <a:latin typeface="Consolas"/>
                          <a:ea typeface="Consolas"/>
                          <a:cs typeface="Consolas"/>
                        </a:rPr>
                        <a:t>2026-07-07</a:t>
                      </a:r>
                    </a:p>
                  </a:txBody>
                  <a:tcPr anchor="ctr">
                    <a:solidFill>
                      <a:srgbClr val="F5F2EE"/>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2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3" name="Rectangle 2"/>
          <p:cNvSpPr/>
          <p:nvPr/>
        </p:nvSpPr>
        <p:spPr>
          <a:xfrm>
            <a:off x="0" y="6558000"/>
            <a:ext cx="12192000" cy="300000"/>
          </a:xfrm>
          <a:prstGeom prst="rect">
            <a:avLst/>
          </a:prstGeom>
          <a:solidFill>
            <a:srgbClr val="3D2A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4" name="TextBox 3"/>
          <p:cNvSpPr txBox="1"/>
          <p:nvPr/>
        </p:nvSpPr>
        <p:spPr>
          <a:xfrm>
            <a:off x="0" y="6558000"/>
            <a:ext cx="12192000" cy="300000"/>
          </a:xfrm>
          <a:prstGeom prst="rect">
            <a:avLst/>
          </a:prstGeom>
          <a:noFill/>
        </p:spPr>
        <p:txBody>
          <a:bodyPr wrap="square" lIns="0" tIns="0" rIns="0" bIns="0" anchor="ctr">
            <a:spAutoFit/>
          </a:bodyPr>
          <a:lstStyle/>
          <a:p>
            <a:pPr algn="ctr">
              <a:lnSpc>
                <a:spcPct val="112000"/>
              </a:lnSpc>
              <a:spcBef>
                <a:spcPts val="0"/>
              </a:spcBef>
              <a:spcAft>
                <a:spcPts val="600"/>
              </a:spcAft>
            </a:pPr>
            <a:r>
              <a:rPr sz="1400" b="1">
                <a:solidFill>
                  <a:srgbClr val="FFFFFF"/>
                </a:solidFill>
                <a:latin typeface="Meiryo"/>
                <a:ea typeface="Meiryo"/>
              </a:rPr>
              <a:t>© 2026 Erdos Inc.  |  CC BY 4.0</a:t>
            </a:r>
          </a:p>
        </p:txBody>
      </p:sp>
      <p:sp>
        <p:nvSpPr>
          <p:cNvPr id="5" name="TextBox 4"/>
          <p:cNvSpPr txBox="1"/>
          <p:nvPr/>
        </p:nvSpPr>
        <p:spPr>
          <a:xfrm>
            <a:off x="11100000" y="6558000"/>
            <a:ext cx="750000" cy="300000"/>
          </a:xfrm>
          <a:prstGeom prst="rect">
            <a:avLst/>
          </a:prstGeom>
          <a:noFill/>
        </p:spPr>
        <p:txBody>
          <a:bodyPr wrap="square" lIns="0" tIns="0" rIns="0" bIns="0" anchor="ctr">
            <a:spAutoFit/>
          </a:bodyPr>
          <a:lstStyle/>
          <a:p>
            <a:pPr algn="r">
              <a:lnSpc>
                <a:spcPct val="112000"/>
              </a:lnSpc>
              <a:spcBef>
                <a:spcPts val="0"/>
              </a:spcBef>
              <a:spcAft>
                <a:spcPts val="600"/>
              </a:spcAft>
            </a:pPr>
            <a:r>
              <a:rPr sz="1400" b="0">
                <a:solidFill>
                  <a:srgbClr val="FFFFFF"/>
                </a:solidFill>
                <a:latin typeface="Meiryo"/>
                <a:ea typeface="Meiryo"/>
              </a:rPr>
              <a:t>8</a:t>
            </a:r>
          </a:p>
        </p:txBody>
      </p:sp>
      <p:sp>
        <p:nvSpPr>
          <p:cNvPr id="6" name="Rectangle 5"/>
          <p:cNvSpPr/>
          <p:nvPr/>
        </p:nvSpPr>
        <p:spPr>
          <a:xfrm>
            <a:off x="457200" y="548640"/>
            <a:ext cx="160000" cy="560000"/>
          </a:xfrm>
          <a:prstGeom prst="rect">
            <a:avLst/>
          </a:prstGeom>
          <a:solidFill>
            <a:srgbClr val="8C4A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Meiryo"/>
              <a:ea typeface="Meiryo"/>
            </a:endParaRPr>
          </a:p>
        </p:txBody>
      </p:sp>
      <p:sp>
        <p:nvSpPr>
          <p:cNvPr id="7" name="TextBox 6"/>
          <p:cNvSpPr txBox="1"/>
          <p:nvPr/>
        </p:nvSpPr>
        <p:spPr>
          <a:xfrm>
            <a:off x="720000" y="470000"/>
            <a:ext cx="10500000" cy="800000"/>
          </a:xfrm>
          <a:prstGeom prst="rect">
            <a:avLst/>
          </a:prstGeom>
          <a:noFill/>
        </p:spPr>
        <p:txBody>
          <a:bodyPr wrap="square" lIns="0" tIns="0" rIns="0" bIns="0" anchor="ctr">
            <a:spAutoFit/>
          </a:bodyPr>
          <a:lstStyle/>
          <a:p>
            <a:pPr algn="l">
              <a:lnSpc>
                <a:spcPct val="112000"/>
              </a:lnSpc>
              <a:spcBef>
                <a:spcPts val="0"/>
              </a:spcBef>
              <a:spcAft>
                <a:spcPts val="200"/>
              </a:spcAft>
            </a:pPr>
            <a:r>
              <a:rPr lang="en-US" sz="1400" b="1" dirty="0">
                <a:solidFill>
                  <a:srgbClr val="1C8AA6"/>
                </a:solidFill>
                <a:latin typeface="Meiryo"/>
                <a:ea typeface="Meiryo"/>
              </a:rPr>
              <a:t>FEATURES</a:t>
            </a:r>
            <a:endParaRPr lang="ja-JP" altLang="en-US" sz="1400" b="1">
              <a:solidFill>
                <a:srgbClr val="1C8AA6"/>
              </a:solidFill>
              <a:latin typeface="Meiryo"/>
              <a:ea typeface="Meiryo"/>
            </a:endParaRPr>
          </a:p>
          <a:p>
            <a:pPr algn="l">
              <a:lnSpc>
                <a:spcPct val="112000"/>
              </a:lnSpc>
              <a:spcBef>
                <a:spcPts val="0"/>
              </a:spcBef>
              <a:spcAft>
                <a:spcPts val="200"/>
              </a:spcAft>
            </a:pPr>
            <a:r>
              <a:rPr lang="en-US" altLang="ja-JP" sz="3000" b="1" dirty="0">
                <a:solidFill>
                  <a:srgbClr val="3D2A1B"/>
                </a:solidFill>
                <a:latin typeface="Meiryo"/>
                <a:ea typeface="Meiryo"/>
              </a:rPr>
              <a:t>パッケージの特徴</a:t>
            </a:r>
            <a:endParaRPr lang="ja-JP" altLang="en-US" sz="3000" b="1" dirty="0">
              <a:solidFill>
                <a:srgbClr val="3D2A1B"/>
              </a:solidFill>
              <a:latin typeface="Meiryo"/>
              <a:ea typeface="Meiryo"/>
            </a:endParaRPr>
          </a:p>
        </p:txBody>
      </p:sp>
      <p:sp>
        <p:nvSpPr>
          <p:cNvPr id="8" name="TextBox 7"/>
          <p:cNvSpPr txBox="1"/>
          <p:nvPr/>
        </p:nvSpPr>
        <p:spPr>
          <a:xfrm>
            <a:off x="820000" y="1500000"/>
            <a:ext cx="10500000" cy="3217804"/>
          </a:xfrm>
          <a:prstGeom prst="rect">
            <a:avLst/>
          </a:prstGeom>
          <a:noFill/>
        </p:spPr>
        <p:txBody>
          <a:bodyPr wrap="square" lIns="0" tIns="0" rIns="0" bIns="0" anchor="t">
            <a:spAutoFit/>
          </a:bodyPr>
          <a:lstStyle/>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01 </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scikit-learn </a:t>
            </a:r>
            <a:r>
              <a:rPr lang="en" altLang="ja-JP" sz="2400" b="1" dirty="0" err="1">
                <a:solidFill>
                  <a:srgbClr val="3F3F3F"/>
                </a:solidFill>
                <a:latin typeface="Meiryo"/>
                <a:ea typeface="Meiryo"/>
              </a:rPr>
              <a:t>ライク</a:t>
            </a:r>
            <a:r>
              <a:rPr lang="en-US" altLang="ja-JP" sz="2400" b="1" dirty="0">
                <a:solidFill>
                  <a:srgbClr val="3F3F3F"/>
                </a:solidFill>
                <a:latin typeface="Meiryo"/>
                <a:ea typeface="Meiryo"/>
              </a:rPr>
              <a:t>】</a:t>
            </a:r>
            <a:r>
              <a:rPr lang="en" altLang="ja-JP" sz="2400" dirty="0">
                <a:solidFill>
                  <a:srgbClr val="3F3F3F"/>
                </a:solidFill>
                <a:latin typeface="Meiryo"/>
                <a:ea typeface="Meiryo"/>
              </a:rPr>
              <a:t>fit() / transform() のシンプルなAPI</a:t>
            </a:r>
          </a:p>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02 </a:t>
            </a:r>
            <a:r>
              <a:rPr lang="en-US" altLang="ja-JP" sz="2400" b="1" dirty="0">
                <a:solidFill>
                  <a:srgbClr val="3F3F3F"/>
                </a:solidFill>
                <a:latin typeface="Meiryo"/>
                <a:ea typeface="Meiryo"/>
              </a:rPr>
              <a:t>【</a:t>
            </a:r>
            <a:r>
              <a:rPr lang="en" altLang="ja-JP" sz="2400" b="1" dirty="0" err="1">
                <a:solidFill>
                  <a:srgbClr val="3F3F3F"/>
                </a:solidFill>
                <a:latin typeface="Meiryo"/>
                <a:ea typeface="Meiryo"/>
              </a:rPr>
              <a:t>最小限のデータ要件</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 </a:t>
            </a:r>
            <a:r>
              <a:rPr lang="en" altLang="ja-JP" sz="2400" dirty="0">
                <a:solidFill>
                  <a:srgbClr val="3F3F3F"/>
                </a:solidFill>
                <a:latin typeface="Meiryo"/>
                <a:ea typeface="Meiryo"/>
              </a:rPr>
              <a:t>user / item / datetime の3カラムだけ</a:t>
            </a:r>
          </a:p>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03 </a:t>
            </a:r>
            <a:r>
              <a:rPr lang="en-US" altLang="ja-JP" sz="2400" b="1" dirty="0">
                <a:solidFill>
                  <a:srgbClr val="3F3F3F"/>
                </a:solidFill>
                <a:latin typeface="Meiryo"/>
                <a:ea typeface="Meiryo"/>
              </a:rPr>
              <a:t>【</a:t>
            </a:r>
            <a:r>
              <a:rPr lang="en" altLang="ja-JP" sz="2400" b="1" dirty="0" err="1">
                <a:solidFill>
                  <a:srgbClr val="3F3F3F"/>
                </a:solidFill>
                <a:latin typeface="Meiryo"/>
                <a:ea typeface="Meiryo"/>
              </a:rPr>
              <a:t>説明可能性</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 </a:t>
            </a:r>
            <a:r>
              <a:rPr lang="en" altLang="ja-JP" sz="2400" dirty="0" err="1">
                <a:solidFill>
                  <a:srgbClr val="3F3F3F"/>
                </a:solidFill>
                <a:latin typeface="Meiryo"/>
                <a:ea typeface="Meiryo"/>
              </a:rPr>
              <a:t>数理最適化でRF単調性を満たし推薦理由を説明</a:t>
            </a:r>
            <a:endParaRPr lang="en" altLang="ja-JP" sz="2400" dirty="0">
              <a:solidFill>
                <a:srgbClr val="3F3F3F"/>
              </a:solidFill>
              <a:latin typeface="Meiryo"/>
              <a:ea typeface="Meiryo"/>
            </a:endParaRPr>
          </a:p>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04 </a:t>
            </a:r>
            <a:r>
              <a:rPr lang="en-US" altLang="ja-JP" sz="2400" b="1" dirty="0">
                <a:solidFill>
                  <a:srgbClr val="3F3F3F"/>
                </a:solidFill>
                <a:latin typeface="Meiryo"/>
                <a:ea typeface="Meiryo"/>
              </a:rPr>
              <a:t>【</a:t>
            </a:r>
            <a:r>
              <a:rPr lang="en" altLang="ja-JP" sz="2400" b="1" dirty="0" err="1">
                <a:solidFill>
                  <a:srgbClr val="3F3F3F"/>
                </a:solidFill>
                <a:latin typeface="Meiryo"/>
                <a:ea typeface="Meiryo"/>
              </a:rPr>
              <a:t>安定した確率推定</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 </a:t>
            </a:r>
            <a:r>
              <a:rPr lang="en" altLang="ja-JP" sz="2400" dirty="0" err="1">
                <a:solidFill>
                  <a:srgbClr val="3F3F3F"/>
                </a:solidFill>
                <a:latin typeface="Meiryo"/>
                <a:ea typeface="Meiryo"/>
              </a:rPr>
              <a:t>最新度・頻度から商品選択確率を直接推定</a:t>
            </a:r>
            <a:endParaRPr lang="en" altLang="ja-JP" sz="2400" dirty="0">
              <a:solidFill>
                <a:srgbClr val="3F3F3F"/>
              </a:solidFill>
              <a:latin typeface="Meiryo"/>
              <a:ea typeface="Meiryo"/>
            </a:endParaRPr>
          </a:p>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05 </a:t>
            </a:r>
            <a:r>
              <a:rPr lang="en-US" altLang="ja-JP" sz="2400" b="1" dirty="0">
                <a:solidFill>
                  <a:srgbClr val="3F3F3F"/>
                </a:solidFill>
                <a:latin typeface="Meiryo"/>
                <a:ea typeface="Meiryo"/>
              </a:rPr>
              <a:t>【</a:t>
            </a:r>
            <a:r>
              <a:rPr lang="en" altLang="ja-JP" sz="2400" b="1" dirty="0" err="1">
                <a:solidFill>
                  <a:srgbClr val="3F3F3F"/>
                </a:solidFill>
                <a:latin typeface="Meiryo"/>
                <a:ea typeface="Meiryo"/>
              </a:rPr>
              <a:t>下流モデルへの活用</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 </a:t>
            </a:r>
            <a:r>
              <a:rPr lang="en" altLang="ja-JP" sz="2400" dirty="0" err="1">
                <a:solidFill>
                  <a:srgbClr val="3F3F3F"/>
                </a:solidFill>
                <a:latin typeface="Meiryo"/>
                <a:ea typeface="Meiryo"/>
              </a:rPr>
              <a:t>協調フィルタリング・MLの</a:t>
            </a:r>
            <a:r>
              <a:rPr lang="ja-JP" altLang="en-US" sz="2400">
                <a:solidFill>
                  <a:srgbClr val="3F3F3F"/>
                </a:solidFill>
                <a:latin typeface="Meiryo"/>
                <a:ea typeface="Meiryo"/>
              </a:rPr>
              <a:t>入力に</a:t>
            </a:r>
            <a:endParaRPr lang="en" altLang="ja-JP" sz="2400" dirty="0">
              <a:solidFill>
                <a:srgbClr val="3F3F3F"/>
              </a:solidFill>
              <a:latin typeface="Meiryo"/>
              <a:ea typeface="Meiryo"/>
            </a:endParaRPr>
          </a:p>
          <a:p>
            <a:pPr>
              <a:lnSpc>
                <a:spcPct val="120000"/>
              </a:lnSpc>
              <a:spcAft>
                <a:spcPts val="900"/>
              </a:spcAft>
            </a:pPr>
            <a:r>
              <a:rPr lang="ja-JP" altLang="en-US" sz="2400" b="1">
                <a:solidFill>
                  <a:srgbClr val="1C8AA6"/>
                </a:solidFill>
                <a:latin typeface="Meiryo"/>
                <a:ea typeface="Meiryo"/>
              </a:rPr>
              <a:t>● </a:t>
            </a:r>
            <a:r>
              <a:rPr lang="en-US" altLang="ja-JP" sz="2400" b="1" dirty="0">
                <a:solidFill>
                  <a:srgbClr val="1C8AA6"/>
                </a:solidFill>
                <a:latin typeface="Meiryo"/>
                <a:ea typeface="Meiryo"/>
              </a:rPr>
              <a:t>06 </a:t>
            </a:r>
            <a:r>
              <a:rPr lang="en-US" altLang="ja-JP" sz="2400" b="1" dirty="0">
                <a:solidFill>
                  <a:srgbClr val="3F3F3F"/>
                </a:solidFill>
                <a:latin typeface="Meiryo"/>
                <a:ea typeface="Meiryo"/>
              </a:rPr>
              <a:t>【</a:t>
            </a:r>
            <a:r>
              <a:rPr lang="en" altLang="ja-JP" sz="2400" b="1" dirty="0" err="1">
                <a:solidFill>
                  <a:srgbClr val="3F3F3F"/>
                </a:solidFill>
                <a:latin typeface="Meiryo"/>
                <a:ea typeface="Meiryo"/>
              </a:rPr>
              <a:t>豊富な診断と可視化</a:t>
            </a:r>
            <a:r>
              <a:rPr lang="en-US" altLang="ja-JP" sz="2400" b="1" dirty="0">
                <a:solidFill>
                  <a:srgbClr val="3F3F3F"/>
                </a:solidFill>
                <a:latin typeface="Meiryo"/>
                <a:ea typeface="Meiryo"/>
              </a:rPr>
              <a:t>】</a:t>
            </a:r>
            <a:r>
              <a:rPr lang="en" altLang="ja-JP" sz="2400" b="1" dirty="0">
                <a:solidFill>
                  <a:srgbClr val="3F3F3F"/>
                </a:solidFill>
                <a:latin typeface="Meiryo"/>
                <a:ea typeface="Meiryo"/>
              </a:rPr>
              <a:t> </a:t>
            </a:r>
            <a:r>
              <a:rPr lang="en" altLang="ja-JP" sz="2400" dirty="0" err="1">
                <a:solidFill>
                  <a:srgbClr val="3F3F3F"/>
                </a:solidFill>
                <a:latin typeface="Meiryo"/>
                <a:ea typeface="Meiryo"/>
              </a:rPr>
              <a:t>統計量出力と可視化で実務・研究に対応</a:t>
            </a:r>
            <a:endParaRPr lang="en" altLang="ja-JP" sz="2400" dirty="0">
              <a:solidFill>
                <a:srgbClr val="3F3F3F"/>
              </a:solidFill>
              <a:latin typeface="Meiryo"/>
              <a:ea typeface="Meiry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Meiryo"/>
        <a:ea typeface="Meiryo"/>
        <a:cs typeface=""/>
        <a:font script="Jpan" typeface="Meiryo"/>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eiryo"/>
        <a:ea typeface="Meiryo"/>
        <a:cs typeface=""/>
        <a:font script="Jpan" typeface="Meiryo"/>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1718</TotalTime>
  <Words>2390</Words>
  <Application>Microsoft Macintosh PowerPoint</Application>
  <PresentationFormat>ワイド画面</PresentationFormat>
  <Paragraphs>365</Paragraphs>
  <Slides>21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21</vt:i4>
      </vt:variant>
    </vt:vector>
  </HeadingPairs>
  <TitlesOfParts>
    <vt:vector size="25" baseType="lpstr">
      <vt:lpstr>Meiryo</vt:lpstr>
      <vt:lpstr>Arial</vt:lpstr>
      <vt:lpstr>Consolas</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Jiro Iwanaga</cp:lastModifiedBy>
  <cp:revision>104</cp:revision>
  <dcterms:created xsi:type="dcterms:W3CDTF">2013-01-27T09:14:16Z</dcterms:created>
  <dcterms:modified xsi:type="dcterms:W3CDTF">2026-06-22T01:50:08Z</dcterms:modified>
  <cp:category/>
</cp:coreProperties>
</file>