
<file path=[Content_Types].xml><?xml version="1.0" encoding="utf-8"?>
<Types xmlns="http://schemas.openxmlformats.org/package/2006/content-types">
  <Default ContentType="application/x-fontdata" Extension="fntdata"/>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Lst>
  <p:sldSz cy="5143500" cx="9144000"/>
  <p:notesSz cx="6858000" cy="9144000"/>
  <p:embeddedFontLst>
    <p:embeddedFont>
      <p:font typeface="Montserrat"/>
      <p:regular r:id="rId7"/>
      <p:bold r:id="rId8"/>
      <p:italic r:id="rId9"/>
      <p:boldItalic r:id="rId10"/>
    </p:embeddedFont>
    <p:embeddedFont>
      <p:font typeface="Baloo 2 SemiBold"/>
      <p:regular r:id="rId11"/>
      <p:bold r:id="rId12"/>
    </p:embeddedFont>
    <p:embeddedFont>
      <p:font typeface="Baloo 2"/>
      <p:regular r:id="rId13"/>
      <p:bold r:id="rId1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Baloo2SemiBold-regular.fntdata"/><Relationship Id="rId10" Type="http://schemas.openxmlformats.org/officeDocument/2006/relationships/font" Target="fonts/Montserrat-boldItalic.fntdata"/><Relationship Id="rId13" Type="http://schemas.openxmlformats.org/officeDocument/2006/relationships/font" Target="fonts/Baloo2-regular.fntdata"/><Relationship Id="rId12" Type="http://schemas.openxmlformats.org/officeDocument/2006/relationships/font" Target="fonts/Baloo2SemiBold-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Montserrat-italic.fntdata"/><Relationship Id="rId14" Type="http://schemas.openxmlformats.org/officeDocument/2006/relationships/font" Target="fonts/Baloo2-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font" Target="fonts/Montserrat-regular.fntdata"/><Relationship Id="rId8" Type="http://schemas.openxmlformats.org/officeDocument/2006/relationships/font" Target="fonts/Montserrat-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nvSpPr>
        <p:spPr>
          <a:xfrm>
            <a:off x="286300" y="276100"/>
            <a:ext cx="3000000" cy="4240200"/>
          </a:xfrm>
          <a:prstGeom prst="rect">
            <a:avLst/>
          </a:prstGeom>
          <a:noFill/>
          <a:ln>
            <a:noFill/>
          </a:ln>
        </p:spPr>
        <p:txBody>
          <a:bodyPr anchorCtr="0" anchor="t" bIns="91425" lIns="91425" spcFirstLastPara="1" rIns="91425" wrap="square" tIns="91425">
            <a:spAutoFit/>
          </a:bodyPr>
          <a:lstStyle/>
          <a:p>
            <a:pPr indent="-355600" lvl="0" marL="457200" rtl="0" algn="l">
              <a:lnSpc>
                <a:spcPct val="115000"/>
              </a:lnSpc>
              <a:spcBef>
                <a:spcPts val="1200"/>
              </a:spcBef>
              <a:spcAft>
                <a:spcPts val="0"/>
              </a:spcAft>
              <a:buClr>
                <a:srgbClr val="1A0C75"/>
              </a:buClr>
              <a:buSzPts val="2000"/>
              <a:buFont typeface="Baloo 2"/>
              <a:buAutoNum type="arabicPeriod"/>
            </a:pPr>
            <a:r>
              <a:rPr b="1" lang="en" sz="2000">
                <a:solidFill>
                  <a:srgbClr val="1A0C75"/>
                </a:solidFill>
                <a:latin typeface="Baloo 2"/>
                <a:ea typeface="Baloo 2"/>
                <a:cs typeface="Baloo 2"/>
                <a:sym typeface="Baloo 2"/>
              </a:rPr>
              <a:t>Document overview</a:t>
            </a:r>
            <a:endParaRPr b="1" sz="2000">
              <a:solidFill>
                <a:srgbClr val="1A0C75"/>
              </a:solidFill>
              <a:latin typeface="Baloo 2"/>
              <a:ea typeface="Baloo 2"/>
              <a:cs typeface="Baloo 2"/>
              <a:sym typeface="Baloo 2"/>
            </a:endParaRPr>
          </a:p>
          <a:p>
            <a:pPr indent="-228600" lvl="0" marL="457200" rtl="0" algn="l">
              <a:lnSpc>
                <a:spcPct val="115000"/>
              </a:lnSpc>
              <a:spcBef>
                <a:spcPts val="1200"/>
              </a:spcBef>
              <a:spcAft>
                <a:spcPts val="0"/>
              </a:spcAft>
              <a:buNone/>
            </a:pPr>
            <a:r>
              <a:rPr b="1" lang="en" sz="1600">
                <a:solidFill>
                  <a:srgbClr val="1A0C75"/>
                </a:solidFill>
                <a:latin typeface="Baloo 2"/>
                <a:ea typeface="Baloo 2"/>
                <a:cs typeface="Baloo 2"/>
                <a:sym typeface="Baloo 2"/>
              </a:rPr>
              <a:t>Aim of the Deliverable</a:t>
            </a:r>
            <a:endParaRPr b="1" sz="1600">
              <a:solidFill>
                <a:srgbClr val="1A0C75"/>
              </a:solidFill>
              <a:latin typeface="Baloo 2"/>
              <a:ea typeface="Baloo 2"/>
              <a:cs typeface="Baloo 2"/>
              <a:sym typeface="Baloo 2"/>
            </a:endParaRPr>
          </a:p>
          <a:p>
            <a:pPr indent="0" lvl="0" marL="0" rtl="0" algn="l">
              <a:lnSpc>
                <a:spcPct val="115000"/>
              </a:lnSpc>
              <a:spcBef>
                <a:spcPts val="0"/>
              </a:spcBef>
              <a:spcAft>
                <a:spcPts val="0"/>
              </a:spcAft>
              <a:buNone/>
            </a:pPr>
            <a:r>
              <a:rPr lang="en" sz="1100">
                <a:solidFill>
                  <a:srgbClr val="1A0C75"/>
                </a:solidFill>
                <a:latin typeface="Montserrat"/>
                <a:ea typeface="Montserrat"/>
                <a:cs typeface="Montserrat"/>
                <a:sym typeface="Montserrat"/>
              </a:rPr>
              <a:t>Deliverable 6.1, part of the Secure Automated Unified Framework for Exchange (SAUFEX) project, aims to develop and implement a robust plan to address Foreign Information Manipulation and Interference (FIMI). This plan outlines the steps to establish an integrated framework that enhances the EU's capacity to detect, analyse, and counteract FIMI effectively. The objective is to unify existing data resources, establish a pilot Resilience Council, and foster extensive training and community engagement to combat FIMI threats.</a:t>
            </a:r>
            <a:endParaRPr sz="1100">
              <a:solidFill>
                <a:srgbClr val="1A0C75"/>
              </a:solidFill>
              <a:latin typeface="Montserrat"/>
              <a:ea typeface="Montserrat"/>
              <a:cs typeface="Montserrat"/>
              <a:sym typeface="Montserrat"/>
            </a:endParaRPr>
          </a:p>
          <a:p>
            <a:pPr indent="0" lvl="0" marL="0" rtl="0" algn="l">
              <a:spcBef>
                <a:spcPts val="1000"/>
              </a:spcBef>
              <a:spcAft>
                <a:spcPts val="0"/>
              </a:spcAft>
              <a:buNone/>
            </a:pPr>
            <a:r>
              <a:rPr lang="en">
                <a:solidFill>
                  <a:srgbClr val="400671"/>
                </a:solidFill>
                <a:latin typeface="Baloo 2 SemiBold"/>
                <a:ea typeface="Baloo 2 SemiBold"/>
                <a:cs typeface="Baloo 2 SemiBold"/>
                <a:sym typeface="Baloo 2 SemiBold"/>
              </a:rPr>
              <a:t>Implementation and Innovation</a:t>
            </a:r>
            <a:endParaRPr>
              <a:solidFill>
                <a:srgbClr val="400671"/>
              </a:solidFill>
              <a:latin typeface="Baloo 2 SemiBold"/>
              <a:ea typeface="Baloo 2 SemiBold"/>
              <a:cs typeface="Baloo 2 SemiBold"/>
              <a:sym typeface="Baloo 2 SemiBold"/>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