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sldIdLst>
    <p:sldId id="256" r:id="rId2"/>
    <p:sldId id="300" r:id="rId3"/>
    <p:sldId id="302" r:id="rId4"/>
    <p:sldId id="303" r:id="rId5"/>
    <p:sldId id="301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8" r:id="rId46"/>
    <p:sldId id="299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05"/>
    <p:restoredTop sz="94638"/>
  </p:normalViewPr>
  <p:slideViewPr>
    <p:cSldViewPr snapToGrid="0" snapToObjects="1">
      <p:cViewPr varScale="1">
        <p:scale>
          <a:sx n="170" d="100"/>
          <a:sy n="170" d="100"/>
        </p:scale>
        <p:origin x="208" y="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D199C-B2D4-9243-A663-77494DA580BD}" type="datetimeFigureOut">
              <a:rPr lang="en-US" smtClean="0"/>
              <a:t>5/5/26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67696-6F99-D845-B240-088A539946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76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367696-6F99-D845-B240-088A539946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6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365760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097280" y="137160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5400" b="1">
                <a:solidFill>
                  <a:srgbClr val="1B2A4A"/>
                </a:solidFill>
              </a:rPr>
              <a:t>KISS Sorcar</a:t>
            </a:r>
          </a:p>
          <a:p>
            <a:r>
              <a:rPr sz="2800">
                <a:solidFill>
                  <a:srgbClr val="2C3E6B"/>
                </a:solidFill>
              </a:rPr>
              <a:t>A Stupidly-Simple General-Purpose and
Software Engineering AI Assistant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384048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200" b="1">
                <a:solidFill>
                  <a:srgbClr val="374151"/>
                </a:solidFill>
              </a:defRPr>
            </a:pPr>
            <a:r>
              <a:t>Koushik Sen</a:t>
            </a:r>
          </a:p>
          <a:p>
            <a:pPr>
              <a:defRPr sz="1800">
                <a:solidFill>
                  <a:srgbClr val="6B7280"/>
                </a:solidFill>
              </a:defRPr>
            </a:pPr>
            <a:r>
              <a:t>EECS Department, UC Berkeley</a:t>
            </a:r>
          </a:p>
          <a:p>
            <a:pPr>
              <a:defRPr sz="1600">
                <a:solidFill>
                  <a:srgbClr val="3B82F6"/>
                </a:solidFill>
              </a:defRPr>
            </a:pPr>
            <a:r>
              <a:t>ksen@berkeley.edu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5303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i="1">
                <a:solidFill>
                  <a:srgbClr val="6B7280"/>
                </a:solidFill>
              </a:defRPr>
            </a:pPr>
            <a:r>
              <a:t>"Everything should be made as simple as possible, but not simpler." — Albert Einstein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60350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B82F6"/>
                </a:solidFill>
              </a:defRPr>
            </a:pPr>
            <a:r>
              <a:t>https://github.com/ksenxx/kiss_ai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Five-Layer Architecture Overview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524304" y="1554480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5: Worktree Sorcar Agent</a:t>
            </a:r>
            <a:r>
              <a:rPr sz="1500">
                <a:solidFill>
                  <a:srgbClr val="DBEAFE"/>
                </a:solidFill>
              </a:rPr>
              <a:t>    Git worktree isolation — branch per task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96704" y="1554480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704 lines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524304" y="2441448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2C3E6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4: Chat Sorcar Agent</a:t>
            </a:r>
            <a:r>
              <a:rPr sz="1500">
                <a:solidFill>
                  <a:srgbClr val="DBEAFE"/>
                </a:solidFill>
              </a:rPr>
              <a:t>    Persistent multi-turn chat with history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96704" y="2441448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125 lines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524304" y="3328416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1E40A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3: Sorcar Agent</a:t>
            </a:r>
            <a:r>
              <a:rPr sz="1500">
                <a:solidFill>
                  <a:srgbClr val="DBEAFE"/>
                </a:solidFill>
              </a:rPr>
              <a:t>    Coding tools, browser, parallel sub-agents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96704" y="3328416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322 lines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524304" y="4215384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2: Relentless Agent</a:t>
            </a:r>
            <a:r>
              <a:rPr sz="1500">
                <a:solidFill>
                  <a:srgbClr val="DBEAFE"/>
                </a:solidFill>
              </a:rPr>
              <a:t>    Auto continuation via summarization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296704" y="4215384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321 lines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524304" y="5102352"/>
            <a:ext cx="9144000" cy="777240"/>
          </a:xfrm>
          <a:prstGeom prst="roundRect">
            <a:avLst>
              <a:gd name="adj" fmla="val 10000"/>
            </a:avLst>
          </a:prstGeom>
          <a:solidFill>
            <a:srgbClr val="60A5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rtlCol="0" anchor="ctr"/>
          <a:lstStyle/>
          <a:p>
            <a:pPr algn="ctr"/>
            <a:r>
              <a:rPr sz="2000" b="1">
                <a:solidFill>
                  <a:srgbClr val="FFFFFF"/>
                </a:solidFill>
              </a:rPr>
              <a:t>Layer 1: KISS Agent</a:t>
            </a:r>
            <a:r>
              <a:rPr sz="1500">
                <a:solidFill>
                  <a:srgbClr val="DBEAFE"/>
                </a:solidFill>
              </a:rPr>
              <a:t>    Budget-tracked ReAct loop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96704" y="5102352"/>
            <a:ext cx="1188720" cy="7772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r">
              <a:defRPr sz="1400">
                <a:solidFill>
                  <a:srgbClr val="BFDBFE"/>
                </a:solidFill>
              </a:defRPr>
            </a:pPr>
            <a:r>
              <a:t>413 lines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24304" y="6080760"/>
            <a:ext cx="9144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500">
                <a:solidFill>
                  <a:srgbClr val="6B7280"/>
                </a:solidFill>
              </a:defRPr>
            </a:pPr>
            <a:r>
              <a:t>Total: ~1,900 lines of Python  •  Strict inheritance chain  •  Each layer delegates upward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1: KISS Agent — The Inner Execution Unit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Native Function Calling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31920" y="155448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Tools registered as ordinary Python callables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OpenAI-compatible tool schema, cached at setup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33172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Budget Tracking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1920" y="2310062"/>
            <a:ext cx="7498079" cy="59195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rPr dirty="0"/>
              <a:t>Per-step token counting &amp; dollar cost computation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rPr dirty="0"/>
              <a:t>Per-agent budget + </a:t>
            </a:r>
            <a:r>
              <a:t>global budget</a:t>
            </a:r>
            <a:endParaRPr dirty="0"/>
          </a:p>
        </p:txBody>
      </p:sp>
      <p:sp>
        <p:nvSpPr>
          <p:cNvPr id="10" name="Rounded Rectangle 9"/>
          <p:cNvSpPr/>
          <p:nvPr/>
        </p:nvSpPr>
        <p:spPr>
          <a:xfrm>
            <a:off x="731520" y="310896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Error Resilience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31920" y="310896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Retries transient API errors (rate limits, server errors)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Immediate raise on non-retryable errors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388620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Non-Agentic Mode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31920" y="388620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Single generation without ReAct loop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Useful for summarization &amp; Q/A sub-tasks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31520" y="4663440"/>
            <a:ext cx="2926080" cy="548640"/>
          </a:xfrm>
          <a:prstGeom prst="roundRect">
            <a:avLst>
              <a:gd name="adj" fmla="val 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Stateless Across Runs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31920" y="4663440"/>
            <a:ext cx="7498079" cy="5486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Each run() resets conversation, counters, tool registry</a:t>
            </a:r>
          </a:p>
          <a:p>
            <a:pPr>
              <a:lnSpc>
                <a:spcPts val="2000"/>
              </a:lnSpc>
              <a:defRPr sz="1500">
                <a:solidFill>
                  <a:srgbClr val="374151"/>
                </a:solidFill>
              </a:defRPr>
            </a:pPr>
            <a:r>
              <a:t>Safe to reuse a single instance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-762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KISS Agent — A Complete Agent in 10 Lines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371600" y="1554480"/>
            <a:ext cx="9448495" cy="4114800"/>
          </a:xfrm>
          <a:prstGeom prst="roundRect">
            <a:avLst>
              <a:gd name="adj" fmla="val 2000"/>
            </a:avLst>
          </a:prstGeom>
          <a:solidFill>
            <a:srgbClr val="1E29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82880" rIns="27432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b="1" dirty="0">
                <a:solidFill>
                  <a:srgbClr val="C678DD"/>
                </a:solidFill>
                <a:latin typeface="Courier New"/>
              </a:rPr>
              <a:t>from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kiss.core.kiss_agent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b="1" dirty="0">
                <a:solidFill>
                  <a:srgbClr val="C678DD"/>
                </a:solidFill>
                <a:latin typeface="Courier New"/>
              </a:rPr>
              <a:t>import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KISSAgent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b="1" dirty="0">
                <a:solidFill>
                  <a:srgbClr val="C678DD"/>
                </a:solidFill>
                <a:latin typeface="Courier New"/>
              </a:rPr>
              <a:t>def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calculate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expression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: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 -&gt;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56B6C2"/>
                </a:solidFill>
                <a:latin typeface="Courier New"/>
              </a:rPr>
              <a:t>: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98C379"/>
                </a:solidFill>
                <a:latin typeface="Courier New"/>
              </a:rPr>
              <a:t>    """Evaluate a math expression."""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b="1" dirty="0">
                <a:solidFill>
                  <a:srgbClr val="C678DD"/>
                </a:solidFill>
                <a:latin typeface="Courier New"/>
              </a:rPr>
              <a:t>return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 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str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eval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(expression))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agent = </a:t>
            </a:r>
            <a:r>
              <a:rPr lang="en-US" sz="1300" dirty="0">
                <a:solidFill>
                  <a:srgbClr val="E5C07B"/>
                </a:solidFill>
                <a:latin typeface="Courier New"/>
              </a:rPr>
              <a:t>KISSAgent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name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"Math Buddy"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result = agent.</a:t>
            </a:r>
            <a:r>
              <a:rPr lang="en-US" sz="1300" dirty="0">
                <a:solidFill>
                  <a:srgbClr val="61AFEF"/>
                </a:solidFill>
                <a:latin typeface="Courier New"/>
              </a:rPr>
              <a:t>run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model_name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"gemini-2.5-flash"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prompt_template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"Calculate: {question}"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arguments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={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"question"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: </a:t>
            </a:r>
            <a:r>
              <a:rPr lang="en-US" sz="1300" dirty="0">
                <a:solidFill>
                  <a:srgbClr val="98C379"/>
                </a:solidFill>
                <a:latin typeface="Courier New"/>
              </a:rPr>
              <a:t>"What is 15% of 847?"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},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    </a:t>
            </a:r>
            <a:r>
              <a:rPr lang="en-US" sz="1300" dirty="0">
                <a:solidFill>
                  <a:srgbClr val="E06C75"/>
                </a:solidFill>
                <a:latin typeface="Courier New"/>
              </a:rPr>
              <a:t>tools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=[calculate]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E2E8F0"/>
                </a:solidFill>
                <a:latin typeface="Courier New"/>
              </a:rPr>
              <a:t>)</a:t>
            </a: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E2E8F0"/>
                </a:solidFill>
                <a:latin typeface="Courier New"/>
              </a:defRPr>
            </a:pPr>
            <a:r>
              <a:rPr lang="en-US" sz="1300" dirty="0">
                <a:solidFill>
                  <a:srgbClr val="61AFEF"/>
                </a:solidFill>
                <a:latin typeface="Courier New"/>
              </a:rPr>
              <a:t>print</a:t>
            </a:r>
            <a:r>
              <a:rPr lang="en-US" sz="1300" dirty="0">
                <a:solidFill>
                  <a:srgbClr val="E2E8F0"/>
                </a:solidFill>
                <a:latin typeface="Courier New"/>
              </a:rPr>
              <a:t>(result)  </a:t>
            </a:r>
            <a:r>
              <a:rPr lang="en-US" sz="1300" i="1" dirty="0">
                <a:solidFill>
                  <a:srgbClr val="7F848E"/>
                </a:solidFill>
                <a:latin typeface="Courier New"/>
              </a:rPr>
              <a:t># 127.05</a:t>
            </a:r>
            <a:endParaRPr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5852160"/>
            <a:ext cx="944849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600" i="1">
                <a:solidFill>
                  <a:srgbClr val="6B7280"/>
                </a:solidFill>
              </a:defRPr>
            </a:pPr>
            <a:r>
              <a:t>The framework handles tool-schema generation, the ReAct loop, and budget tracking automatically.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2: Relentless Agent — Never Give 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Automatic continuation across sub-sessions via structured summarization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011680"/>
            <a:ext cx="10728655" cy="73152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600" b="0">
                <a:solidFill>
                  <a:srgbClr val="92400E"/>
                </a:solidFill>
              </a:defRPr>
            </a:pPr>
            <a:r>
              <a:t>Key Insight: When a sub-session exhausts its context window, produce a</a:t>
            </a:r>
            <a:br/>
            <a:r>
              <a:t>structured chronological summary and resume in a fresh sub-session.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320040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80160" y="31089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Continuation Protocol: finish(success, is_continue, summary) → fresh sub-session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37033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280160" y="36118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Chronological summaries with code snippets dramatically improve coherence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42062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280160" y="41148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Forced Continuation: crashed sessions are summarized by a separate agent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47091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280160" y="46177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Near-budget-end instruction forces self-continuation before hitting step limit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521208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80160" y="51206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700">
                <a:solidFill>
                  <a:srgbClr val="374151"/>
                </a:solidFill>
              </a:defRPr>
            </a:pPr>
            <a:r>
              <a:t>Naïve "summarize context" produces poor continuations — specificity matters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Relentless Agent — Continuation Protocol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CONTINUATION PROMPT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920240"/>
            <a:ext cx="4937760" cy="320040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Task Progress (Continuation {</a:t>
            </a:r>
            <a:r>
              <a:rPr dirty="0" err="1"/>
              <a:t>continuation_number</a:t>
            </a:r>
            <a:r>
              <a:rPr dirty="0"/>
              <a:t>})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{</a:t>
            </a:r>
            <a:r>
              <a:rPr dirty="0" err="1"/>
              <a:t>progress_text</a:t>
            </a:r>
            <a:r>
              <a:rPr dirty="0"/>
              <a:t>}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Continue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Complete the rest of the task.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**DON'T** redo completed work.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If you have been retrying the same approach without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progress, step back and rethink the strategy.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17920" y="1645920"/>
            <a:ext cx="52120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SUMMARIZER PROMPT (on crash)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920240"/>
            <a:ext cx="5212080" cy="320040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Summarizer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The trajectory of the agent is stored in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the file: {</a:t>
            </a:r>
            <a:r>
              <a:rPr dirty="0" err="1"/>
              <a:t>trajectory_file</a:t>
            </a:r>
            <a:r>
              <a:rPr dirty="0"/>
              <a:t>}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Instructions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Read the trajectory file and analyze it.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- Return a precise chronologically-ordered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list of things the agent did with the reason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for doing that along with relevant code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  snippets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577840"/>
            <a:ext cx="1072865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rPr dirty="0"/>
              <a:t>Related to </a:t>
            </a:r>
            <a:r>
              <a:rPr dirty="0" err="1"/>
              <a:t>Reflexion</a:t>
            </a:r>
            <a:r>
              <a:rPr dirty="0"/>
              <a:t> (Shinn et al., 2023) — but summaries continue the task rather than critique it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3: Sorcar Agent — The Toolbox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065941"/>
                </a:solidFill>
              </a:defRPr>
            </a:pPr>
            <a:r>
              <a:t>🖥️  Coding Tools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Shell executor (streaming, timeout, cancellable)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File reader, precise string editor, file writer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Tool names match Claude Code for reliability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9260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1E40AF"/>
                </a:solidFill>
              </a:defRPr>
            </a:pPr>
            <a:r>
              <a:t>🌐  Browser Automation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Programmatic Chromium control via Playwright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Navigate, read accessibility trees, click,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type, scroll, screenshot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42976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92400E"/>
                </a:solidFill>
              </a:defRPr>
            </a:pPr>
            <a:r>
              <a:t>⚡  Parallel Sub-Agents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Independent Sorcar instances in thread pool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Each gets own LLM context and tools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Results collected in input order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035040" y="15544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6B21A8"/>
                </a:solidFill>
              </a:defRPr>
            </a:pPr>
            <a:r>
              <a:t>💬  User Interaction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ask-user-question tool for clarification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Renders as text input in VS Code sidebar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Reads from stdin in CLI mode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035040" y="2926080"/>
            <a:ext cx="5029200" cy="1188720"/>
          </a:xfrm>
          <a:prstGeom prst="roundRect">
            <a:avLst>
              <a:gd name="adj" fmla="val 6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09728" rIns="182880" bIns="109728" rtlCol="0" anchor="ctr"/>
          <a:lstStyle/>
          <a:p>
            <a:pPr algn="ctr">
              <a:defRPr sz="1700" b="1">
                <a:solidFill>
                  <a:srgbClr val="9F1239"/>
                </a:solidFill>
              </a:defRPr>
            </a:pPr>
            <a:r>
              <a:t>🐳  Docker Isolation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Docker-aware tool variants when image specified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All commands execute inside container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</a:defRPr>
            </a:pPr>
            <a:r>
              <a:t>Sandboxing for untrusted tasks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762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rPr dirty="0"/>
              <a:t>Layer 4: Chat Sorcar Agent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Persistent multi-turn conversation with history recall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371600" y="20116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Chat Sessions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25146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Each task assigned to a chat session with a stable chat ID.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Prior tasks &amp; results persisted to sorcar.db, prepended as numbered context entries.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371600" y="33832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Bounded Chat Context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480" y="38862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Caps in-context history at MAX_TASKS = 10 to keep the prompt bounded.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Preserves the first two entries (session intent) and the most recent ones; drops the middle.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371600" y="4754880"/>
            <a:ext cx="9448495" cy="411480"/>
          </a:xfrm>
          <a:prstGeom prst="roundRect">
            <a:avLst>
              <a:gd name="adj" fmla="val 1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Session Management, Frequent Tasks &amp; Metadata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4480" y="525780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New chat / resume by description / resume by chat ID.</a:t>
            </a:r>
          </a:p>
          <a:p>
            <a:pPr>
              <a:lnSpc>
                <a:spcPts val="2400"/>
              </a:lnSpc>
              <a:defRPr sz="1600">
                <a:solidFill>
                  <a:srgbClr val="374151"/>
                </a:solidFill>
              </a:defRPr>
            </a:pPr>
            <a:r>
              <a:t>Frequency table surfaces top tasks in IDE sidebar — click-to-replay recurring requests.</a:t>
            </a:r>
          </a:p>
          <a:p>
            <a:r>
              <a:t>Records model, working dir, version, tokens, cost, parallel/worktree flags for audit.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Layer 5: Worktree Sorcar Agent — Safety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Git worktree isolation — every task runs on its own branch</a:t>
            </a:r>
          </a:p>
        </p:txBody>
      </p:sp>
      <p:sp>
        <p:nvSpPr>
          <p:cNvPr id="7" name="Oval 6"/>
          <p:cNvSpPr/>
          <p:nvPr/>
        </p:nvSpPr>
        <p:spPr>
          <a:xfrm>
            <a:off x="822960" y="205740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1188720" y="201168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Branch-Per-Task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201168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New git branch + worktree per task. User's main tree stays untouched.</a:t>
            </a:r>
          </a:p>
        </p:txBody>
      </p:sp>
      <p:sp>
        <p:nvSpPr>
          <p:cNvPr id="10" name="Oval 9"/>
          <p:cNvSpPr/>
          <p:nvPr/>
        </p:nvSpPr>
        <p:spPr>
          <a:xfrm>
            <a:off x="822960" y="278892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188720" y="274320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Dirty-State Preservation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0" y="274320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Uncommitted changes copied to worktree as baseline commit.</a:t>
            </a:r>
          </a:p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Cherry-pick replays only agent changes during merge.</a:t>
            </a:r>
          </a:p>
        </p:txBody>
      </p:sp>
      <p:sp>
        <p:nvSpPr>
          <p:cNvPr id="13" name="Oval 12"/>
          <p:cNvSpPr/>
          <p:nvPr/>
        </p:nvSpPr>
        <p:spPr>
          <a:xfrm>
            <a:off x="822960" y="352044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188720" y="347472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Concurrency Safety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0" y="347472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Per-repo file lock serializes checkout/stash/merge/pop.</a:t>
            </a:r>
          </a:p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Thread-local storage isolates per-task state.</a:t>
            </a:r>
          </a:p>
        </p:txBody>
      </p:sp>
      <p:sp>
        <p:nvSpPr>
          <p:cNvPr id="16" name="Oval 15"/>
          <p:cNvSpPr/>
          <p:nvPr/>
        </p:nvSpPr>
        <p:spPr>
          <a:xfrm>
            <a:off x="822960" y="425196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188720" y="420624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Crash Recovery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2000" y="420624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All state stored in git (branch names, config). Reconstructs from git on restart.</a:t>
            </a:r>
          </a:p>
        </p:txBody>
      </p:sp>
      <p:sp>
        <p:nvSpPr>
          <p:cNvPr id="19" name="Oval 18"/>
          <p:cNvSpPr/>
          <p:nvPr/>
        </p:nvSpPr>
        <p:spPr>
          <a:xfrm>
            <a:off x="822960" y="4983480"/>
            <a:ext cx="182880" cy="18288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1188720" y="4937760"/>
            <a:ext cx="3200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Graceful Fallback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0" y="4937760"/>
            <a:ext cx="68580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defRPr sz="1500">
                <a:solidFill>
                  <a:srgbClr val="374151"/>
                </a:solidFill>
              </a:defRPr>
            </a:pPr>
            <a:r>
              <a:t>Falls back to direct execution if not in git repo, no commits, or detached HEAD.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The System Prompt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Engineering Discipline as LLM Instructions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System Prompt — Not "Be Helpful" but a Precise Engineering Spec</a:t>
            </a:r>
          </a:p>
        </p:txBody>
      </p:sp>
      <p:sp>
        <p:nvSpPr>
          <p:cNvPr id="6" name="Chevron 5"/>
          <p:cNvSpPr/>
          <p:nvPr/>
        </p:nvSpPr>
        <p:spPr>
          <a:xfrm>
            <a:off x="914400" y="16733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463040" y="1645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Execution Mindset</a:t>
            </a:r>
          </a:p>
        </p:txBody>
      </p:sp>
      <p:sp>
        <p:nvSpPr>
          <p:cNvPr id="8" name="Chevron 7"/>
          <p:cNvSpPr/>
          <p:nvPr/>
        </p:nvSpPr>
        <p:spPr>
          <a:xfrm>
            <a:off x="914400" y="217627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463040" y="214884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Tool Rules</a:t>
            </a:r>
          </a:p>
        </p:txBody>
      </p:sp>
      <p:sp>
        <p:nvSpPr>
          <p:cNvPr id="10" name="Chevron 9"/>
          <p:cNvSpPr/>
          <p:nvPr/>
        </p:nvSpPr>
        <p:spPr>
          <a:xfrm>
            <a:off x="914400" y="267919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463040" y="26517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Pre-flight Checks</a:t>
            </a:r>
          </a:p>
        </p:txBody>
      </p:sp>
      <p:sp>
        <p:nvSpPr>
          <p:cNvPr id="12" name="Chevron 11"/>
          <p:cNvSpPr/>
          <p:nvPr/>
        </p:nvSpPr>
        <p:spPr>
          <a:xfrm>
            <a:off x="914400" y="318211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463040" y="3154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Code Style Guidelines</a:t>
            </a:r>
          </a:p>
        </p:txBody>
      </p:sp>
      <p:sp>
        <p:nvSpPr>
          <p:cNvPr id="14" name="Chevron 13"/>
          <p:cNvSpPr/>
          <p:nvPr/>
        </p:nvSpPr>
        <p:spPr>
          <a:xfrm>
            <a:off x="914400" y="368503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463040" y="36576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Deep Work Rules</a:t>
            </a:r>
          </a:p>
        </p:txBody>
      </p:sp>
      <p:sp>
        <p:nvSpPr>
          <p:cNvPr id="16" name="Chevron 15"/>
          <p:cNvSpPr/>
          <p:nvPr/>
        </p:nvSpPr>
        <p:spPr>
          <a:xfrm>
            <a:off x="6217920" y="16733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6766560" y="1645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Planning for Complex Tasks</a:t>
            </a:r>
          </a:p>
        </p:txBody>
      </p:sp>
      <p:sp>
        <p:nvSpPr>
          <p:cNvPr id="18" name="Chevron 17"/>
          <p:cNvSpPr/>
          <p:nvPr/>
        </p:nvSpPr>
        <p:spPr>
          <a:xfrm>
            <a:off x="6217920" y="217627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766560" y="214884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Testing Instructions</a:t>
            </a:r>
          </a:p>
        </p:txBody>
      </p:sp>
      <p:sp>
        <p:nvSpPr>
          <p:cNvPr id="20" name="Chevron 19"/>
          <p:cNvSpPr/>
          <p:nvPr/>
        </p:nvSpPr>
        <p:spPr>
          <a:xfrm>
            <a:off x="6217920" y="267919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766560" y="26517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Self-Improvement Loop</a:t>
            </a:r>
          </a:p>
        </p:txBody>
      </p:sp>
      <p:sp>
        <p:nvSpPr>
          <p:cNvPr id="22" name="Chevron 21"/>
          <p:cNvSpPr/>
          <p:nvPr/>
        </p:nvSpPr>
        <p:spPr>
          <a:xfrm>
            <a:off x="6217920" y="318211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766560" y="3154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Pre-Finish Verification</a:t>
            </a:r>
          </a:p>
        </p:txBody>
      </p:sp>
      <p:sp>
        <p:nvSpPr>
          <p:cNvPr id="24" name="Chevron 23"/>
          <p:cNvSpPr/>
          <p:nvPr/>
        </p:nvSpPr>
        <p:spPr>
          <a:xfrm>
            <a:off x="6217920" y="368503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766560" y="36576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Web Research Protocol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31520" y="5577840"/>
            <a:ext cx="10728655" cy="59436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500" b="0">
                <a:solidFill>
                  <a:srgbClr val="92400E"/>
                </a:solidFill>
              </a:defRPr>
            </a:pPr>
            <a:r>
              <a:t>Each section addresses specific, observed failure modes in LLM agents.</a:t>
            </a:r>
            <a:br/>
            <a:r>
              <a:t>The prompt is the result of months of iterative refinement through self-hosted development.</a:t>
            </a:r>
          </a:p>
        </p:txBody>
      </p:sp>
      <p:sp>
        <p:nvSpPr>
          <p:cNvPr id="27" name="Chevron 23"/>
          <p:cNvSpPr/>
          <p:nvPr/>
        </p:nvSpPr>
        <p:spPr>
          <a:xfrm>
            <a:off x="6217920" y="4187952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4"/>
          <p:cNvSpPr txBox="1"/>
          <p:nvPr/>
        </p:nvSpPr>
        <p:spPr>
          <a:xfrm>
            <a:off x="6766560" y="41605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File Browsing Protocol</a:t>
            </a:r>
          </a:p>
        </p:txBody>
      </p:sp>
      <p:sp>
        <p:nvSpPr>
          <p:cNvPr id="29" name="Chevron 23"/>
          <p:cNvSpPr/>
          <p:nvPr/>
        </p:nvSpPr>
        <p:spPr>
          <a:xfrm>
            <a:off x="6217920" y="4617720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4"/>
          <p:cNvSpPr txBox="1"/>
          <p:nvPr/>
        </p:nvSpPr>
        <p:spPr>
          <a:xfrm>
            <a:off x="6766560" y="4590288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Desktop Application Control</a:t>
            </a:r>
          </a:p>
        </p:txBody>
      </p:sp>
      <p:sp>
        <p:nvSpPr>
          <p:cNvPr id="31" name="Chevron 23"/>
          <p:cNvSpPr/>
          <p:nvPr/>
        </p:nvSpPr>
        <p:spPr>
          <a:xfrm>
            <a:off x="6217920" y="5047488"/>
            <a:ext cx="320040" cy="274320"/>
          </a:xfrm>
          <a:prstGeom prst="chevron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24"/>
          <p:cNvSpPr txBox="1"/>
          <p:nvPr/>
        </p:nvSpPr>
        <p:spPr>
          <a:xfrm>
            <a:off x="6766560" y="5020056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Sorcar-Specific Overrides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AD5A1-924D-F0F1-B6DC-FDFE04B67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/>
              <a:t>Outline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02085-44A0-D9DB-F758-405881049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600200"/>
            <a:ext cx="11174820" cy="4525963"/>
          </a:xfrm>
        </p:spPr>
        <p:txBody>
          <a:bodyPr>
            <a:normAutofit/>
          </a:bodyPr>
          <a:lstStyle/>
          <a:p>
            <a:r>
              <a:rPr lang="en-US" dirty="0"/>
              <a:t>Motivation &amp; Problem Statement</a:t>
            </a:r>
          </a:p>
          <a:p>
            <a:r>
              <a:rPr lang="en-US" dirty="0"/>
              <a:t>The KISS Agent Framework — Five-Layer Architecture</a:t>
            </a:r>
          </a:p>
          <a:p>
            <a:r>
              <a:rPr lang="en-US" dirty="0"/>
              <a:t>The System Prompt — Engineering Discipline as Instructions</a:t>
            </a:r>
          </a:p>
          <a:p>
            <a:r>
              <a:rPr lang="en-US" dirty="0"/>
              <a:t>VS Code Extension — Unique Features</a:t>
            </a:r>
          </a:p>
          <a:p>
            <a:r>
              <a:rPr lang="en-US" dirty="0"/>
              <a:t>Evaluation on Terminal Bench 2.0</a:t>
            </a:r>
          </a:p>
          <a:p>
            <a:r>
              <a:rPr lang="en-US" dirty="0"/>
              <a:t>Painless Software Engineering — A Case Study</a:t>
            </a:r>
          </a:p>
          <a:p>
            <a:r>
              <a:rPr lang="en-US" dirty="0"/>
              <a:t>Related Work &amp; Conclusion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5469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Execution Mindset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1072865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SYSTEM PROMPT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828800"/>
            <a:ext cx="10728655" cy="109728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FOCUS ON THE GIVEN TASK. ITS COMPLETION IS YOUR SOLE GOAL.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BE RELENTLESS. BE CALM. BE RIGOROUS. BE ACCURATE.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# CHECK FACTS. NO AI SLOP.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38328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FOCUS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6080" y="338328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Prevents drift, meta-commentary, tangential exploration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74904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RELENTLESS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374904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Treat errors as obstacles to overcome, not reasons to stop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11480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CALM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26080" y="411480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Analyze errors methodically before reacting — no thrashing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48056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RIGOROUS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26080" y="448056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Follow verification disciplines, don't take shortcuts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84632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ACCURATE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26080" y="484632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Verify claims against actual filesystem, not parametric memory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521208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CHECK FACTS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26080" y="521208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Verify information collected via web tools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577840"/>
            <a:ext cx="201168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 sz="1400" b="1">
                <a:solidFill>
                  <a:srgbClr val="3B82F6"/>
                </a:solidFill>
                <a:latin typeface="Courier New"/>
              </a:defRPr>
            </a:pPr>
            <a:r>
              <a:t>NO AI SLOP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26080" y="5577840"/>
            <a:ext cx="8503920" cy="29260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>
                <a:solidFill>
                  <a:srgbClr val="374151"/>
                </a:solidFill>
              </a:defRPr>
            </a:pPr>
            <a:r>
              <a:t>No filler phrases, unnecessary caveats, or "certainly!"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Tool Rules — Mechanical Protocols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Write() for new files. Edit() for small changes.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32320" y="1554480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overwriting existing files with incomplete versions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84832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Bash timeout: 300s default, retry higher, background for &gt;10min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32320" y="2084832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Eliminates spurious failures from short timeouts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615184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Use ULTRA thinking always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32320" y="2615184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Activates extended reasoning for complex multi-step tasks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145536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If running out of context, continue via finish()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132320" y="3145536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"rush to finish" — clean handoff beats frantic completion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675888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READ large files in chunks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32320" y="3675888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Prevents context window exhaustion from a single file read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206240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Create temp files in PWD/tmp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32320" y="4206240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Centralizes artifacts, prevents polluting the project tree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736592"/>
            <a:ext cx="64008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User cannot see intermediate chat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32320" y="4736592"/>
            <a:ext cx="42976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i="1">
                <a:solidFill>
                  <a:srgbClr val="6B7280"/>
                </a:solidFill>
              </a:defRPr>
            </a:pPr>
            <a:r>
              <a:t>→ Forces all user-facing info into the finish summary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Pre-flight Checks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Read every file you will modify before changing 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1168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Most common bug source: editing based on stale mental model.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Fresh read ensures operating on current state.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60604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If task depends on architecture, read source files first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0632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Extends per-file reading to architectural context.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Prevents jumping to code generation without understanding.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365760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If referenced files/commands don't exist, ask instead of guessing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41148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LLMs confabulate — they'll edit phantom files.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Converts silent failure into explicit clarification.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709160"/>
            <a:ext cx="10728655" cy="365760"/>
          </a:xfrm>
          <a:prstGeom prst="roundRect">
            <a:avLst>
              <a:gd name="adj" fmla="val 15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600" b="1">
                <a:solidFill>
                  <a:srgbClr val="1B2A4A"/>
                </a:solidFill>
              </a:defRPr>
            </a:pPr>
            <a:r>
              <a:t>✓  When fixing a bug, write tests first, then fix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516636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Test-first discipline: test reproduces bug, proves fix.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Forces understanding before patching.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Code Style Guidelines — A Minimalist Philosophy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55448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Simple, clean, readable code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0" y="155448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LLMs over-engineer — unnecessary abstractions, helpers, indirection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05740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unnecessary variables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43600" y="205740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Intermediate variables that serve no purpose increase cognitive load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56032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Avoid tight coupling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3600" y="256032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Cross-module globals and shared state create fragile systems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06324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attribute redirections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943600" y="306324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self.x = other.x creates two paths to the same value — harder to reason about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56616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No duplicate code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3600" y="356616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Check for existing implementations before creating new utilities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06908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Document public methods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43600" y="406908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Public API is the contract — documentation is not optional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57200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Root cause, not symptoms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43600" y="457200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Trace the causal chain to the root — no ad hoc patches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074920"/>
            <a:ext cx="50292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b="1">
                <a:solidFill>
                  <a:srgbClr val="1B2A4A"/>
                </a:solidFill>
              </a:defRPr>
            </a:pPr>
            <a:r>
              <a:t>• Think before you code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43600" y="5074920"/>
            <a:ext cx="54864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Metacognitive pause: "Is this simple, elegant, general, minimal?"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Deep Work Rules — No Vague Edits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55448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"align" / "match" / "make consistent" →</a:t>
            </a:r>
          </a:p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Read the target FIRST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75120" y="155448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Model often infers what Y contains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without ever reading 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260604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60604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Use concrete values, not indirections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5120" y="260604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Instead of "update X to match Y":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read Y, extract values, write into X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365760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365760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List all planned changes before executing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75120" y="365760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Multi-file changes need full-scope awareness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to prevent inconsistencies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31520" y="4709160"/>
            <a:ext cx="457200" cy="45720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4709160"/>
            <a:ext cx="5029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600" b="1">
                <a:solidFill>
                  <a:srgbClr val="1B2A4A"/>
                </a:solidFill>
              </a:defRPr>
            </a:pPr>
            <a:r>
              <a:t>Every change needs a verification method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75120" y="4709160"/>
            <a:ext cx="4754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Test, grep, CLI command — no change</a:t>
            </a:r>
          </a:p>
          <a:p>
            <a:pPr>
              <a:lnSpc>
                <a:spcPts val="2200"/>
              </a:lnSpc>
              <a:defRPr sz="1500">
                <a:solidFill>
                  <a:srgbClr val="6B7280"/>
                </a:solidFill>
              </a:defRPr>
            </a:pPr>
            <a:r>
              <a:t>without programmatic validation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Planning for Complex Tasks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Triggered for: 3+ files, cross-module changes, or architectural work</a:t>
            </a:r>
          </a:p>
        </p:txBody>
      </p:sp>
      <p:sp>
        <p:nvSpPr>
          <p:cNvPr id="7" name="Oval 6"/>
          <p:cNvSpPr/>
          <p:nvPr/>
        </p:nvSpPr>
        <p:spPr>
          <a:xfrm>
            <a:off x="731520" y="205740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01168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List the files that need to change and why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205740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Enumerate full blast radius before touching any file</a:t>
            </a:r>
          </a:p>
        </p:txBody>
      </p:sp>
      <p:sp>
        <p:nvSpPr>
          <p:cNvPr id="10" name="Oval 9"/>
          <p:cNvSpPr/>
          <p:nvPr/>
        </p:nvSpPr>
        <p:spPr>
          <a:xfrm>
            <a:off x="731520" y="283464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278892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State the exact intended change in each file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0" y="283464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Convert "update the database module" → concrete specification</a:t>
            </a:r>
          </a:p>
        </p:txBody>
      </p:sp>
      <p:sp>
        <p:nvSpPr>
          <p:cNvPr id="13" name="Oval 12"/>
          <p:cNvSpPr/>
          <p:nvPr/>
        </p:nvSpPr>
        <p:spPr>
          <a:xfrm>
            <a:off x="731520" y="361188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356616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Identify dependencies and execution order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61188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New utility must be written before callers can import it</a:t>
            </a:r>
          </a:p>
        </p:txBody>
      </p:sp>
      <p:sp>
        <p:nvSpPr>
          <p:cNvPr id="16" name="Oval 15"/>
          <p:cNvSpPr/>
          <p:nvPr/>
        </p:nvSpPr>
        <p:spPr>
          <a:xfrm>
            <a:off x="731520" y="4389120"/>
            <a:ext cx="457200" cy="457200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20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4343400"/>
            <a:ext cx="45720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State how each change will be verified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4389120"/>
            <a:ext cx="5029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500" i="1">
                <a:solidFill>
                  <a:srgbClr val="6B7280"/>
                </a:solidFill>
              </a:defRPr>
            </a:pPr>
            <a:r>
              <a:t>Pair each change with a test, grep, or CLI command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5303520"/>
            <a:ext cx="10728655" cy="411480"/>
          </a:xfrm>
          <a:prstGeom prst="roundRect">
            <a:avLst>
              <a:gd name="adj" fmla="val 5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400" b="0">
                <a:solidFill>
                  <a:srgbClr val="92400E"/>
                </a:solidFill>
              </a:defRPr>
            </a:pPr>
            <a:r>
              <a:t>Escape clause: For simple single-file tasks, skip formal planning and execute directly.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Testing Instructions — The Most Opinionated Section</a:t>
            </a:r>
          </a:p>
        </p:txBody>
      </p:sp>
      <p:sp>
        <p:nvSpPr>
          <p:cNvPr id="6" name="Oval 5"/>
          <p:cNvSpPr/>
          <p:nvPr/>
        </p:nvSpPr>
        <p:spPr>
          <a:xfrm>
            <a:off x="731520" y="1609344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097280" y="1554480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Run lint + typecheckers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20640" y="1554480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Catches unused imports, type mismatches, style violations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2176272"/>
            <a:ext cx="164592" cy="164592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097280" y="2121408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100% branch coverage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20640" y="2121408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Forces tests for error handling, edge cases, early returns</a:t>
            </a:r>
          </a:p>
        </p:txBody>
      </p:sp>
      <p:sp>
        <p:nvSpPr>
          <p:cNvPr id="12" name="Oval 11"/>
          <p:cNvSpPr/>
          <p:nvPr/>
        </p:nvSpPr>
        <p:spPr>
          <a:xfrm>
            <a:off x="731520" y="2743200"/>
            <a:ext cx="164592" cy="164592"/>
          </a:xfrm>
          <a:prstGeom prst="ellipse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097280" y="2688336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NO mocks, patches, or fakes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20640" y="2688336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Mock tests verify implementation, not behavior.</a:t>
            </a:r>
          </a:p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A mocked suite can pass while the system is broken.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310128"/>
            <a:ext cx="164592" cy="164592"/>
          </a:xfrm>
          <a:prstGeom prst="ellipse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097280" y="3255264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Integration tests required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20640" y="3255264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Exercise actual behavior with real I/O,</a:t>
            </a:r>
          </a:p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real DB connections, real inter-module interactions</a:t>
            </a:r>
          </a:p>
        </p:txBody>
      </p:sp>
      <p:sp>
        <p:nvSpPr>
          <p:cNvPr id="18" name="Oval 17"/>
          <p:cNvSpPr/>
          <p:nvPr/>
        </p:nvSpPr>
        <p:spPr>
          <a:xfrm>
            <a:off x="731520" y="3877056"/>
            <a:ext cx="164592" cy="164592"/>
          </a:xfrm>
          <a:prstGeom prst="ellipse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097280" y="3822192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Tests must be independent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20640" y="3822192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No shared state, no execution order dependencies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443984"/>
            <a:ext cx="164592" cy="164592"/>
          </a:xfrm>
          <a:prstGeom prst="ellipse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1097280" y="4389120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Only run impacted tests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120640" y="4389120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Full suite after every edit wastes time and compute</a:t>
            </a:r>
          </a:p>
        </p:txBody>
      </p:sp>
      <p:sp>
        <p:nvSpPr>
          <p:cNvPr id="24" name="Oval 23"/>
          <p:cNvSpPr/>
          <p:nvPr/>
        </p:nvSpPr>
        <p:spPr>
          <a:xfrm>
            <a:off x="731520" y="5010912"/>
            <a:ext cx="164592" cy="164592"/>
          </a:xfrm>
          <a:prstGeom prst="ellipse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1097280" y="4956048"/>
            <a:ext cx="38404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 b="1">
                <a:solidFill>
                  <a:srgbClr val="1B2A4A"/>
                </a:solidFill>
              </a:defRPr>
            </a:pPr>
            <a:r>
              <a:t>Race condition: sleep &lt; 0.1s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20640" y="4956048"/>
            <a:ext cx="6400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  <a:defRPr sz="1400">
                <a:solidFill>
                  <a:srgbClr val="374151"/>
                </a:solidFill>
              </a:defRPr>
            </a:pPr>
            <a:r>
              <a:t>Widen race window to make bugs deterministic in tests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Self-Improvement Loop — Cross-Session Learning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1B2A4A"/>
                </a:solidFill>
              </a:defRPr>
            </a:pPr>
            <a:r>
              <a:t>Read USER_PREFS.md</a:t>
            </a:r>
          </a:p>
          <a:p>
            <a:pPr algn="ctr">
              <a:defRPr sz="1500" b="1">
                <a:solidFill>
                  <a:srgbClr val="1B2A4A"/>
                </a:solidFill>
              </a:defRPr>
            </a:pPr>
            <a:r>
              <a:t>at task start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84048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065941"/>
                </a:solidFill>
              </a:defRPr>
            </a:pPr>
            <a:r>
              <a:t>Execute task with</a:t>
            </a:r>
          </a:p>
          <a:p>
            <a:pPr algn="ctr">
              <a:defRPr sz="1500" b="1">
                <a:solidFill>
                  <a:srgbClr val="065941"/>
                </a:solidFill>
              </a:defRPr>
            </a:pPr>
            <a:r>
              <a:t>accumulated knowledge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949440" y="22860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92400E"/>
                </a:solidFill>
              </a:defRPr>
            </a:pPr>
            <a:r>
              <a:t>Update USER_PREFS.md</a:t>
            </a:r>
          </a:p>
          <a:p>
            <a:pPr algn="ctr">
              <a:defRPr sz="1500" b="1">
                <a:solidFill>
                  <a:srgbClr val="92400E"/>
                </a:solidFill>
              </a:defRPr>
            </a:pPr>
            <a:r>
              <a:t>with new invariants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40480" y="4114800"/>
            <a:ext cx="2743200" cy="914400"/>
          </a:xfrm>
          <a:prstGeom prst="roundRect">
            <a:avLst>
              <a:gd name="adj" fmla="val 10000"/>
            </a:avLst>
          </a:prstGeom>
          <a:solidFill>
            <a:srgbClr val="F3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500" b="1">
                <a:solidFill>
                  <a:srgbClr val="6B21A8"/>
                </a:solidFill>
              </a:defRPr>
            </a:pPr>
            <a:r>
              <a:t>Resolve conflicts</a:t>
            </a:r>
          </a:p>
          <a:p>
            <a:pPr algn="ctr">
              <a:defRPr sz="1500" b="1">
                <a:solidFill>
                  <a:srgbClr val="6B21A8"/>
                </a:solidFill>
              </a:defRPr>
            </a:pPr>
            <a:r>
              <a:t>with existing prefs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5303520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No code snippets in preferences — they become stale as codebase evolves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596128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Actively resolve contradictions when updating (e.g. camelCase vs snake_case)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5888736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Information NOT stored in databases or multiple folders — stale data is impossible to clean up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6181344"/>
            <a:ext cx="100584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>
                <a:solidFill>
                  <a:srgbClr val="374151"/>
                </a:solidFill>
              </a:defRPr>
            </a:pPr>
            <a:r>
              <a:t>• Progressively more effective without manual configuration by the developer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Pre-Finish Verification Checklist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Before calling finish(success=True), the agent MUST: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0116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20116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Re-read every modified file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69280" y="20574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Self code review — catch typos, forgotten brackets, context-wrong edits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26974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71600" y="26974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Run lint, typecheck, tests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69280" y="27432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Objective automated verification replaces subjective assessment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33832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1600" y="33832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Check each user requirement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69280" y="34290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Systematic comparison between task description and delivered result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0690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40690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If any check fails → keep working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69280" y="41148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No finishing with known failures, no rationalizing failures as minor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4754880"/>
            <a:ext cx="411480" cy="411480"/>
          </a:xfrm>
          <a:prstGeom prst="roundRect">
            <a:avLst>
              <a:gd name="adj" fmla="val 20000"/>
            </a:avLst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✓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4754880"/>
            <a:ext cx="4114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3 retries without progress → rethink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9280" y="4800600"/>
            <a:ext cx="57607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Break repetitive loops — abandon failing approach for first principles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Web Research &amp; File Browsing Protocols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463040"/>
            <a:ext cx="10728655" cy="457200"/>
          </a:xfrm>
          <a:prstGeom prst="roundRect">
            <a:avLst>
              <a:gd name="adj" fmla="val 5000"/>
            </a:avLst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Two-Phase Approach:  COLLECT first  →  SYNTHESIZE second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286000"/>
            <a:ext cx="5029200" cy="365760"/>
          </a:xfrm>
          <a:prstGeom prst="roundRect">
            <a:avLst>
              <a:gd name="adj" fmla="val 5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Web Research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83464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Visit AT LEAST 30 websites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315468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Collect info into PWD/tmp/information-{id}.md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47472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Then synthesize — think deeply, then act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379476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Counteracts anchoring bias on first few results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4114800"/>
            <a:ext cx="475488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Information file = auditable artifact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217920" y="2286000"/>
            <a:ext cx="5212080" cy="365760"/>
          </a:xfrm>
          <a:prstGeom prst="roundRect">
            <a:avLst>
              <a:gd name="adj" fmla="val 5000"/>
            </a:avLst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File Browsing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00800" y="283464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Read files into PWD/tmp/file-information-{id}.md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15468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Collect WITHOUT much thinking first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347472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Extract facts: signatures, hierarchies, call sites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379476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Summary is smaller than raw files — saves context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4114800"/>
            <a:ext cx="493776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374151"/>
                </a:solidFill>
              </a:defRPr>
            </a:pPr>
            <a:r>
              <a:t>• Prevents premature commitment to a plan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F515C-0D80-B1A8-AF5A-CB8719A37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45D4D0F-E668-32B8-2A59-EF78D2BF345E}"/>
              </a:ext>
            </a:extLst>
          </p:cNvPr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048D82-F6E8-DDA7-0BCE-A981D0D078DE}"/>
              </a:ext>
            </a:extLst>
          </p:cNvPr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6A06A2-4AFD-C924-1FB6-201E3024ED75}"/>
              </a:ext>
            </a:extLst>
          </p:cNvPr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C7AE57-5924-530F-D9DA-129F3760AF2D}"/>
              </a:ext>
            </a:extLst>
          </p:cNvPr>
          <p:cNvSpPr txBox="1"/>
          <p:nvPr/>
        </p:nvSpPr>
        <p:spPr>
          <a:xfrm>
            <a:off x="731520" y="457200"/>
            <a:ext cx="107286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rPr lang="en-US" dirty="0"/>
              <a:t>Sorcar beats Cursor agent and Claude Code</a:t>
            </a:r>
            <a:endParaRPr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2911D0-4682-A96E-C085-50A39892DA5B}"/>
              </a:ext>
            </a:extLst>
          </p:cNvPr>
          <p:cNvSpPr txBox="1"/>
          <p:nvPr/>
        </p:nvSpPr>
        <p:spPr>
          <a:xfrm>
            <a:off x="1737360" y="169164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Claude Code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EBB85F9-456F-D132-EDDD-AF6D95F131B4}"/>
              </a:ext>
            </a:extLst>
          </p:cNvPr>
          <p:cNvSpPr/>
          <p:nvPr/>
        </p:nvSpPr>
        <p:spPr>
          <a:xfrm>
            <a:off x="1828800" y="2011680"/>
            <a:ext cx="4242816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1A463A-8B17-9A44-F39B-5D1F934BEE98}"/>
              </a:ext>
            </a:extLst>
          </p:cNvPr>
          <p:cNvSpPr txBox="1"/>
          <p:nvPr/>
        </p:nvSpPr>
        <p:spPr>
          <a:xfrm>
            <a:off x="6254496" y="201168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58.0%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0F7900-BF44-E2D1-8AFE-A1D866599B23}"/>
              </a:ext>
            </a:extLst>
          </p:cNvPr>
          <p:cNvSpPr txBox="1"/>
          <p:nvPr/>
        </p:nvSpPr>
        <p:spPr>
          <a:xfrm>
            <a:off x="1737360" y="288036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Cursor Composer 2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F8CB74F6-C104-6D66-D653-870EE6A7D52A}"/>
              </a:ext>
            </a:extLst>
          </p:cNvPr>
          <p:cNvSpPr/>
          <p:nvPr/>
        </p:nvSpPr>
        <p:spPr>
          <a:xfrm>
            <a:off x="1828800" y="3200400"/>
            <a:ext cx="4513478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39AB90-515A-2430-97F1-9347F734E4E3}"/>
              </a:ext>
            </a:extLst>
          </p:cNvPr>
          <p:cNvSpPr txBox="1"/>
          <p:nvPr/>
        </p:nvSpPr>
        <p:spPr>
          <a:xfrm>
            <a:off x="6525158" y="320040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61.7%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65426D-6E0B-1C7C-6382-7626A1C682E7}"/>
              </a:ext>
            </a:extLst>
          </p:cNvPr>
          <p:cNvSpPr txBox="1"/>
          <p:nvPr/>
        </p:nvSpPr>
        <p:spPr>
          <a:xfrm>
            <a:off x="1737360" y="406908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KISS Sorcar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15ECFE6D-C4F9-0AC8-1256-EC0DF5FCA2CF}"/>
              </a:ext>
            </a:extLst>
          </p:cNvPr>
          <p:cNvSpPr/>
          <p:nvPr/>
        </p:nvSpPr>
        <p:spPr>
          <a:xfrm>
            <a:off x="1828800" y="4389120"/>
            <a:ext cx="4550054" cy="54864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AA9C22-26F0-FB23-1BDD-4B2F32D9970C}"/>
              </a:ext>
            </a:extLst>
          </p:cNvPr>
          <p:cNvSpPr txBox="1"/>
          <p:nvPr/>
        </p:nvSpPr>
        <p:spPr>
          <a:xfrm>
            <a:off x="6561734" y="438912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3B82F6"/>
                </a:solidFill>
              </a:defRPr>
            </a:pPr>
            <a:r>
              <a:t>62.2%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9DFCFA-B02B-5221-E91A-8409F6807FAA}"/>
              </a:ext>
            </a:extLst>
          </p:cNvPr>
          <p:cNvSpPr txBox="1"/>
          <p:nvPr/>
        </p:nvSpPr>
        <p:spPr>
          <a:xfrm>
            <a:off x="1371600" y="530352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All using Claude Opus 4.6 as the underlying model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F7C5F7-3999-1DA7-5070-6FC281F22B61}"/>
              </a:ext>
            </a:extLst>
          </p:cNvPr>
          <p:cNvSpPr txBox="1"/>
          <p:nvPr/>
        </p:nvSpPr>
        <p:spPr>
          <a:xfrm>
            <a:off x="1371600" y="562356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Cursor Composer 2 uses a custom fine-tuned model with large-scale RL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1241AA7-2461-2C49-51BA-C4BA47076827}"/>
              </a:ext>
            </a:extLst>
          </p:cNvPr>
          <p:cNvSpPr txBox="1"/>
          <p:nvPr/>
        </p:nvSpPr>
        <p:spPr>
          <a:xfrm>
            <a:off x="1371600" y="594360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KISS Sorcar: no fine-tuning, no benchmark-specific optimizations, ~1,900 lines of Python</a:t>
            </a:r>
          </a:p>
        </p:txBody>
      </p:sp>
    </p:spTree>
    <p:extLst>
      <p:ext uri="{BB962C8B-B14F-4D97-AF65-F5344CB8AC3E}">
        <p14:creationId xmlns:p14="http://schemas.microsoft.com/office/powerpoint/2010/main" val="25245302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VS Code Extension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Unique Features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VS Code Extension — Unique Features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065941"/>
                </a:solidFill>
              </a:defRPr>
            </a:pPr>
            <a:r>
              <a:t>Cross-Session Self-Improvement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USER_PREFS.md is read at start and updated at end of each task.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Agent accumulates project knowledge over time — no manual config needed.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Conflicts are actively resolved. No other IDE assistant does this.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31546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DBEAF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1E40AF"/>
                </a:solidFill>
              </a:defRPr>
            </a:pPr>
            <a:r>
              <a:t>Real-Time Budget Accountability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Input/output tokens, cache hits, dollar cost, elapsed time — updated every step.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Per-task and global budget ceilings with hard errors on overspend.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No other tool provides this level of cost transparency.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4754880"/>
            <a:ext cx="10728655" cy="1417320"/>
          </a:xfrm>
          <a:prstGeom prst="roundRect">
            <a:avLst>
              <a:gd name="adj" fmla="val 4000"/>
            </a:avLst>
          </a:prstGeom>
          <a:solidFill>
            <a:srgbClr val="FEF3C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74320" tIns="137160" rIns="274320" bIns="137160" rtlCol="0" anchor="ctr"/>
          <a:lstStyle/>
          <a:p>
            <a:pPr algn="ctr">
              <a:spcAft>
                <a:spcPts val="400"/>
              </a:spcAft>
              <a:defRPr sz="2000" b="1">
                <a:solidFill>
                  <a:srgbClr val="92400E"/>
                </a:solidFill>
              </a:defRPr>
            </a:pPr>
            <a:r>
              <a:t>Integrated Browser Automation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Live browser preview in sidebar via Playwright + Chromium.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Navigate, click, type, scroll, screenshot — all programmatic.</a:t>
            </a:r>
          </a:p>
          <a:p>
            <a:pPr>
              <a:lnSpc>
                <a:spcPts val="2000"/>
              </a:lnSpc>
              <a:defRPr sz="1400">
                <a:solidFill>
                  <a:srgbClr val="374151"/>
                </a:solidFill>
              </a:defRPr>
            </a:pPr>
            <a:r>
              <a:t>Verify deployed apps, scrape docs, interact with CI dashboards.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Evaluation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Terminal Bench 2.0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Evaluation Setup — Terminal Bench 2.0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16459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280160" y="15544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89 diverse terminal-based tasks (compilers, servers, crypto, ML, emulation, ...)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21488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80160" y="20574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Each task runs in an isolated Docker container with automatic verification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26517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280160" y="25603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5 independent trials per task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4400" y="315468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280160" y="306324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Claude Opus 4.6 as the underlying LLM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4400" y="365760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280160" y="356616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No benchmark-specific prompt modifications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416052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80160" y="406908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9 tasks hard-skipped (verified infeasible for Opus 4.6) — counted as failures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14400" y="466344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280160" y="457200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Harbor framework for orchestration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14400" y="5166360"/>
            <a:ext cx="109728" cy="109728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1280160" y="5074920"/>
            <a:ext cx="10058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>
                <a:solidFill>
                  <a:srgbClr val="374151"/>
                </a:solidFill>
              </a:defRPr>
            </a:pPr>
            <a:r>
              <a:t>Evaluated on a 2025 MacBook Air 15"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Aggregate Results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6000" y="1554480"/>
          <a:ext cx="7619695" cy="4608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4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l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Metric</a:t>
                      </a:r>
                    </a:p>
                  </a:txBody>
                  <a:tcPr>
                    <a:solidFill>
                      <a:srgbClr val="1B2A4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Value</a:t>
                      </a:r>
                    </a:p>
                  </a:txBody>
                  <a:tcPr>
                    <a:solidFill>
                      <a:srgbClr val="1B2A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 b="1">
                          <a:solidFill>
                            <a:srgbClr val="1B2A4A"/>
                          </a:solidFill>
                        </a:defRPr>
                      </a:pPr>
                      <a:r>
                        <a:t>Total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 b="1">
                          <a:solidFill>
                            <a:srgbClr val="1B2A4A"/>
                          </a:solidFill>
                        </a:defRPr>
                      </a:pPr>
                      <a:r>
                        <a:t>89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Overall pass rate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62.2%  (277 / 445)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pass@any (≥ 1/5)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78.7%  (70 / 89)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pass@all (5/5)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43.8%  (39 / 89)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Always-fail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19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Always-pass tasks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39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Mixed-result tasks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31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Median cost / trial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$0.45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Mean cost / trial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$0.90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Median duration / trial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202s</a:t>
                      </a:r>
                    </a:p>
                  </a:txBody>
                  <a:tcPr>
                    <a:solidFill>
                      <a:srgbClr val="F0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algn="l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Mean duration / trial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500">
                          <a:solidFill>
                            <a:srgbClr val="374151"/>
                          </a:solidFill>
                        </a:defRPr>
                      </a:pPr>
                      <a:r>
                        <a:t>446s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Comparison with Other 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37360" y="169164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Claude Code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28800" y="2011680"/>
            <a:ext cx="4242816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6254496" y="201168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58.0%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37360" y="288036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Cursor Composer 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828800" y="3200400"/>
            <a:ext cx="4513478" cy="548640"/>
          </a:xfrm>
          <a:prstGeom prst="roundRect">
            <a:avLst>
              <a:gd name="adj" fmla="val 20000"/>
            </a:avLst>
          </a:prstGeom>
          <a:solidFill>
            <a:srgbClr val="6B72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6525158" y="320040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6B7280"/>
                </a:solidFill>
              </a:defRPr>
            </a:pPr>
            <a:r>
              <a:t>61.7%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37360" y="4069080"/>
            <a:ext cx="36576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KISS Sorcar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828800" y="4389120"/>
            <a:ext cx="4550054" cy="548640"/>
          </a:xfrm>
          <a:prstGeom prst="roundRect">
            <a:avLst>
              <a:gd name="adj" fmla="val 20000"/>
            </a:avLst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561734" y="4389120"/>
            <a:ext cx="1371600" cy="54864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 sz="2200" b="1">
                <a:solidFill>
                  <a:srgbClr val="3B82F6"/>
                </a:solidFill>
              </a:defRPr>
            </a:pPr>
            <a:r>
              <a:t>62.2%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1600" y="530352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All using Claude Opus 4.6 as the underlying model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562356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Cursor Composer 2 uses a custom fine-tuned model with large-scale RL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5943600"/>
            <a:ext cx="9144000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• KISS Sorcar: no fine-tuning, no benchmark-specific optimizations, ~1,900 lines of Python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Task-Level Breakdown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55448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Consistently Solved  (39/89)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5740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Cryptanalysis, chess, git operations, server config,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data processing, Coq proofs, ML inference, QEMU startup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→ Breadth across systems, security, data, formal methods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310896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Consistently Failed  (19/89)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361188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Graphical/multimedia tasks (video, Windows 3.11 GUI)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Resource-intensive builds (CompCert, Doom for MIPS)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Niche domains (DNA insertion, OCaml GC, polyglot)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663440"/>
            <a:ext cx="10728655" cy="411480"/>
          </a:xfrm>
          <a:prstGeom prst="roundRect">
            <a:avLst>
              <a:gd name="adj" fmla="val 15000"/>
            </a:avLst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80" rtlCol="0" anchor="ctr"/>
          <a:lstStyle/>
          <a:p>
            <a:pPr algn="ctr">
              <a:defRPr sz="1800" b="1">
                <a:solidFill>
                  <a:srgbClr val="FFFFFF"/>
                </a:solidFill>
              </a:defRPr>
            </a:pPr>
            <a:r>
              <a:t>Mixed Results  (31/89)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16636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write-compressor (3/5), crack-7z-hash (4/5)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Non-determinism in model reasoning or timing</a:t>
            </a:r>
          </a:p>
          <a:p>
            <a:pPr>
              <a:lnSpc>
                <a:spcPts val="2200"/>
              </a:lnSpc>
              <a:defRPr sz="1500">
                <a:solidFill>
                  <a:srgbClr val="374151"/>
                </a:solidFill>
              </a:defRPr>
            </a:pPr>
            <a:r>
              <a:t>Some tasks at boundary of model capability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5486400"/>
            <a:ext cx="10728655" cy="594360"/>
          </a:xfrm>
          <a:prstGeom prst="roundRect">
            <a:avLst>
              <a:gd name="adj" fmla="val 5000"/>
            </a:avLst>
          </a:prstGeom>
          <a:solidFill>
            <a:srgbClr val="FFE4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300" b="0">
                <a:solidFill>
                  <a:srgbClr val="9F1239"/>
                </a:solidFill>
              </a:defRPr>
            </a:pPr>
            <a:r>
              <a:t>Note: Recent analysis found widespread cheating on Terminal Bench 2.0 — top 3 submissions commit harness-level cheating.</a:t>
            </a:r>
            <a:br/>
            <a:r>
              <a:t>Our results are cheat-free and honest.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Painless Software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A Real Development Session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Painless SE — Worktree Merge Redesign in 4 Prompts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Developer never opens a source file, writes code, or runs tests manually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01168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1: Understand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60320" y="2011680"/>
            <a:ext cx="868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"Can you tell me </a:t>
            </a:r>
            <a:r>
              <a:rPr lang="en-US" dirty="0"/>
              <a:t>the detailed step-by-step workflow</a:t>
            </a:r>
            <a:r>
              <a:rPr dirty="0"/>
              <a:t> with git when a task finishes?"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0320" y="237744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reads source, returns structured 4-phase lifecycle summary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01752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2: Redesign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60320" y="3017520"/>
            <a:ext cx="868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"Change it to simply ask Commit and Merge or Discard</a:t>
            </a:r>
            <a:r>
              <a:rPr lang="en-US" dirty="0"/>
              <a:t> in Step X</a:t>
            </a:r>
            <a:r>
              <a:rPr dirty="0"/>
              <a:t>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0320" y="338328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modifies 6 files across Python &amp; TypeScript, removes manual_merge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402336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3: Investigate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60320" y="402336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rPr dirty="0"/>
              <a:t>"Why do modified files show up in Source Control?"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438912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traces squash_merge_branch(), discovers deliberate git reset HEAD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029200"/>
            <a:ext cx="18288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3B82F6"/>
                </a:solidFill>
              </a:defRPr>
            </a:pPr>
            <a:r>
              <a:t>Step 4: Fix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60320" y="502920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i="1">
                <a:solidFill>
                  <a:srgbClr val="1B2A4A"/>
                </a:solidFill>
              </a:defRPr>
            </a:pPr>
            <a:r>
              <a:t>"The review already happens in the worktree. Fix it."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0320" y="5394960"/>
            <a:ext cx="8686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>
                <a:solidFill>
                  <a:srgbClr val="6B7280"/>
                </a:solidFill>
              </a:defRPr>
            </a:pPr>
            <a:r>
              <a:t>→ Agent replaces git reset with conditional git commit. All 104 tests pass.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31520" y="5486400"/>
            <a:ext cx="10728655" cy="640080"/>
          </a:xfrm>
          <a:prstGeom prst="roundRect">
            <a:avLst>
              <a:gd name="adj" fmla="val 5000"/>
            </a:avLst>
          </a:prstGeom>
          <a:solidFill>
            <a:srgbClr val="DCFB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2880" tIns="137160" rIns="182880" bIns="137160" rtlCol="0" anchor="ctr"/>
          <a:lstStyle/>
          <a:p>
            <a:pPr algn="l">
              <a:defRPr sz="1400" b="0">
                <a:solidFill>
                  <a:srgbClr val="065941"/>
                </a:solidFill>
              </a:defRPr>
            </a:pPr>
            <a:r>
              <a:t>Entire cycle — understand, redesign, investigate, fix — via natural language.</a:t>
            </a:r>
            <a:br/>
            <a:r>
              <a:t>Worktree isolation + Chat persistence + Relentless continuation make this possible.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Design Philosophy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Quality Over Latency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BCC587-7E77-722D-360C-41E67CA5D5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2" b="9125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614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Quality Over Latency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64592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Weaker/cheaper models → discard &amp; retry → higher total cost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201168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Using a capable model with proper validation is actually cheaper in aggregate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60604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Frontier model + time to validate = dramatically less slop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97180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Lint, typecheck, test before declaring success → consistently well-organized code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6616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Token costs and inference latencies will continue to fall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393192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Quality-first posture becomes increasingly practical over time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526280"/>
            <a:ext cx="1072865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▸  Built using itself — 4 months of continuous self-hosted stress test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489204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>
                <a:solidFill>
                  <a:srgbClr val="6B7280"/>
                </a:solidFill>
              </a:defRPr>
            </a:pPr>
            <a:r>
              <a:t>Agent-introduced bugs immediately impair its own ability to work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Related Work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Related Work — Landscape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417320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Code-Specialized Models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Code Llama, StarCoder, DeepSeek-Coder, Claude Opus 4.6/4.7, GPT-5.5, Gemini 3.1, Cursor Composer 2, Kimi K2.5, GLM-5.1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2249424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Code Generation Agents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SWE-Agent, OpenHands, Agentless, Devin, Aider, Claude Code, Codex   — KISS adds Relentless continuation + worktree safety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3081528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Multi-Agent &amp; Reasoning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ChatDev, MetaGPT, AutoGen; ReAct, Toolformer, CoT, Tree of Thoughts, Reflexion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3913632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Agent Frameworks &amp; Surveys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LangChain, DSPy, CrewAI, smolagents, OpenAI Agents SDK, Google ADK; Surveys by Xi 2023, Wang 2024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745736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Recent Agentic SE &amp; Benchmarks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SE 3.0 (Hassan), Wang 2025 survey, Trae test-time scaling, SWE-bench Pro, LiveCodeBench; cheating audits (Stein, Wang); GSD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5577840"/>
            <a:ext cx="10725912" cy="777240"/>
          </a:xfrm>
          <a:prstGeom prst="roundRect">
            <a:avLst/>
          </a:prstGeom>
          <a:solidFill>
            <a:srgbClr val="F2F6FC"/>
          </a:solidFill>
          <a:ln w="12700">
            <a:solidFill>
              <a:srgbClr val="1F4E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64592" tIns="54864" rIns="164592" bIns="54864" rtlCol="0" anchor="ctr"/>
          <a:lstStyle/>
          <a:p>
            <a:pPr algn="l"/>
            <a:r>
              <a:rPr sz="1800" b="1">
                <a:solidFill>
                  <a:srgbClr val="1F4E79"/>
                </a:solidFill>
              </a:rPr>
              <a:t>IDE Integration</a:t>
            </a:r>
          </a:p>
          <a:p>
            <a:pPr algn="l"/>
            <a:r>
              <a:rPr sz="1300">
                <a:solidFill>
                  <a:srgbClr val="333333"/>
                </a:solidFill>
              </a:rPr>
              <a:t>GitHub Copilot, Cursor, Windsurf — completion / single-turn; KISS: autonomous multi-step with full tool access + git isolation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Conclusion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Key Takeaways</a:t>
            </a:r>
          </a:p>
        </p:txBody>
      </p:sp>
      <p:sp>
        <p:nvSpPr>
          <p:cNvPr id="6" name="Oval 5"/>
          <p:cNvSpPr/>
          <p:nvPr/>
        </p:nvSpPr>
        <p:spPr>
          <a:xfrm>
            <a:off x="731520" y="1581912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554480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Simplicity wins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89120" y="1581912"/>
            <a:ext cx="615565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~1,900 lines of Python beats systems with fine-tuning and RL</a:t>
            </a:r>
          </a:p>
        </p:txBody>
      </p:sp>
      <p:sp>
        <p:nvSpPr>
          <p:cNvPr id="9" name="Oval 8"/>
          <p:cNvSpPr/>
          <p:nvPr/>
        </p:nvSpPr>
        <p:spPr>
          <a:xfrm>
            <a:off x="731520" y="2112264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084832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Layered single-concern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9120" y="2112264"/>
            <a:ext cx="644920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Each layer solves exactly one problem — compose for full power</a:t>
            </a:r>
          </a:p>
        </p:txBody>
      </p:sp>
      <p:sp>
        <p:nvSpPr>
          <p:cNvPr id="12" name="Oval 11"/>
          <p:cNvSpPr/>
          <p:nvPr/>
        </p:nvSpPr>
        <p:spPr>
          <a:xfrm>
            <a:off x="731520" y="2642616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2615184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System prompt = engineering discipline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89120" y="2642616"/>
            <a:ext cx="725461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Read before write, test before fix, plan before execute, verify before finish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172968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3145536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Quality &gt; Latency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89120" y="3172968"/>
            <a:ext cx="556960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Let the model validate — dramatically reduces AI slop</a:t>
            </a:r>
          </a:p>
        </p:txBody>
      </p:sp>
      <p:sp>
        <p:nvSpPr>
          <p:cNvPr id="18" name="Oval 17"/>
          <p:cNvSpPr/>
          <p:nvPr/>
        </p:nvSpPr>
        <p:spPr>
          <a:xfrm>
            <a:off x="731520" y="3703320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3675888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Self-hosted development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89120" y="3703320"/>
            <a:ext cx="55197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Building with itself provides continuous stress testing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233672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71600" y="4206240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62.2% on Terminal Bench 2.0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89120" y="4233672"/>
            <a:ext cx="648946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Outperforms Claude Code (58%) and Cursor Composer 2 (61.7%)</a:t>
            </a:r>
          </a:p>
        </p:txBody>
      </p:sp>
      <p:sp>
        <p:nvSpPr>
          <p:cNvPr id="24" name="Oval 23"/>
          <p:cNvSpPr/>
          <p:nvPr/>
        </p:nvSpPr>
        <p:spPr>
          <a:xfrm>
            <a:off x="731520" y="4764024"/>
            <a:ext cx="365760" cy="365760"/>
          </a:xfrm>
          <a:prstGeom prst="ellipse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71600" y="4736592"/>
            <a:ext cx="27432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800" b="1">
                <a:solidFill>
                  <a:srgbClr val="1B2A4A"/>
                </a:solidFill>
              </a:defRPr>
            </a:pPr>
            <a:r>
              <a:t>Free &amp; open-source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389120" y="4764024"/>
            <a:ext cx="367921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374151"/>
                </a:solidFill>
              </a:defRPr>
            </a:pPr>
            <a:r>
              <a:rPr lang="en-US" dirty="0"/>
              <a:t>		</a:t>
            </a:r>
            <a:r>
              <a:rPr dirty="0"/>
              <a:t>All you need is a model API key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An Important Advice — Automated Fraud Detection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11887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>
                <a:solidFill>
                  <a:srgbClr val="6B7280"/>
                </a:solidFill>
              </a:defRPr>
            </a:pPr>
            <a:r>
              <a:t>Use KISS Sorcar to identify issues in blogs, papers, and code repositories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28800" y="1828800"/>
            <a:ext cx="8534095" cy="274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6B7280"/>
                </a:solidFill>
                <a:latin typeface="Courier New"/>
              </a:defRPr>
            </a:pPr>
            <a:r>
              <a:t>FRAUD DETECTION PROMPT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828800" y="2103120"/>
            <a:ext cx="8534095" cy="3840480"/>
          </a:xfrm>
          <a:prstGeom prst="roundRect">
            <a:avLst>
              <a:gd name="adj" fmla="val 2000"/>
            </a:avLst>
          </a:prstGeom>
          <a:solidFill>
            <a:srgbClr val="F8FAFC"/>
          </a:solidFill>
          <a:ln w="12700">
            <a:solidFill>
              <a:srgbClr val="E5E7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228600" tIns="182880" rIns="228600" bIns="182880" rtlCol="0" anchor="ctr"/>
          <a:lstStyle/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Can you read &lt;&lt;</a:t>
            </a:r>
            <a:r>
              <a:rPr dirty="0" err="1"/>
              <a:t>url</a:t>
            </a:r>
            <a:r>
              <a:rPr dirty="0"/>
              <a:t>&gt;&gt;, and thoroughly and precisely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check for **wrong assumptions**, **cheating**,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**irreproducibility issues**, **fraud**,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**potential for cheating in evaluation**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and **security vulnerabilities**?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endParaRPr dirty="0"/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Use internet search extensively and do not believe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what people say -- verify them yourself.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Do not hesitate to download code and run them to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validate results.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For security vulnerabilities, create a POC and test it.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Generate an html report in PWD/</a:t>
            </a:r>
            <a:r>
              <a:rPr dirty="0" err="1"/>
              <a:t>sorcar_reported_frauds</a:t>
            </a:r>
            <a:r>
              <a:rPr dirty="0"/>
              <a:t>/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and open in the user's default browser.</a:t>
            </a:r>
          </a:p>
          <a:p>
            <a:pPr>
              <a:lnSpc>
                <a:spcPts val="1800"/>
              </a:lnSpc>
              <a:defRPr sz="1300">
                <a:solidFill>
                  <a:srgbClr val="374151"/>
                </a:solidFill>
                <a:latin typeface="Courier New"/>
              </a:defRPr>
            </a:pPr>
            <a:r>
              <a:rPr dirty="0"/>
              <a:t>Thoroughly fact check everything you claim in the report.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1828800"/>
            <a:ext cx="1072865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400" b="1">
                <a:solidFill>
                  <a:srgbClr val="FFFFFF"/>
                </a:solidFill>
              </a:defRPr>
            </a:pPr>
            <a:r>
              <a:t>Thank You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292608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3291840"/>
            <a:ext cx="10728655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  <a:defRPr sz="2000">
                <a:solidFill>
                  <a:srgbClr val="BFDBFE"/>
                </a:solidFill>
              </a:defRPr>
            </a:pPr>
            <a:r>
              <a:t>Koushik Sen  •  UC Berkeley  •  ksen@berkeley.edu</a:t>
            </a:r>
          </a:p>
          <a:p>
            <a:pPr algn="ctr">
              <a:spcAft>
                <a:spcPts val="600"/>
              </a:spcAft>
              <a:defRPr sz="1800">
                <a:solidFill>
                  <a:srgbClr val="BFDBFE"/>
                </a:solidFill>
              </a:defRPr>
            </a:pPr>
            <a:r>
              <a:t>https://github.com/ksenxx/kiss_ai</a:t>
            </a:r>
          </a:p>
          <a:p>
            <a:pPr algn="ctr">
              <a:spcAft>
                <a:spcPts val="600"/>
              </a:spcAft>
              <a:defRPr sz="1800">
                <a:solidFill>
                  <a:srgbClr val="93C5FD"/>
                </a:solidFill>
              </a:defRPr>
            </a:pPr>
            <a:endParaRPr/>
          </a:p>
          <a:p>
            <a:pPr algn="ctr">
              <a:spcAft>
                <a:spcPts val="600"/>
              </a:spcAft>
              <a:defRPr sz="1800">
                <a:solidFill>
                  <a:srgbClr val="93C5FD"/>
                </a:solidFill>
              </a:defRPr>
            </a:pPr>
            <a:r>
              <a:t>Free &amp; Open Source  •  VS Code Extension  •  Try it today!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5029200"/>
            <a:ext cx="10728655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>
                <a:solidFill>
                  <a:srgbClr val="64748B"/>
                </a:solidFill>
              </a:defRPr>
            </a:pPr>
            <a:r>
              <a:t>Supported by: Accenture, Amazon, AMD, Anyscale, Broadcom, Google, IBM, Intel,</a:t>
            </a:r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Intesa Sanpaolo, Lambda, Lightspeed, Mibura, NVIDIA, Samsung SDS, SAP, DoE, DARPA</a:t>
            </a:r>
          </a:p>
          <a:p>
            <a:pPr>
              <a:defRPr sz="800"/>
            </a:pPr>
            <a:endParaRPr/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Thanks to: Marius Momeu, Yogya Mehrotra, Debabrata Dash, Yiwei Hou, Kaiyao Ke,</a:t>
            </a:r>
          </a:p>
          <a:p>
            <a:pPr algn="ctr">
              <a:defRPr sz="1200">
                <a:solidFill>
                  <a:srgbClr val="64748B"/>
                </a:solidFill>
              </a:defRPr>
            </a:pPr>
            <a:r>
              <a:t>Muxi Lyu, Anoop Mishra, Manish Shetty, Ion Stoica, Shangyin Tan, Hao Wang, Matei Zaharia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000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000">
                <a:solidFill>
                  <a:srgbClr val="FFFFFF"/>
                </a:solidFill>
              </a:rP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74320"/>
            <a:ext cx="1072865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</a:rPr>
              <a:t>Everything You Need, Nothing You Don't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731520"/>
            <a:ext cx="10728655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B7280"/>
                </a:solidFill>
              </a:rPr>
              <a:t>Built for software engineering and general-purpose automation.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520" y="12344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960120" y="11887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General-Purpose Assistant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0120" y="14630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Books flights, drives desktop apps, navigates websites, and automates everyday workflows.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1520" y="205740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960120" y="201168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Time-Tested Engineering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0120" y="228600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Built on robust principles — code is simple, elegant, maintainable, and bug-free.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1520" y="288036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960120" y="283464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Third-Party Agents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0120" y="310896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Slack, Discord, Teams, WhatsApp, iMessage, Telegram, Signal, Gmail, cron, and more.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31520" y="370332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960120" y="365760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Runs Relentlessly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0120" y="393192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Auto-summarization and continuation across sub-sessions. Never gives up.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1520" y="452628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960120" y="448056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Browser Automation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0120" y="475488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Built-in Chromium via Playwright. Navigate, click, fill forms, take screenshots.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31520" y="53492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60120" y="53035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Git Worktree Isolation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60120" y="55778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Every task runs on its own branch in a separate worktree. Working tree untouched.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00000" y="12344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428600" y="11887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Docker Support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28600" y="14630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Execute tasks inside Docker containers for sandboxed, reproducible environments.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00000" y="205740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428600" y="201168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Multimodal Input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28600" y="228600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Understands images, screenshots, and text. Attach visual context to prompts.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200000" y="288036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6428600" y="283464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Budget Tracking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28600" y="310896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Tokens, cost, and time at every step. Hard budget ceilings prevent runaway spending.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200000" y="370332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6428600" y="365760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Cross-Session Learning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28600" y="393192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Learns preferences and project invariants via USER_PREFS.md. Gets better over time.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200000" y="452628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6428600" y="448056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CLI + VS Code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428600" y="475488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Rich VS Code extension or command-line tool. Same agent, your choice of interface.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200000" y="5349240"/>
            <a:ext cx="137160" cy="137160"/>
          </a:xfrm>
          <a:prstGeom prst="rect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6428600" y="5303520"/>
            <a:ext cx="52000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>
                <a:solidFill>
                  <a:srgbClr val="1B2A4A"/>
                </a:solidFill>
              </a:rPr>
              <a:t>Quality Over Speed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28600" y="5577840"/>
            <a:ext cx="5200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>
                <a:solidFill>
                  <a:srgbClr val="6B7280"/>
                </a:solidFill>
              </a:rPr>
              <a:t>Runs linters, type checkers, and tests before declaring success. Clean, tested code.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Motivation &amp; Problem Statement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Why do we need another AI assistant?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Stubborn Gaps in Current AI Assistants</a:t>
            </a:r>
          </a:p>
        </p:txBody>
      </p:sp>
      <p:sp>
        <p:nvSpPr>
          <p:cNvPr id="6" name="Oval 5"/>
          <p:cNvSpPr/>
          <p:nvPr/>
        </p:nvSpPr>
        <p:spPr>
          <a:xfrm>
            <a:off x="914400" y="1691640"/>
            <a:ext cx="411480" cy="411480"/>
          </a:xfrm>
          <a:prstGeom prst="ellipse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54480" y="164592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Finite Context Windows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4480" y="196596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Single sessions cannot handle long-horizon tasks</a:t>
            </a:r>
          </a:p>
        </p:txBody>
      </p:sp>
      <p:sp>
        <p:nvSpPr>
          <p:cNvPr id="9" name="Oval 8"/>
          <p:cNvSpPr/>
          <p:nvPr/>
        </p:nvSpPr>
        <p:spPr>
          <a:xfrm>
            <a:off x="914400" y="2560320"/>
            <a:ext cx="411480" cy="411480"/>
          </a:xfrm>
          <a:prstGeom prst="ellipse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4480" y="251460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Single-Mistake Derailment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4480" y="283464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One error can send the entire session off track</a:t>
            </a:r>
          </a:p>
        </p:txBody>
      </p:sp>
      <p:sp>
        <p:nvSpPr>
          <p:cNvPr id="12" name="Oval 11"/>
          <p:cNvSpPr/>
          <p:nvPr/>
        </p:nvSpPr>
        <p:spPr>
          <a:xfrm>
            <a:off x="914400" y="3429000"/>
            <a:ext cx="411480" cy="411480"/>
          </a:xfrm>
          <a:prstGeom prst="ellipse">
            <a:avLst/>
          </a:prstGeom>
          <a:solidFill>
            <a:srgbClr val="D9770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54480" y="338328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Dead-End Loops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54480" y="370332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Agents get stuck repeating the same failing approach</a:t>
            </a:r>
          </a:p>
        </p:txBody>
      </p:sp>
      <p:sp>
        <p:nvSpPr>
          <p:cNvPr id="15" name="Oval 14"/>
          <p:cNvSpPr/>
          <p:nvPr/>
        </p:nvSpPr>
        <p:spPr>
          <a:xfrm>
            <a:off x="914400" y="4297680"/>
            <a:ext cx="411480" cy="411480"/>
          </a:xfrm>
          <a:prstGeom prst="ellipse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54480" y="425196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AI Slop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54480" y="457200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Low-quality, generic, hedging output that wastes tokens</a:t>
            </a:r>
          </a:p>
        </p:txBody>
      </p:sp>
      <p:sp>
        <p:nvSpPr>
          <p:cNvPr id="18" name="Oval 17"/>
          <p:cNvSpPr/>
          <p:nvPr/>
        </p:nvSpPr>
        <p:spPr>
          <a:xfrm>
            <a:off x="914400" y="5166360"/>
            <a:ext cx="411480" cy="411480"/>
          </a:xfrm>
          <a:prstGeom prst="ellipse">
            <a:avLst/>
          </a:prstGeom>
          <a:solidFill>
            <a:srgbClr val="0D94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sz="1600" b="1">
                <a:solidFill>
                  <a:srgbClr val="FFFFFF"/>
                </a:solidFill>
              </a:defRPr>
            </a:pPr>
            <a: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54480" y="512064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 b="1">
                <a:solidFill>
                  <a:srgbClr val="1B2A4A"/>
                </a:solidFill>
              </a:defRPr>
            </a:pPr>
            <a:r>
              <a:t>Difficult Review &amp; Revert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54480" y="5440680"/>
            <a:ext cx="914400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600">
                <a:solidFill>
                  <a:srgbClr val="6B7280"/>
                </a:solidFill>
              </a:defRPr>
            </a:pPr>
            <a:r>
              <a:t>Generated changes are hard to inspect and roll back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63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1000">
                <a:solidFill>
                  <a:srgbClr val="FFFFFF"/>
                </a:solidFill>
              </a:defRPr>
            </a:pPr>
            <a:r>
              <a:t>KISS Sorcar — Koushik Sen, UC Berkeley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45720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1B2A4A"/>
                </a:solidFill>
              </a:defRPr>
            </a:pPr>
            <a:r>
              <a:t>Our Approach: Keep It Simple, Stupid</a:t>
            </a:r>
          </a:p>
        </p:txBody>
      </p:sp>
      <p:sp>
        <p:nvSpPr>
          <p:cNvPr id="6" name="Rectangle 5"/>
          <p:cNvSpPr/>
          <p:nvPr/>
        </p:nvSpPr>
        <p:spPr>
          <a:xfrm rot="2700000">
            <a:off x="914400" y="175564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371600" y="164592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KISS Agent Framework: ~1,900 lines of Python</a:t>
            </a:r>
          </a:p>
        </p:txBody>
      </p:sp>
      <p:sp>
        <p:nvSpPr>
          <p:cNvPr id="8" name="Rectangle 7"/>
          <p:cNvSpPr/>
          <p:nvPr/>
        </p:nvSpPr>
        <p:spPr>
          <a:xfrm rot="2700000">
            <a:off x="914400" y="235000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371600" y="224028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Five-layer agent hierarchy — each layer adds exactly one concern</a:t>
            </a:r>
          </a:p>
        </p:txBody>
      </p:sp>
      <p:sp>
        <p:nvSpPr>
          <p:cNvPr id="10" name="Rectangle 9"/>
          <p:cNvSpPr/>
          <p:nvPr/>
        </p:nvSpPr>
        <p:spPr>
          <a:xfrm rot="2700000">
            <a:off x="914400" y="294436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371600" y="2834640"/>
            <a:ext cx="587122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rPr dirty="0"/>
              <a:t>Robust system prompt encoding engineering discipline</a:t>
            </a:r>
          </a:p>
        </p:txBody>
      </p:sp>
      <p:sp>
        <p:nvSpPr>
          <p:cNvPr id="12" name="Rectangle 11"/>
          <p:cNvSpPr/>
          <p:nvPr/>
        </p:nvSpPr>
        <p:spPr>
          <a:xfrm rot="2700000">
            <a:off x="914400" y="353872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371600" y="342900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Quality over latency — let the model validate its own output</a:t>
            </a:r>
          </a:p>
        </p:txBody>
      </p:sp>
      <p:sp>
        <p:nvSpPr>
          <p:cNvPr id="14" name="Rectangle 13"/>
          <p:cNvSpPr/>
          <p:nvPr/>
        </p:nvSpPr>
        <p:spPr>
          <a:xfrm rot="2700000">
            <a:off x="914400" y="413308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371600" y="402336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Built using itself — continuous self-hosted stress test</a:t>
            </a:r>
          </a:p>
        </p:txBody>
      </p:sp>
      <p:sp>
        <p:nvSpPr>
          <p:cNvPr id="16" name="Rectangle 15"/>
          <p:cNvSpPr/>
          <p:nvPr/>
        </p:nvSpPr>
        <p:spPr>
          <a:xfrm rot="2700000">
            <a:off x="914400" y="4727448"/>
            <a:ext cx="137160" cy="137160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371600" y="4617720"/>
            <a:ext cx="960120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000">
                <a:solidFill>
                  <a:srgbClr val="374151"/>
                </a:solidFill>
              </a:defRPr>
            </a:pPr>
            <a:r>
              <a:t>Free, open-source VS Code extension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731520" y="2286000"/>
            <a:ext cx="10728655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</a:defRPr>
            </a:pPr>
            <a:r>
              <a:t>The KISS Agent Framework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474720"/>
            <a:ext cx="1072865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>
                <a:solidFill>
                  <a:srgbClr val="BFDBFE"/>
                </a:solidFill>
              </a:defRPr>
            </a:pPr>
            <a:r>
              <a:t>A Five-Layer Agent Architecture</a:t>
            </a:r>
          </a:p>
        </p:txBody>
      </p:sp>
      <p:sp>
        <p:nvSpPr>
          <p:cNvPr id="5" name="Rectangle 4"/>
          <p:cNvSpPr/>
          <p:nvPr/>
        </p:nvSpPr>
        <p:spPr>
          <a:xfrm>
            <a:off x="5029200" y="3246120"/>
            <a:ext cx="2133295" cy="36576"/>
          </a:xfrm>
          <a:prstGeom prst="rect">
            <a:avLst/>
          </a:prstGeom>
          <a:solidFill>
            <a:srgbClr val="3B82F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4119</Words>
  <Application>Microsoft Macintosh PowerPoint</Application>
  <PresentationFormat>Widescreen</PresentationFormat>
  <Paragraphs>580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Aptos</vt:lpstr>
      <vt:lpstr>Arial</vt:lpstr>
      <vt:lpstr>Calibri</vt:lpstr>
      <vt:lpstr>Courier New</vt:lpstr>
      <vt:lpstr>Office Theme</vt:lpstr>
      <vt:lpstr>PowerPoint Presentation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Koushik Sen</cp:lastModifiedBy>
  <cp:revision>8</cp:revision>
  <dcterms:created xsi:type="dcterms:W3CDTF">2013-01-27T09:14:16Z</dcterms:created>
  <dcterms:modified xsi:type="dcterms:W3CDTF">2026-05-06T01:33:32Z</dcterms:modified>
  <cp:category/>
</cp:coreProperties>
</file>