
<file path=[Content_Types].xml><?xml version="1.0" encoding="utf-8"?>
<Types xmlns="http://schemas.openxmlformats.org/package/2006/content-types">
  <Default Extension="jpeg" ContentType="image/jpeg"/>
  <Default Extension="jpg" ContentType="image/jpeg"/>
  <Default Extension="png" ContentType="image/pn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 autoCompressPictures="0">
  <p:sldMasterIdLst>
    <p:sldMasterId id="2147483648" r:id="rId1"/>
  </p:sldMasterIdLst>
  <p:sldIdLst>
    <p:sldId id="256" r:id="rId2"/>
    <p:sldId id="257" r:id="rId3"/>
    <p:sldId id="261" r:id="rId4"/>
    <p:sldId id="262" r:id="rId5"/>
    <p:sldId id="258" r:id="rId6"/>
    <p:sldId id="259" r:id="rId7"/>
    <p:sldId id="260" r:id="rId8"/>
    <p:sldId id="263" r:id="rId9"/>
    <p:sldId id="267" r:id="rId10"/>
    <p:sldId id="268" r:id="rId11"/>
    <p:sldId id="265" r:id="rId12"/>
    <p:sldId id="266" r:id="rId13"/>
    <p:sldId id="269" r:id="rId14"/>
    <p:sldId id="264" r:id="rId15"/>
  </p:sldIdLst>
  <p:sldSz cx="12192000" cy="6858000"/>
  <p:notesSz cx="6858000" cy="9144000"/>
  <p:defaultTextStyle>
    <a:defPPr>
      <a:defRPr lang="en-DE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/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F5AB1C69-6EDB-4FF4-983F-18BD219EF322}" styleName="Medium Style 2 - Accent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616DA210-FB5B-4158-B5E0-FEB733F419BA}" styleName="Light Style 3">
    <a:wholeTbl>
      <a:tcTxStyle>
        <a:fontRef idx="minor">
          <a:scrgbClr r="0" g="0" b="0"/>
        </a:fontRef>
        <a:schemeClr val="tx1"/>
      </a:tcTxStyle>
      <a:tcStyle>
        <a:tcBdr>
          <a:left>
            <a:ln w="12700" cmpd="sng">
              <a:solidFill>
                <a:schemeClr val="tx1"/>
              </a:solidFill>
            </a:ln>
          </a:left>
          <a:right>
            <a:ln w="12700" cmpd="sng">
              <a:solidFill>
                <a:schemeClr val="tx1"/>
              </a:solidFill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 w="12700" cmpd="sng">
              <a:solidFill>
                <a:schemeClr val="tx1"/>
              </a:solidFill>
            </a:ln>
          </a:insideH>
          <a:insideV>
            <a:ln w="12700" cmpd="sng">
              <a:solidFill>
                <a:schemeClr val="tx1"/>
              </a:solidFill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254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0505E3EF-67EA-436B-97B2-0124C06EBD24}" styleName="Medium Style 4 - Accent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 w="12700" cmpd="sng">
              <a:solidFill>
                <a:schemeClr val="accent3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25400" cmpd="sng">
              <a:solidFill>
                <a:schemeClr val="accent3"/>
              </a:solidFill>
            </a:ln>
          </a:top>
        </a:tcBdr>
        <a:fill>
          <a:solidFill>
            <a:schemeClr val="accent3">
              <a:tint val="20000"/>
            </a:schemeClr>
          </a:solidFill>
        </a:fill>
      </a:tcStyle>
    </a:lastRow>
    <a:firstRow>
      <a:tcTxStyle b="on"/>
      <a:tcStyle>
        <a:tcBdr/>
        <a:fill>
          <a:solidFill>
            <a:schemeClr val="accent3">
              <a:tint val="20000"/>
            </a:schemeClr>
          </a:solidFill>
        </a:fill>
      </a:tcStyle>
    </a:firstRow>
  </a:tblStyle>
  <a:tblStyle styleId="{9D7B26C5-4107-4FEC-AEDC-1716B250A1EF}" styleName="Light Style 1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tx1"/>
              </a:solidFill>
            </a:ln>
          </a:top>
          <a:bottom>
            <a:ln w="12700" cmpd="sng">
              <a:solidFill>
                <a:schemeClr val="tx1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tx1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tx1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tx1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tx1"/>
              </a:solidFill>
            </a:ln>
          </a:bottom>
        </a:tcBdr>
        <a:fill>
          <a:noFill/>
        </a:fill>
      </a:tcStyle>
    </a:firstRow>
  </a:tblStyle>
  <a:tblStyle styleId="{D27102A9-8310-4765-A935-A1911B00CA55}" styleName="Light Style 1 - Accent 4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4"/>
              </a:solidFill>
            </a:ln>
          </a:top>
          <a:bottom>
            <a:ln w="12700" cmpd="sng">
              <a:solidFill>
                <a:schemeClr val="accent4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4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4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4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4"/>
              </a:solidFill>
            </a:ln>
          </a:bottom>
        </a:tcBdr>
        <a:fill>
          <a:noFill/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 horzBarState="maximized">
    <p:restoredLeft sz="15611"/>
    <p:restoredTop sz="96327"/>
  </p:normalViewPr>
  <p:slideViewPr>
    <p:cSldViewPr snapToGrid="0" snapToObjects="1">
      <p:cViewPr varScale="1">
        <p:scale>
          <a:sx n="97" d="100"/>
          <a:sy n="97" d="100"/>
        </p:scale>
        <p:origin x="120" y="53"/>
      </p:cViewPr>
      <p:guideLst/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theme" Target="theme/theme1.xml"/><Relationship Id="rId3" Type="http://schemas.openxmlformats.org/officeDocument/2006/relationships/slide" Target="slides/slide2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viewProps" Target="viewProps.xml"/><Relationship Id="rId2" Type="http://schemas.openxmlformats.org/officeDocument/2006/relationships/slide" Target="slides/slide1.xml"/><Relationship Id="rId16" Type="http://schemas.openxmlformats.org/officeDocument/2006/relationships/presProps" Target="pres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09A5184-3DFD-D74D-A7C6-6913684944CC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C0662239-4E47-2049-A2C1-C0033817B00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GB"/>
              <a:t>Click to edit Master subtitle style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95198E20-7F08-0147-A2B7-23E9A467068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F18F-D01C-D84C-B81C-2F3D893E21E7}" type="datetimeFigureOut">
              <a:rPr lang="en-DE" smtClean="0"/>
              <a:t>29/12/2021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57672B2-2E4B-8C48-9371-6D88A700B1A6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5E4782B-B3A9-7543-814A-A26B8B7A2C8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3B1A-EF29-AB4C-82B9-5AB91341A00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181579362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B2E542F-6689-3449-BF4B-58A4F3A1996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57AF2AF0-54CF-9846-A59A-D6BF7215C955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2BEEADAF-F5EB-034B-9FC7-7190E299E98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F18F-D01C-D84C-B81C-2F3D893E21E7}" type="datetimeFigureOut">
              <a:rPr lang="en-DE" smtClean="0"/>
              <a:t>29/12/2021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64DD8E17-6EC0-A941-BD72-BC547C3BC99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DDDFA9DE-02AA-E145-944B-6143C877ED06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3B1A-EF29-AB4C-82B9-5AB91341A00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823080695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2C1BCE91-6FD5-7540-B6FF-484FE4BC3BFC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93B3C3A4-B8CA-6F4A-B9E4-A209078941B9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1ADA5AD-571B-454F-B9CA-96B92E3E45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F18F-D01C-D84C-B81C-2F3D893E21E7}" type="datetimeFigureOut">
              <a:rPr lang="en-DE" smtClean="0"/>
              <a:t>29/12/2021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11208E3-FCE4-7D4D-A0E2-54EF83D48887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6E34D81-99A7-1843-87C6-143D8791FE7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3B1A-EF29-AB4C-82B9-5AB91341A00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86024137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283BA6B-8521-FE43-8311-2A391F7BF123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A54200CB-9C15-614C-A4BB-A1C4DF6DC02B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60DA559-4071-094A-BEDC-48321E75FE1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F18F-D01C-D84C-B81C-2F3D893E21E7}" type="datetimeFigureOut">
              <a:rPr lang="en-DE" smtClean="0"/>
              <a:t>29/12/2021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B4524595-A928-8142-A64E-699D4149922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188C6306-B842-014A-BC0C-7561C7AA01D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3B1A-EF29-AB4C-82B9-5AB91341A00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108048719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102B7F-B312-FA43-B903-AD344501D2E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336FCF4B-E3DB-E141-A1D0-3A00512F923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F5F262DF-2DE2-7B47-8376-546F81811509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F18F-D01C-D84C-B81C-2F3D893E21E7}" type="datetimeFigureOut">
              <a:rPr lang="en-DE" smtClean="0"/>
              <a:t>29/12/2021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70D4B60E-58DD-6B40-A69D-5CC05989A962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AC194532-48A9-7F41-B642-E4460D9B3E5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3B1A-EF29-AB4C-82B9-5AB91341A00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30442326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6C4BD02-47CE-7C42-B108-AEAD9E9B8897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94EBD5B1-BB3D-9342-B607-5BCC7AE6EDBF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4A939C3F-4B2C-334B-BFBB-E7D480AC7E18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E31B8497-4CF0-7449-872D-2A43F421CDFC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F18F-D01C-D84C-B81C-2F3D893E21E7}" type="datetimeFigureOut">
              <a:rPr lang="en-DE" smtClean="0"/>
              <a:t>29/12/2021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9B466947-DB3E-A54E-AF35-5B4B25BC2844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0327F2B-4D11-594D-B669-53A295537DCA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3B1A-EF29-AB4C-82B9-5AB91341A00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26367465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AAD0873-6E98-9845-9816-2C80E4F75BA6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2C2D9AAC-F957-AE4F-878F-603370821485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52B1E072-C283-CC4E-B02B-DAF741F9E4C0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6A15B630-2070-8045-B4E4-761BE8243D47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9F3D453-D248-A545-92E0-1332E4CD6AAB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06038D8A-7B23-5042-ACE5-4917DC06F67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F18F-D01C-D84C-B81C-2F3D893E21E7}" type="datetimeFigureOut">
              <a:rPr lang="en-DE" smtClean="0"/>
              <a:t>29/12/2021</a:t>
            </a:fld>
            <a:endParaRPr lang="en-DE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1CE4D69E-7F5A-E045-9C8E-16B31C3AC2D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7F85F700-BCCA-0549-B085-3B1EC3960E3B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3B1A-EF29-AB4C-82B9-5AB91341A00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53532031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06D9C083-3BB8-874C-8891-A0AD26D2B1CE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F3C70A2D-C3F7-B447-8DD7-2469FEDDCCC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F18F-D01C-D84C-B81C-2F3D893E21E7}" type="datetimeFigureOut">
              <a:rPr lang="en-DE" smtClean="0"/>
              <a:t>29/12/2021</a:t>
            </a:fld>
            <a:endParaRPr lang="en-DE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8E9216CF-AC2C-B342-9B20-5D8C7415676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0AB0F1D0-004E-CB49-9582-87988ED1DDC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3B1A-EF29-AB4C-82B9-5AB91341A00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18741262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E54DCDFA-2B9C-8F43-BAAD-7A9F6F9A98AA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F18F-D01C-D84C-B81C-2F3D893E21E7}" type="datetimeFigureOut">
              <a:rPr lang="en-DE" smtClean="0"/>
              <a:t>29/12/2021</a:t>
            </a:fld>
            <a:endParaRPr lang="en-DE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AFD1ABB2-D2E9-B245-B2C6-3FAE27EAB93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2AAD2D5E-C113-0442-9F63-BAA7276A3F39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3B1A-EF29-AB4C-82B9-5AB91341A00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3207230816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AF8D0E36-EA9C-E74A-9454-D3A51705A44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0A9671BD-ABD4-6A4D-843D-9A678D7352C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C0CB79AE-DB84-C740-B8DB-72393F64FD22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D1A799D-0E6B-894D-9EC3-872EF330A35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F18F-D01C-D84C-B81C-2F3D893E21E7}" type="datetimeFigureOut">
              <a:rPr lang="en-DE" smtClean="0"/>
              <a:t>29/12/2021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30605B7F-5479-ED45-A177-9E57D03F820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2911FA1-D531-F348-9132-DBFE32B6740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3B1A-EF29-AB4C-82B9-5AB91341A00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4051008451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CB2E18BA-9853-8F4A-9BA1-C90ED87C7E92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ACCDE44B-8A4C-9A49-9F91-150409819ACF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DE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DE37F0B9-317B-D149-B304-A6532AB1600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GB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5EBB757D-1AD8-8B4C-88C5-6A73A627955F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400AF18F-D01C-D84C-B81C-2F3D893E21E7}" type="datetimeFigureOut">
              <a:rPr lang="en-DE" smtClean="0"/>
              <a:t>29/12/2021</a:t>
            </a:fld>
            <a:endParaRPr lang="en-DE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19DE595-7CA2-AD41-A1A4-2BD9522B35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DE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E96A1DBE-C819-2D47-B7FB-C68785DC0994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12F63B1A-EF29-AB4C-82B9-5AB91341A00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1271170826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CC8C5E32-456F-0946-BE6C-4CC367FD0B3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GB"/>
              <a:t>Click to edit Master title style</a:t>
            </a:r>
            <a:endParaRPr lang="en-DE"/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DA90B369-48B1-F041-96B8-D8933C3EB96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GB"/>
              <a:t>Click to edit Master text styles</a:t>
            </a:r>
          </a:p>
          <a:p>
            <a:pPr lvl="1"/>
            <a:r>
              <a:rPr lang="en-GB"/>
              <a:t>Second level</a:t>
            </a:r>
          </a:p>
          <a:p>
            <a:pPr lvl="2"/>
            <a:r>
              <a:rPr lang="en-GB"/>
              <a:t>Third level</a:t>
            </a:r>
          </a:p>
          <a:p>
            <a:pPr lvl="3"/>
            <a:r>
              <a:rPr lang="en-GB"/>
              <a:t>Fourth level</a:t>
            </a:r>
          </a:p>
          <a:p>
            <a:pPr lvl="4"/>
            <a:r>
              <a:rPr lang="en-GB"/>
              <a:t>Fifth level</a:t>
            </a:r>
            <a:endParaRPr lang="en-DE"/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A0472DBE-232C-6646-9AE8-49B5E2BD2CE2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400AF18F-D01C-D84C-B81C-2F3D893E21E7}" type="datetimeFigureOut">
              <a:rPr lang="en-DE" smtClean="0"/>
              <a:t>29/12/2021</a:t>
            </a:fld>
            <a:endParaRPr lang="en-DE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9F63117-1CBB-D149-91F2-D8B539B4C623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DE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92BC507-CABB-A64D-AC66-4A3DE3E8E056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2F63B1A-EF29-AB4C-82B9-5AB91341A008}" type="slidenum">
              <a:rPr lang="en-DE" smtClean="0"/>
              <a:t>‹#›</a:t>
            </a:fld>
            <a:endParaRPr lang="en-DE"/>
          </a:p>
        </p:txBody>
      </p:sp>
    </p:spTree>
    <p:extLst>
      <p:ext uri="{BB962C8B-B14F-4D97-AF65-F5344CB8AC3E}">
        <p14:creationId xmlns:p14="http://schemas.microsoft.com/office/powerpoint/2010/main" val="286263861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DE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jpg"/><Relationship Id="rId4" Type="http://schemas.openxmlformats.org/officeDocument/2006/relationships/image" Target="../media/image3.png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image" Target="../media/image13.png"/><Relationship Id="rId1" Type="http://schemas.openxmlformats.org/officeDocument/2006/relationships/slideLayout" Target="../slideLayouts/slideLayout2.xml"/></Relationships>
</file>

<file path=ppt/slides/_rels/slide1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5.png"/><Relationship Id="rId1" Type="http://schemas.openxmlformats.org/officeDocument/2006/relationships/slideLayout" Target="../slideLayouts/slideLayout2.xml"/></Relationships>
</file>

<file path=ppt/slides/_rels/slide12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3.xml.rels><?xml version="1.0" encoding="UTF-8" standalone="yes"?>
<Relationships xmlns="http://schemas.openxmlformats.org/package/2006/relationships"><Relationship Id="rId2" Type="http://schemas.openxmlformats.org/officeDocument/2006/relationships/image" Target="../media/image16.png"/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2" Type="http://schemas.openxmlformats.org/officeDocument/2006/relationships/image" Target="../media/image17.jpe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2" Type="http://schemas.openxmlformats.org/officeDocument/2006/relationships/image" Target="../media/image6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pn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6FD2CEA9-3160-A441-A9AB-10335C18B3F3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683306" y="383746"/>
            <a:ext cx="9144000" cy="2387600"/>
          </a:xfrm>
        </p:spPr>
        <p:txBody>
          <a:bodyPr>
            <a:normAutofit/>
          </a:bodyPr>
          <a:lstStyle/>
          <a:p>
            <a:r>
              <a:rPr lang="en-DE" sz="4000" b="1" i="1" dirty="0">
                <a:latin typeface="Trebuchet MS" panose="020B0703020202090204" pitchFamily="34" charset="0"/>
              </a:rPr>
              <a:t>Performance benchmark</a:t>
            </a:r>
            <a:br>
              <a:rPr lang="en-DE" sz="4000" b="1" i="1" dirty="0">
                <a:latin typeface="Trebuchet MS" panose="020B0703020202090204" pitchFamily="34" charset="0"/>
              </a:rPr>
            </a:br>
            <a:br>
              <a:rPr lang="en-DE" sz="4000" b="1" i="1" dirty="0">
                <a:latin typeface="Trebuchet MS" panose="020B0703020202090204" pitchFamily="34" charset="0"/>
              </a:rPr>
            </a:br>
            <a:endParaRPr lang="en-DE" sz="4000" b="1" i="1" dirty="0">
              <a:latin typeface="Trebuchet MS" panose="020B0703020202090204" pitchFamily="34" charset="0"/>
            </a:endParaRP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483A95AD-9AB0-DA44-AEFB-8943F533922E}"/>
              </a:ext>
            </a:extLst>
          </p:cNvPr>
          <p:cNvSpPr>
            <a:spLocks noGrp="1"/>
          </p:cNvSpPr>
          <p:nvPr>
            <p:ph type="subTitle" idx="1"/>
          </p:nvPr>
        </p:nvSpPr>
        <p:spPr/>
        <p:txBody>
          <a:bodyPr/>
          <a:lstStyle/>
          <a:p>
            <a:endParaRPr lang="en-DE" dirty="0"/>
          </a:p>
        </p:txBody>
      </p:sp>
      <p:pic>
        <p:nvPicPr>
          <p:cNvPr id="5" name="Picture 4" descr="Icon&#10;&#10;Description automatically generated">
            <a:extLst>
              <a:ext uri="{FF2B5EF4-FFF2-40B4-BE49-F238E27FC236}">
                <a16:creationId xmlns:a16="http://schemas.microsoft.com/office/drawing/2014/main" id="{676C3112-FDC3-D74B-9B55-7D89D07E74DF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8184392" y="5349875"/>
            <a:ext cx="4007608" cy="1124379"/>
          </a:xfrm>
          <a:prstGeom prst="rect">
            <a:avLst/>
          </a:prstGeom>
        </p:spPr>
      </p:pic>
      <p:pic>
        <p:nvPicPr>
          <p:cNvPr id="7" name="Picture 6" descr="Logo&#10;&#10;Description automatically generated">
            <a:extLst>
              <a:ext uri="{FF2B5EF4-FFF2-40B4-BE49-F238E27FC236}">
                <a16:creationId xmlns:a16="http://schemas.microsoft.com/office/drawing/2014/main" id="{895B62EF-A94E-8044-A800-4A2CE177C2B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4446373" y="4680164"/>
            <a:ext cx="2533135" cy="2110946"/>
          </a:xfrm>
          <a:prstGeom prst="rect">
            <a:avLst/>
          </a:prstGeom>
        </p:spPr>
      </p:pic>
      <p:sp>
        <p:nvSpPr>
          <p:cNvPr id="9" name="TextBox 8">
            <a:extLst>
              <a:ext uri="{FF2B5EF4-FFF2-40B4-BE49-F238E27FC236}">
                <a16:creationId xmlns:a16="http://schemas.microsoft.com/office/drawing/2014/main" id="{F15E9D25-C21D-304E-8973-7BAE9A9268ED}"/>
              </a:ext>
            </a:extLst>
          </p:cNvPr>
          <p:cNvSpPr txBox="1"/>
          <p:nvPr/>
        </p:nvSpPr>
        <p:spPr>
          <a:xfrm>
            <a:off x="290653" y="5650454"/>
            <a:ext cx="314804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2800" b="1" dirty="0">
                <a:ln w="22225">
                  <a:solidFill>
                    <a:schemeClr val="accent2"/>
                  </a:solidFill>
                  <a:prstDash val="solid"/>
                </a:ln>
                <a:solidFill>
                  <a:schemeClr val="accent2">
                    <a:lumMod val="40000"/>
                    <a:lumOff val="60000"/>
                  </a:schemeClr>
                </a:solidFill>
              </a:rPr>
              <a:t>My implementation</a:t>
            </a:r>
          </a:p>
        </p:txBody>
      </p:sp>
      <p:pic>
        <p:nvPicPr>
          <p:cNvPr id="13" name="Picture 12" descr="Logo&#10;&#10;Description automatically generated">
            <a:extLst>
              <a:ext uri="{FF2B5EF4-FFF2-40B4-BE49-F238E27FC236}">
                <a16:creationId xmlns:a16="http://schemas.microsoft.com/office/drawing/2014/main" id="{64DACB89-70BD-9746-9433-9F6D5CA530D9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3561533" y="5531064"/>
            <a:ext cx="762000" cy="762000"/>
          </a:xfrm>
          <a:prstGeom prst="rect">
            <a:avLst/>
          </a:prstGeom>
        </p:spPr>
      </p:pic>
      <p:pic>
        <p:nvPicPr>
          <p:cNvPr id="14" name="Picture 13" descr="Logo&#10;&#10;Description automatically generated">
            <a:extLst>
              <a:ext uri="{FF2B5EF4-FFF2-40B4-BE49-F238E27FC236}">
                <a16:creationId xmlns:a16="http://schemas.microsoft.com/office/drawing/2014/main" id="{20799598-C3B2-224E-81D1-0A4EAE7E6D5A}"/>
              </a:ext>
            </a:extLst>
          </p:cNvPr>
          <p:cNvPicPr>
            <a:picLocks noChangeAspect="1"/>
          </p:cNvPicPr>
          <p:nvPr/>
        </p:nvPicPr>
        <p:blipFill>
          <a:blip r:embed="rId4"/>
          <a:stretch>
            <a:fillRect/>
          </a:stretch>
        </p:blipFill>
        <p:spPr>
          <a:xfrm>
            <a:off x="7348615" y="5531064"/>
            <a:ext cx="762000" cy="762000"/>
          </a:xfrm>
          <a:prstGeom prst="rect">
            <a:avLst/>
          </a:prstGeom>
        </p:spPr>
      </p:pic>
      <p:pic>
        <p:nvPicPr>
          <p:cNvPr id="18" name="Picture 17" descr="A close up of a speedometer&#10;&#10;Description automatically generated with medium confidence">
            <a:extLst>
              <a:ext uri="{FF2B5EF4-FFF2-40B4-BE49-F238E27FC236}">
                <a16:creationId xmlns:a16="http://schemas.microsoft.com/office/drawing/2014/main" id="{C630E82D-3545-C849-8381-D6BCFF8918F8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854255" y="1885139"/>
            <a:ext cx="4330137" cy="2165069"/>
          </a:xfrm>
          <a:prstGeom prst="ellipse">
            <a:avLst/>
          </a:prstGeom>
          <a:ln w="63500" cap="rnd">
            <a:solidFill>
              <a:srgbClr val="333333"/>
            </a:solidFill>
          </a:ln>
          <a:effectLst>
            <a:outerShdw blurRad="381000" dist="292100" dir="5400000" sx="-80000" sy="-18000" rotWithShape="0">
              <a:srgbClr val="000000">
                <a:alpha val="22000"/>
              </a:srgbClr>
            </a:outerShdw>
          </a:effectLst>
          <a:scene3d>
            <a:camera prst="orthographicFront"/>
            <a:lightRig rig="contrasting" dir="t">
              <a:rot lat="0" lon="0" rev="3000000"/>
            </a:lightRig>
          </a:scene3d>
          <a:sp3d contourW="7620">
            <a:bevelT w="95250" h="31750"/>
            <a:contourClr>
              <a:srgbClr val="333333"/>
            </a:contourClr>
          </a:sp3d>
        </p:spPr>
      </p:pic>
    </p:spTree>
    <p:extLst>
      <p:ext uri="{BB962C8B-B14F-4D97-AF65-F5344CB8AC3E}">
        <p14:creationId xmlns:p14="http://schemas.microsoft.com/office/powerpoint/2010/main" val="3758779586"/>
      </p:ext>
    </p:extLst>
  </p:cSld>
  <p:clrMapOvr>
    <a:masterClrMapping/>
  </p:clrMapOvr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6A79D-6BC9-3741-A10C-9B00FA5B4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560" y="586822"/>
            <a:ext cx="3657600" cy="1645920"/>
          </a:xfrm>
          <a:prstGeom prst="ellipse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400" dirty="0"/>
              <a:t>Varying no. of</a:t>
            </a:r>
            <a:r>
              <a:rPr lang="en-DE" sz="2400" dirty="0"/>
              <a:t> hidden layers with </a:t>
            </a:r>
            <a:r>
              <a:rPr lang="en-US" sz="2400" dirty="0"/>
              <a:t>500</a:t>
            </a:r>
            <a:r>
              <a:rPr lang="en-DE" sz="2400" dirty="0"/>
              <a:t> nodes</a:t>
            </a:r>
            <a:r>
              <a:rPr lang="en-US" sz="2400" dirty="0"/>
              <a:t> each</a:t>
            </a:r>
            <a:endParaRPr lang="en-US" sz="2500" dirty="0"/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3AA5E1-7610-1540-8697-8DDE5CF1AFBA}"/>
              </a:ext>
            </a:extLst>
          </p:cNvPr>
          <p:cNvSpPr txBox="1"/>
          <p:nvPr/>
        </p:nvSpPr>
        <p:spPr>
          <a:xfrm>
            <a:off x="5250106" y="586822"/>
            <a:ext cx="6106742" cy="16459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XOR Gate</a:t>
            </a:r>
          </a:p>
        </p:txBody>
      </p:sp>
      <p:pic>
        <p:nvPicPr>
          <p:cNvPr id="8" name="Picture 7">
            <a:extLst>
              <a:ext uri="{FF2B5EF4-FFF2-40B4-BE49-F238E27FC236}">
                <a16:creationId xmlns:a16="http://schemas.microsoft.com/office/drawing/2014/main" id="{3895A1F8-907D-4067-BEA3-32039CA7606C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04246" y="1952226"/>
            <a:ext cx="5791702" cy="4656223"/>
          </a:xfrm>
          <a:prstGeom prst="rect">
            <a:avLst/>
          </a:prstGeom>
        </p:spPr>
      </p:pic>
      <p:pic>
        <p:nvPicPr>
          <p:cNvPr id="10" name="Picture 9">
            <a:extLst>
              <a:ext uri="{FF2B5EF4-FFF2-40B4-BE49-F238E27FC236}">
                <a16:creationId xmlns:a16="http://schemas.microsoft.com/office/drawing/2014/main" id="{8F50A771-1C5E-4A57-9CD0-6E7575995440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6586207" y="2756097"/>
            <a:ext cx="5505781" cy="3597293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79767342"/>
      </p:ext>
    </p:extLst>
  </p:cSld>
  <p:clrMapOvr>
    <a:masterClrMapping/>
  </p:clrMapOvr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7" name="Rectangle 10">
            <a:extLst>
              <a:ext uri="{FF2B5EF4-FFF2-40B4-BE49-F238E27FC236}">
                <a16:creationId xmlns:a16="http://schemas.microsoft.com/office/drawing/2014/main" id="{CEB41C5C-0F34-4DDA-9D7C-5E717F35F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384" y="303591"/>
            <a:ext cx="4334256" cy="589674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403B25A0-0311-CF48-BD95-FFF21280D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640263"/>
            <a:ext cx="3822192" cy="1344975"/>
          </a:xfrm>
        </p:spPr>
        <p:txBody>
          <a:bodyPr>
            <a:normAutofit/>
          </a:bodyPr>
          <a:lstStyle/>
          <a:p>
            <a:r>
              <a:rPr lang="en-DE" sz="3600">
                <a:solidFill>
                  <a:schemeClr val="bg1"/>
                </a:solidFill>
              </a:rPr>
              <a:t>Digit classification</a:t>
            </a:r>
            <a:br>
              <a:rPr lang="en-DE" sz="3600">
                <a:solidFill>
                  <a:schemeClr val="bg1"/>
                </a:solidFill>
              </a:rPr>
            </a:br>
            <a:r>
              <a:rPr lang="en-DE" sz="3600">
                <a:solidFill>
                  <a:schemeClr val="bg1"/>
                </a:solidFill>
              </a:rPr>
              <a:t>MNIST</a:t>
            </a:r>
          </a:p>
        </p:txBody>
      </p:sp>
      <p:cxnSp>
        <p:nvCxnSpPr>
          <p:cNvPr id="18" name="Straight Connector 12">
            <a:extLst>
              <a:ext uri="{FF2B5EF4-FFF2-40B4-BE49-F238E27FC236}">
                <a16:creationId xmlns:a16="http://schemas.microsoft.com/office/drawing/2014/main" id="{57E1E5E6-F385-4E9C-B201-BA5BDE5CAD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04088" y="2050687"/>
            <a:ext cx="3685032" cy="0"/>
          </a:xfrm>
          <a:prstGeom prst="line">
            <a:avLst/>
          </a:prstGeom>
          <a:ln w="22225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5FCC80-56E0-E04C-86F2-A39CADC08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610" y="2121763"/>
            <a:ext cx="3822192" cy="3773010"/>
          </a:xfrm>
        </p:spPr>
        <p:txBody>
          <a:bodyPr>
            <a:normAutofit/>
          </a:bodyPr>
          <a:lstStyle/>
          <a:p>
            <a:r>
              <a:rPr lang="en-DE" sz="2000" dirty="0">
                <a:solidFill>
                  <a:schemeClr val="bg1"/>
                </a:solidFill>
              </a:rPr>
              <a:t>Input size = 28x28=784 </a:t>
            </a:r>
          </a:p>
          <a:p>
            <a:r>
              <a:rPr lang="en-DE" sz="2000" dirty="0">
                <a:solidFill>
                  <a:schemeClr val="bg1"/>
                </a:solidFill>
              </a:rPr>
              <a:t>Training size = 60,000</a:t>
            </a:r>
          </a:p>
          <a:p>
            <a:r>
              <a:rPr lang="en-DE" sz="2000" dirty="0">
                <a:solidFill>
                  <a:schemeClr val="bg1"/>
                </a:solidFill>
              </a:rPr>
              <a:t>Batch size = 1875</a:t>
            </a:r>
          </a:p>
          <a:p>
            <a:r>
              <a:rPr lang="en-DE" sz="2000" dirty="0">
                <a:solidFill>
                  <a:schemeClr val="bg1"/>
                </a:solidFill>
              </a:rPr>
              <a:t>nBatches = 32</a:t>
            </a:r>
          </a:p>
          <a:p>
            <a:r>
              <a:rPr lang="en-DE" sz="2000" dirty="0">
                <a:solidFill>
                  <a:schemeClr val="bg1"/>
                </a:solidFill>
              </a:rPr>
              <a:t>Output size = 10</a:t>
            </a:r>
          </a:p>
        </p:txBody>
      </p:sp>
      <p:pic>
        <p:nvPicPr>
          <p:cNvPr id="6" name="Picture 5" descr="Graphical user interface, text, application&#10;&#10;Description automatically generated">
            <a:extLst>
              <a:ext uri="{FF2B5EF4-FFF2-40B4-BE49-F238E27FC236}">
                <a16:creationId xmlns:a16="http://schemas.microsoft.com/office/drawing/2014/main" id="{DCA17F80-1A47-924A-BA82-4C5C41E3FB7E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0716" y="976481"/>
            <a:ext cx="6596652" cy="47495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484070283"/>
      </p:ext>
    </p:extLst>
  </p:cSld>
  <p:clrMapOvr>
    <a:masterClrMapping/>
  </p:clrMapOvr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8E96443-F63E-4E49-9A26-9AB6E8D28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510" y="1487272"/>
            <a:ext cx="2743200" cy="2743200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Multi-layered Neural network </a:t>
            </a:r>
          </a:p>
        </p:txBody>
      </p:sp>
      <p:sp>
        <p:nvSpPr>
          <p:cNvPr id="6" name="TextBox 5">
            <a:extLst>
              <a:ext uri="{FF2B5EF4-FFF2-40B4-BE49-F238E27FC236}">
                <a16:creationId xmlns:a16="http://schemas.microsoft.com/office/drawing/2014/main" id="{C929ED8C-A4A7-2344-83EB-255D42087384}"/>
              </a:ext>
            </a:extLst>
          </p:cNvPr>
          <p:cNvSpPr txBox="1"/>
          <p:nvPr/>
        </p:nvSpPr>
        <p:spPr>
          <a:xfrm>
            <a:off x="4038600" y="4884873"/>
            <a:ext cx="7188199" cy="129209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Activation functions: Sigmoid and </a:t>
            </a:r>
            <a:r>
              <a:rPr lang="en-US" dirty="0" err="1"/>
              <a:t>Softmax</a:t>
            </a:r>
            <a:endParaRPr lang="en-US" dirty="0"/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Loss: MSE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SGD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err="1"/>
              <a:t>nEpochs</a:t>
            </a:r>
            <a:r>
              <a:rPr lang="en-US" dirty="0"/>
              <a:t> = 10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Learning rate = 0.5</a:t>
            </a:r>
          </a:p>
        </p:txBody>
      </p:sp>
      <p:pic>
        <p:nvPicPr>
          <p:cNvPr id="8" name="Picture 7" descr="Diagram&#10;&#10;Description automatically generated">
            <a:extLst>
              <a:ext uri="{FF2B5EF4-FFF2-40B4-BE49-F238E27FC236}">
                <a16:creationId xmlns:a16="http://schemas.microsoft.com/office/drawing/2014/main" id="{B3A61677-8B60-7741-BD8C-EF3AC6F5351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4406385" y="541657"/>
            <a:ext cx="5973291" cy="394281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524977668"/>
      </p:ext>
    </p:extLst>
  </p:cSld>
  <p:clrMapOvr>
    <a:masterClrMapping/>
  </p:clrMapOvr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6A79D-6BC9-3741-A10C-9B00FA5B4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510" y="1487272"/>
            <a:ext cx="2743200" cy="2743200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>
            <a:normAutofit/>
          </a:bodyPr>
          <a:lstStyle/>
          <a:p>
            <a:pPr algn="ctr"/>
            <a:r>
              <a:rPr lang="en-DE" sz="2600" dirty="0">
                <a:solidFill>
                  <a:srgbClr val="FFFFFF"/>
                </a:solidFill>
              </a:rPr>
              <a:t>3 hidden layers with varying number of nodes</a:t>
            </a:r>
          </a:p>
        </p:txBody>
      </p:sp>
      <p:sp>
        <p:nvSpPr>
          <p:cNvPr id="8" name="TextBox 7">
            <a:extLst>
              <a:ext uri="{FF2B5EF4-FFF2-40B4-BE49-F238E27FC236}">
                <a16:creationId xmlns:a16="http://schemas.microsoft.com/office/drawing/2014/main" id="{EFC2BC6E-9FA4-D246-AF8C-FBD05AE6CABF}"/>
              </a:ext>
            </a:extLst>
          </p:cNvPr>
          <p:cNvSpPr txBox="1"/>
          <p:nvPr/>
        </p:nvSpPr>
        <p:spPr>
          <a:xfrm>
            <a:off x="6009991" y="130723"/>
            <a:ext cx="2410916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/>
              <a:t>Wall Timings </a:t>
            </a:r>
            <a:r>
              <a:rPr lang="en-DE"/>
              <a:t>in seconds</a:t>
            </a:r>
            <a:endParaRPr lang="en-DE" dirty="0"/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B8FB31-4D30-2F47-BB4B-E60A025C8188}"/>
              </a:ext>
            </a:extLst>
          </p:cNvPr>
          <p:cNvSpPr txBox="1"/>
          <p:nvPr/>
        </p:nvSpPr>
        <p:spPr>
          <a:xfrm>
            <a:off x="2108886" y="5943600"/>
            <a:ext cx="214513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100" dirty="0"/>
              <a:t>MacOS 10.15.4</a:t>
            </a:r>
          </a:p>
          <a:p>
            <a:r>
              <a:rPr lang="en-GB" sz="1100" dirty="0"/>
              <a:t>I</a:t>
            </a:r>
            <a:r>
              <a:rPr lang="en-DE" sz="1100" dirty="0"/>
              <a:t>7 Quad core (6920 HQ) @ 2.9GHz</a:t>
            </a:r>
          </a:p>
          <a:p>
            <a:r>
              <a:rPr lang="en-DE" sz="1100" dirty="0"/>
              <a:t>16 GB LPDDR3 RAM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3AA5E1-7610-1540-8697-8DDE5CF1AFBA}"/>
              </a:ext>
            </a:extLst>
          </p:cNvPr>
          <p:cNvSpPr txBox="1"/>
          <p:nvPr/>
        </p:nvSpPr>
        <p:spPr>
          <a:xfrm>
            <a:off x="10913245" y="3893080"/>
            <a:ext cx="805029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US" dirty="0"/>
              <a:t>MNIST</a:t>
            </a:r>
            <a:endParaRPr lang="en-DE" dirty="0"/>
          </a:p>
        </p:txBody>
      </p:sp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8671E49A-86F8-4D0A-A4AB-023E925F76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15112490"/>
              </p:ext>
            </p:extLst>
          </p:nvPr>
        </p:nvGraphicFramePr>
        <p:xfrm>
          <a:off x="3597966" y="562484"/>
          <a:ext cx="7851740" cy="3326655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523332">
                  <a:extLst>
                    <a:ext uri="{9D8B030D-6E8A-4147-A177-3AD203B41FA5}">
                      <a16:colId xmlns:a16="http://schemas.microsoft.com/office/drawing/2014/main" val="3387555451"/>
                    </a:ext>
                  </a:extLst>
                </a:gridCol>
                <a:gridCol w="921522">
                  <a:extLst>
                    <a:ext uri="{9D8B030D-6E8A-4147-A177-3AD203B41FA5}">
                      <a16:colId xmlns:a16="http://schemas.microsoft.com/office/drawing/2014/main" val="754117389"/>
                    </a:ext>
                  </a:extLst>
                </a:gridCol>
                <a:gridCol w="742859">
                  <a:extLst>
                    <a:ext uri="{9D8B030D-6E8A-4147-A177-3AD203B41FA5}">
                      <a16:colId xmlns:a16="http://schemas.microsoft.com/office/drawing/2014/main" val="3601965642"/>
                    </a:ext>
                  </a:extLst>
                </a:gridCol>
                <a:gridCol w="766002">
                  <a:extLst>
                    <a:ext uri="{9D8B030D-6E8A-4147-A177-3AD203B41FA5}">
                      <a16:colId xmlns:a16="http://schemas.microsoft.com/office/drawing/2014/main" val="2128066012"/>
                    </a:ext>
                  </a:extLst>
                </a:gridCol>
                <a:gridCol w="788795">
                  <a:extLst>
                    <a:ext uri="{9D8B030D-6E8A-4147-A177-3AD203B41FA5}">
                      <a16:colId xmlns:a16="http://schemas.microsoft.com/office/drawing/2014/main" val="465776798"/>
                    </a:ext>
                  </a:extLst>
                </a:gridCol>
                <a:gridCol w="1036410">
                  <a:extLst>
                    <a:ext uri="{9D8B030D-6E8A-4147-A177-3AD203B41FA5}">
                      <a16:colId xmlns:a16="http://schemas.microsoft.com/office/drawing/2014/main" val="281919622"/>
                    </a:ext>
                  </a:extLst>
                </a:gridCol>
                <a:gridCol w="1036410">
                  <a:extLst>
                    <a:ext uri="{9D8B030D-6E8A-4147-A177-3AD203B41FA5}">
                      <a16:colId xmlns:a16="http://schemas.microsoft.com/office/drawing/2014/main" val="2239837803"/>
                    </a:ext>
                  </a:extLst>
                </a:gridCol>
                <a:gridCol w="1036410">
                  <a:extLst>
                    <a:ext uri="{9D8B030D-6E8A-4147-A177-3AD203B41FA5}">
                      <a16:colId xmlns:a16="http://schemas.microsoft.com/office/drawing/2014/main" val="64983535"/>
                    </a:ext>
                  </a:extLst>
                </a:gridCol>
              </a:tblGrid>
              <a:tr h="108345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Model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No. of params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Tf.keras</a:t>
                      </a:r>
                    </a:p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700%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Mine 1</a:t>
                      </a:r>
                    </a:p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100%%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Mine 2</a:t>
                      </a:r>
                    </a:p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100%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PyTorch</a:t>
                      </a:r>
                    </a:p>
                    <a:p>
                      <a:pPr algn="ctr" rtl="0" fontAlgn="ctr"/>
                      <a:r>
                        <a:rPr lang="en-US" sz="1400" b="1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650%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300" dirty="0">
                          <a:latin typeface="+mn-lt"/>
                        </a:rPr>
                        <a:t>Mine2/</a:t>
                      </a:r>
                    </a:p>
                    <a:p>
                      <a:pPr algn="ctr"/>
                      <a:r>
                        <a:rPr lang="en-DE" sz="1300" dirty="0">
                          <a:latin typeface="+mn-lt"/>
                        </a:rPr>
                        <a:t>Keras</a:t>
                      </a:r>
                    </a:p>
                  </a:txBody>
                  <a:tcPr marL="99473" marR="99473" marT="49737" marB="49737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300" dirty="0">
                          <a:latin typeface="+mn-lt"/>
                        </a:rPr>
                        <a:t>Mine2/</a:t>
                      </a:r>
                    </a:p>
                    <a:p>
                      <a:pPr algn="ctr"/>
                      <a:r>
                        <a:rPr lang="en-DE" sz="1300" dirty="0">
                          <a:latin typeface="+mn-lt"/>
                        </a:rPr>
                        <a:t>PyTorch</a:t>
                      </a:r>
                    </a:p>
                  </a:txBody>
                  <a:tcPr marL="99473" marR="99473" marT="49737" marB="49737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690171"/>
                  </a:ext>
                </a:extLst>
              </a:tr>
              <a:tr h="35360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10,10,10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8,070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41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14.5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17.7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16.8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0.43170732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1.05357143</a:t>
                      </a:r>
                    </a:p>
                  </a:txBody>
                  <a:tcPr marL="3810" marR="3810" marT="3810" marB="0" anchor="ctr"/>
                </a:tc>
                <a:extLst>
                  <a:ext uri="{0D108BD9-81ED-4DB2-BD59-A6C34878D82A}">
                    <a16:rowId xmlns:a16="http://schemas.microsoft.com/office/drawing/2014/main" val="2082629147"/>
                  </a:ext>
                </a:extLst>
              </a:tr>
              <a:tr h="31971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50,50,10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42,310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53.1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26.7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26.5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19.8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0.49905838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1.33838384</a:t>
                      </a:r>
                    </a:p>
                  </a:txBody>
                  <a:tcPr marL="3810" marR="3810" marT="3810" marB="0" anchor="ctr"/>
                </a:tc>
                <a:extLst>
                  <a:ext uri="{0D108BD9-81ED-4DB2-BD59-A6C34878D82A}">
                    <a16:rowId xmlns:a16="http://schemas.microsoft.com/office/drawing/2014/main" val="2226108290"/>
                  </a:ext>
                </a:extLst>
              </a:tr>
              <a:tr h="34792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100,100,10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89,610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54.2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34.9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24.8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0.58166667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1.40725806</a:t>
                      </a:r>
                    </a:p>
                  </a:txBody>
                  <a:tcPr marL="3810" marR="3810" marT="3810" marB="0" anchor="ctr"/>
                </a:tc>
                <a:extLst>
                  <a:ext uri="{0D108BD9-81ED-4DB2-BD59-A6C34878D82A}">
                    <a16:rowId xmlns:a16="http://schemas.microsoft.com/office/drawing/2014/main" val="1646269589"/>
                  </a:ext>
                </a:extLst>
              </a:tr>
              <a:tr h="40731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500,500,10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648,010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107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379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138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1.28971963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1.84</a:t>
                      </a:r>
                    </a:p>
                  </a:txBody>
                  <a:tcPr marL="3810" marR="3810" marT="3810" marB="0" anchor="ctr"/>
                </a:tc>
                <a:extLst>
                  <a:ext uri="{0D108BD9-81ED-4DB2-BD59-A6C34878D82A}">
                    <a16:rowId xmlns:a16="http://schemas.microsoft.com/office/drawing/2014/main" val="2164020894"/>
                  </a:ext>
                </a:extLst>
              </a:tr>
              <a:tr h="40731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700,700,1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1,047,210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148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431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218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103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1.47297297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2.11650485</a:t>
                      </a:r>
                    </a:p>
                  </a:txBody>
                  <a:tcPr marL="3810" marR="3810" marT="3810" marB="0" anchor="ctr"/>
                </a:tc>
                <a:extLst>
                  <a:ext uri="{0D108BD9-81ED-4DB2-BD59-A6C34878D82A}">
                    <a16:rowId xmlns:a16="http://schemas.microsoft.com/office/drawing/2014/main" val="1204847989"/>
                  </a:ext>
                </a:extLst>
              </a:tr>
              <a:tr h="40731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1000,1000,10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1,796,010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171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758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421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158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2.4619883</a:t>
                      </a:r>
                    </a:p>
                  </a:txBody>
                  <a:tcPr marL="3810" marR="3810" marT="3810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2.66455696</a:t>
                      </a:r>
                    </a:p>
                  </a:txBody>
                  <a:tcPr marL="3810" marR="3810" marT="3810" marB="0" anchor="ctr"/>
                </a:tc>
                <a:extLst>
                  <a:ext uri="{0D108BD9-81ED-4DB2-BD59-A6C34878D82A}">
                    <a16:rowId xmlns:a16="http://schemas.microsoft.com/office/drawing/2014/main" val="4164007832"/>
                  </a:ext>
                </a:extLst>
              </a:tr>
            </a:tbl>
          </a:graphicData>
        </a:graphic>
      </p:graphicFrame>
      <p:pic>
        <p:nvPicPr>
          <p:cNvPr id="12" name="Picture 11" descr="Diagram&#10;&#10;Description automatically generated">
            <a:extLst>
              <a:ext uri="{FF2B5EF4-FFF2-40B4-BE49-F238E27FC236}">
                <a16:creationId xmlns:a16="http://schemas.microsoft.com/office/drawing/2014/main" id="{40F4D5CB-1F33-4281-9191-39C0A46599F6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202545" y="4379033"/>
            <a:ext cx="3557546" cy="2348244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67528343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3C652E33-CDCE-9647-9010-EFC8C6A8CA5C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lang="en-DE" sz="5400" dirty="0"/>
              <a:t>Thoughts on parallelization</a:t>
            </a:r>
          </a:p>
        </p:txBody>
      </p:sp>
      <p:pic>
        <p:nvPicPr>
          <p:cNvPr id="7" name="Picture 4">
            <a:extLst>
              <a:ext uri="{FF2B5EF4-FFF2-40B4-BE49-F238E27FC236}">
                <a16:creationId xmlns:a16="http://schemas.microsoft.com/office/drawing/2014/main" id="{E6B6125A-9027-4089-9AA8-F9400E24CC21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l="16248" r="38420" b="-1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11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8" name="Content Placeholder 2">
            <a:extLst>
              <a:ext uri="{FF2B5EF4-FFF2-40B4-BE49-F238E27FC236}">
                <a16:creationId xmlns:a16="http://schemas.microsoft.com/office/drawing/2014/main" id="{27348B8C-5FF2-524E-AE36-363C4201FED1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297762" y="2706624"/>
            <a:ext cx="6251110" cy="3483864"/>
          </a:xfrm>
        </p:spPr>
        <p:txBody>
          <a:bodyPr>
            <a:normAutofit/>
          </a:bodyPr>
          <a:lstStyle/>
          <a:p>
            <a:r>
              <a:rPr lang="en-GB" sz="2200" dirty="0"/>
              <a:t>P</a:t>
            </a:r>
            <a:r>
              <a:rPr lang="en-DE" sz="2200" dirty="0"/>
              <a:t>arallelization over batch size is much better in TF and PyTorch.</a:t>
            </a:r>
          </a:p>
          <a:p>
            <a:r>
              <a:rPr lang="en-DE" sz="2200" dirty="0"/>
              <a:t>When increasing batchSize to 200 their performance was even faster than before with batchSize=32, increasing the difference further.</a:t>
            </a:r>
          </a:p>
          <a:p>
            <a:r>
              <a:rPr lang="en-DE" sz="2200" dirty="0"/>
              <a:t>Unfortunately, parallelizing over </a:t>
            </a:r>
            <a:r>
              <a:rPr lang="en-DE" sz="2200"/>
              <a:t>the samples in a batch doesn’t </a:t>
            </a:r>
            <a:r>
              <a:rPr lang="en-DE" sz="2200" dirty="0"/>
              <a:t>give me any advantage for some reason.</a:t>
            </a:r>
          </a:p>
          <a:p>
            <a:r>
              <a:rPr lang="en-DE" sz="2200" dirty="0"/>
              <a:t>If anything it makes it worse.</a:t>
            </a:r>
          </a:p>
          <a:p>
            <a:pPr marL="0" indent="0">
              <a:buNone/>
            </a:pPr>
            <a:endParaRPr lang="en-DE" sz="2200" dirty="0"/>
          </a:p>
        </p:txBody>
      </p:sp>
    </p:spTree>
    <p:extLst>
      <p:ext uri="{BB962C8B-B14F-4D97-AF65-F5344CB8AC3E}">
        <p14:creationId xmlns:p14="http://schemas.microsoft.com/office/powerpoint/2010/main" val="2346652214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03B25A0-0311-CF48-BD95-FFF21280D54D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48929" y="629266"/>
            <a:ext cx="3505495" cy="1622321"/>
          </a:xfrm>
        </p:spPr>
        <p:txBody>
          <a:bodyPr>
            <a:normAutofit/>
          </a:bodyPr>
          <a:lstStyle/>
          <a:p>
            <a:r>
              <a:rPr lang="en-DE" dirty="0"/>
              <a:t>Simulating logic gates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95FCC80-56E0-E04C-86F2-A39CADC082DE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48931" y="2438400"/>
            <a:ext cx="3505494" cy="3785419"/>
          </a:xfrm>
        </p:spPr>
        <p:txBody>
          <a:bodyPr>
            <a:normAutofit/>
          </a:bodyPr>
          <a:lstStyle/>
          <a:p>
            <a:r>
              <a:rPr lang="en-DE" sz="2000" dirty="0"/>
              <a:t>4 sets of  inputs of size=2</a:t>
            </a:r>
          </a:p>
          <a:p>
            <a:r>
              <a:rPr lang="en-DE" sz="2000" dirty="0"/>
              <a:t>4 sets of single outputs of size=1</a:t>
            </a:r>
          </a:p>
        </p:txBody>
      </p:sp>
      <p:sp>
        <p:nvSpPr>
          <p:cNvPr id="10" name="Rectangle 9">
            <a:extLst>
              <a:ext uri="{FF2B5EF4-FFF2-40B4-BE49-F238E27FC236}">
                <a16:creationId xmlns:a16="http://schemas.microsoft.com/office/drawing/2014/main" id="{5E39A796-BE83-48B1-B33F-35C4A32AAB5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639056" y="0"/>
            <a:ext cx="7552944" cy="6858000"/>
          </a:xfrm>
          <a:prstGeom prst="rect">
            <a:avLst/>
          </a:prstGeom>
          <a:solidFill>
            <a:srgbClr val="C8CACA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12" name="Rounded Rectangle 9">
            <a:extLst>
              <a:ext uri="{FF2B5EF4-FFF2-40B4-BE49-F238E27FC236}">
                <a16:creationId xmlns:a16="http://schemas.microsoft.com/office/drawing/2014/main" id="{72F84B47-E267-4194-8194-831DB7B55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123688" y="557784"/>
            <a:ext cx="6584098" cy="5739187"/>
          </a:xfrm>
          <a:prstGeom prst="roundRect">
            <a:avLst>
              <a:gd name="adj" fmla="val 0"/>
            </a:avLst>
          </a:prstGeom>
          <a:solidFill>
            <a:srgbClr val="FFFFFF"/>
          </a:solidFill>
          <a:ln w="9525">
            <a:solidFill>
              <a:srgbClr val="C8CACA"/>
            </a:solidFill>
          </a:ln>
          <a:effectLst>
            <a:outerShdw blurRad="57150" dist="19050" dir="5400000" algn="t" rotWithShape="0">
              <a:prstClr val="black">
                <a:alpha val="63000"/>
              </a:prst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Text&#10;&#10;Description automatically generated with medium confidence">
            <a:extLst>
              <a:ext uri="{FF2B5EF4-FFF2-40B4-BE49-F238E27FC236}">
                <a16:creationId xmlns:a16="http://schemas.microsoft.com/office/drawing/2014/main" id="{82B23DDD-06DA-9145-BDB7-299A6F2C5B58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926733" y="807593"/>
            <a:ext cx="4977588" cy="5239568"/>
          </a:xfrm>
          <a:prstGeom prst="rect">
            <a:avLst/>
          </a:prstGeom>
          <a:effectLst/>
        </p:spPr>
      </p:pic>
    </p:spTree>
    <p:extLst>
      <p:ext uri="{BB962C8B-B14F-4D97-AF65-F5344CB8AC3E}">
        <p14:creationId xmlns:p14="http://schemas.microsoft.com/office/powerpoint/2010/main" val="3253943869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A7AE9375-4664-4DB2-922D-2782A6E439A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-1" y="0"/>
            <a:ext cx="12192000" cy="6858000"/>
          </a:xfrm>
          <a:prstGeom prst="rect">
            <a:avLst/>
          </a:prstGeom>
          <a:solidFill>
            <a:schemeClr val="tx1">
              <a:lumMod val="95000"/>
              <a:lumOff val="5000"/>
            </a:schemeClr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schemeClr val="tx1"/>
              </a:solidFill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0DD8121B-D45C-3346-BD83-1041292DBD3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95400" y="669925"/>
            <a:ext cx="4800600" cy="1325563"/>
          </a:xfrm>
        </p:spPr>
        <p:txBody>
          <a:bodyPr anchor="b">
            <a:normAutofit/>
          </a:bodyPr>
          <a:lstStyle/>
          <a:p>
            <a:r>
              <a:rPr lang="en-DE">
                <a:solidFill>
                  <a:schemeClr val="bg1"/>
                </a:solidFill>
              </a:rPr>
              <a:t>Benchmark process</a:t>
            </a:r>
          </a:p>
        </p:txBody>
      </p:sp>
      <p:cxnSp>
        <p:nvCxnSpPr>
          <p:cNvPr id="14" name="Straight Connector 13">
            <a:extLst>
              <a:ext uri="{FF2B5EF4-FFF2-40B4-BE49-F238E27FC236}">
                <a16:creationId xmlns:a16="http://schemas.microsoft.com/office/drawing/2014/main" id="{EE504C98-6397-41C1-A8D8-2D9C4ED307E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H="1">
            <a:off x="1" y="2026340"/>
            <a:ext cx="6095999" cy="0"/>
          </a:xfrm>
          <a:prstGeom prst="line">
            <a:avLst/>
          </a:prstGeom>
          <a:ln w="12700">
            <a:solidFill>
              <a:schemeClr val="accent2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EE990E3B-5067-C440-9F26-3FED89A50294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1295400" y="2288833"/>
            <a:ext cx="4800600" cy="3711571"/>
          </a:xfrm>
        </p:spPr>
        <p:txBody>
          <a:bodyPr>
            <a:normAutofit fontScale="92500" lnSpcReduction="20000"/>
          </a:bodyPr>
          <a:lstStyle/>
          <a:p>
            <a:r>
              <a:rPr lang="en-DE" sz="2000" dirty="0">
                <a:solidFill>
                  <a:schemeClr val="bg1"/>
                </a:solidFill>
              </a:rPr>
              <a:t>All models are generated programatically based on the no. of layers and activations functions requested for each layer.</a:t>
            </a:r>
          </a:p>
          <a:p>
            <a:r>
              <a:rPr lang="en-DE" sz="2000" dirty="0">
                <a:solidFill>
                  <a:schemeClr val="bg1"/>
                </a:solidFill>
              </a:rPr>
              <a:t>Initial weights and biases are generated using Keras and used for all other frameworks.</a:t>
            </a:r>
          </a:p>
          <a:p>
            <a:r>
              <a:rPr lang="en-DE" sz="2000" dirty="0">
                <a:solidFill>
                  <a:schemeClr val="bg1"/>
                </a:solidFill>
              </a:rPr>
              <a:t>At the end the weights and biases from different frameworks are compared for consistency.</a:t>
            </a:r>
          </a:p>
          <a:p>
            <a:endParaRPr lang="en-DE" sz="2000" dirty="0">
              <a:solidFill>
                <a:schemeClr val="bg1"/>
              </a:solidFill>
            </a:endParaRPr>
          </a:p>
          <a:p>
            <a:r>
              <a:rPr lang="en-DE" sz="2000" dirty="0">
                <a:solidFill>
                  <a:schemeClr val="bg1"/>
                </a:solidFill>
              </a:rPr>
              <a:t>Both PyTorch and TF.keras were strictly CPU versions.</a:t>
            </a:r>
          </a:p>
          <a:p>
            <a:r>
              <a:rPr lang="en-DE" sz="2000" dirty="0">
                <a:solidFill>
                  <a:schemeClr val="bg1"/>
                </a:solidFill>
              </a:rPr>
              <a:t>All use 32 bit arrays/tensors.</a:t>
            </a:r>
          </a:p>
          <a:p>
            <a:endParaRPr lang="en-DE" sz="2000" dirty="0">
              <a:solidFill>
                <a:schemeClr val="bg1"/>
              </a:solidFill>
            </a:endParaRPr>
          </a:p>
          <a:p>
            <a:pPr marL="0" indent="0">
              <a:buNone/>
            </a:pPr>
            <a:endParaRPr lang="en-DE" sz="2000" dirty="0">
              <a:solidFill>
                <a:schemeClr val="bg1"/>
              </a:solidFill>
            </a:endParaRPr>
          </a:p>
          <a:p>
            <a:endParaRPr lang="en-DE" sz="2000" dirty="0">
              <a:solidFill>
                <a:schemeClr val="bg1"/>
              </a:solidFill>
            </a:endParaRPr>
          </a:p>
        </p:txBody>
      </p:sp>
      <p:pic>
        <p:nvPicPr>
          <p:cNvPr id="7" name="Picture 6" descr="Graphical user interface, text, application, email&#10;&#10;Description automatically generated">
            <a:extLst>
              <a:ext uri="{FF2B5EF4-FFF2-40B4-BE49-F238E27FC236}">
                <a16:creationId xmlns:a16="http://schemas.microsoft.com/office/drawing/2014/main" id="{0E9BA5E4-F0D3-4A40-B085-1A95C903E08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7231723" y="369913"/>
            <a:ext cx="2415580" cy="2784532"/>
          </a:xfrm>
          <a:prstGeom prst="rect">
            <a:avLst/>
          </a:prstGeom>
        </p:spPr>
      </p:pic>
      <p:sp>
        <p:nvSpPr>
          <p:cNvPr id="16" name="Rectangle 15">
            <a:extLst>
              <a:ext uri="{FF2B5EF4-FFF2-40B4-BE49-F238E27FC236}">
                <a16:creationId xmlns:a16="http://schemas.microsoft.com/office/drawing/2014/main" id="{C87417AF-190E-4D6E-AFA6-7D3E84B0B43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6431603" y="182859"/>
            <a:ext cx="3996261" cy="3177496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5" name="Picture 4" descr="Table&#10;&#10;Description automatically generated">
            <a:extLst>
              <a:ext uri="{FF2B5EF4-FFF2-40B4-BE49-F238E27FC236}">
                <a16:creationId xmlns:a16="http://schemas.microsoft.com/office/drawing/2014/main" id="{FF8A3DB9-2163-4144-BDA1-E3C473934423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8440715" y="3730267"/>
            <a:ext cx="2784532" cy="2784532"/>
          </a:xfrm>
          <a:prstGeom prst="rect">
            <a:avLst/>
          </a:prstGeom>
        </p:spPr>
      </p:pic>
      <p:sp>
        <p:nvSpPr>
          <p:cNvPr id="18" name="Rectangle 17">
            <a:extLst>
              <a:ext uri="{FF2B5EF4-FFF2-40B4-BE49-F238E27FC236}">
                <a16:creationId xmlns:a16="http://schemas.microsoft.com/office/drawing/2014/main" id="{80B30ED8-273E-4C07-8568-2FE5CC5C483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7825071" y="3543213"/>
            <a:ext cx="3996261" cy="3177496"/>
          </a:xfrm>
          <a:prstGeom prst="rect">
            <a:avLst/>
          </a:prstGeom>
          <a:noFill/>
          <a:ln w="12700">
            <a:solidFill>
              <a:schemeClr val="accent2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98AED2E9-79BE-BE46-8BF9-3E6DD0E25903}"/>
              </a:ext>
            </a:extLst>
          </p:cNvPr>
          <p:cNvSpPr txBox="1"/>
          <p:nvPr/>
        </p:nvSpPr>
        <p:spPr>
          <a:xfrm>
            <a:off x="6883025" y="4739845"/>
            <a:ext cx="691921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>
                <a:solidFill>
                  <a:schemeClr val="bg1"/>
                </a:solidFill>
              </a:rPr>
              <a:t>Keras</a:t>
            </a:r>
          </a:p>
        </p:txBody>
      </p:sp>
      <p:sp>
        <p:nvSpPr>
          <p:cNvPr id="15" name="TextBox 14">
            <a:extLst>
              <a:ext uri="{FF2B5EF4-FFF2-40B4-BE49-F238E27FC236}">
                <a16:creationId xmlns:a16="http://schemas.microsoft.com/office/drawing/2014/main" id="{C70ED153-5005-CE41-A880-8C6FFD6DDEA7}"/>
              </a:ext>
            </a:extLst>
          </p:cNvPr>
          <p:cNvSpPr txBox="1"/>
          <p:nvPr/>
        </p:nvSpPr>
        <p:spPr>
          <a:xfrm>
            <a:off x="10618010" y="1796127"/>
            <a:ext cx="918713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>
                <a:solidFill>
                  <a:schemeClr val="bg1"/>
                </a:solidFill>
              </a:rPr>
              <a:t>PyTorch</a:t>
            </a:r>
          </a:p>
        </p:txBody>
      </p:sp>
    </p:spTree>
    <p:extLst>
      <p:ext uri="{BB962C8B-B14F-4D97-AF65-F5344CB8AC3E}">
        <p14:creationId xmlns:p14="http://schemas.microsoft.com/office/powerpoint/2010/main" val="4071495332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" name="Rectangle 9">
            <a:extLst>
              <a:ext uri="{FF2B5EF4-FFF2-40B4-BE49-F238E27FC236}">
                <a16:creationId xmlns:a16="http://schemas.microsoft.com/office/drawing/2014/main" id="{CEB41C5C-0F34-4DDA-9D7C-5E717F35F60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ltGray">
          <a:xfrm>
            <a:off x="336384" y="303591"/>
            <a:ext cx="4334256" cy="5896743"/>
          </a:xfrm>
          <a:prstGeom prst="rect">
            <a:avLst/>
          </a:prstGeom>
          <a:solidFill>
            <a:schemeClr val="tx1">
              <a:lumMod val="75000"/>
              <a:lumOff val="25000"/>
            </a:schemeClr>
          </a:solidFill>
          <a:ln w="127000" cap="sq" cmpd="thinThick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8D8CEF3D-594D-7D42-97E9-C07564660399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94360" y="640263"/>
            <a:ext cx="3822192" cy="1344975"/>
          </a:xfrm>
        </p:spPr>
        <p:txBody>
          <a:bodyPr>
            <a:normAutofit/>
          </a:bodyPr>
          <a:lstStyle/>
          <a:p>
            <a:r>
              <a:rPr lang="en-DE" sz="3600">
                <a:solidFill>
                  <a:schemeClr val="bg1"/>
                </a:solidFill>
              </a:rPr>
              <a:t>My Implementation</a:t>
            </a:r>
          </a:p>
        </p:txBody>
      </p:sp>
      <p:cxnSp>
        <p:nvCxnSpPr>
          <p:cNvPr id="21" name="Straight Connector 11">
            <a:extLst>
              <a:ext uri="{FF2B5EF4-FFF2-40B4-BE49-F238E27FC236}">
                <a16:creationId xmlns:a16="http://schemas.microsoft.com/office/drawing/2014/main" id="{57E1E5E6-F385-4E9C-B201-BA5BDE5CAD5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>
            <a:off x="704088" y="2050687"/>
            <a:ext cx="3685032" cy="0"/>
          </a:xfrm>
          <a:prstGeom prst="line">
            <a:avLst/>
          </a:prstGeom>
          <a:ln w="22225">
            <a:solidFill>
              <a:srgbClr val="E7E6E6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F8BBEF42-DE6B-3247-AE2E-A920F0ADF035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93610" y="2121763"/>
            <a:ext cx="3822192" cy="3773010"/>
          </a:xfrm>
        </p:spPr>
        <p:txBody>
          <a:bodyPr>
            <a:normAutofit/>
          </a:bodyPr>
          <a:lstStyle/>
          <a:p>
            <a:r>
              <a:rPr lang="en-DE" sz="1900" dirty="0">
                <a:solidFill>
                  <a:schemeClr val="bg1"/>
                </a:solidFill>
              </a:rPr>
              <a:t>Use Numba to JIT compile the activation and loss functions as well as their derivatives.</a:t>
            </a:r>
          </a:p>
          <a:p>
            <a:r>
              <a:rPr lang="en-DE" sz="1900" dirty="0">
                <a:solidFill>
                  <a:schemeClr val="bg1"/>
                </a:solidFill>
              </a:rPr>
              <a:t>Use matrix representation for batches.</a:t>
            </a:r>
          </a:p>
          <a:p>
            <a:r>
              <a:rPr lang="en-DE" sz="1900" dirty="0">
                <a:solidFill>
                  <a:schemeClr val="bg1"/>
                </a:solidFill>
              </a:rPr>
              <a:t>Use opt_einsum for more efficient np.einsum.</a:t>
            </a:r>
          </a:p>
          <a:p>
            <a:r>
              <a:rPr lang="en-DE" sz="1900" dirty="0">
                <a:solidFill>
                  <a:schemeClr val="bg1"/>
                </a:solidFill>
              </a:rPr>
              <a:t>Calculate the paths using opt_einsum expressions.</a:t>
            </a:r>
          </a:p>
          <a:p>
            <a:r>
              <a:rPr lang="en-DE" sz="1900" dirty="0">
                <a:solidFill>
                  <a:schemeClr val="bg1"/>
                </a:solidFill>
              </a:rPr>
              <a:t>Numpy was linked with MKL (probably through PyTorch installation)</a:t>
            </a:r>
          </a:p>
        </p:txBody>
      </p:sp>
      <p:pic>
        <p:nvPicPr>
          <p:cNvPr id="5" name="Picture 4" descr="Text&#10;&#10;Description automatically generated">
            <a:extLst>
              <a:ext uri="{FF2B5EF4-FFF2-40B4-BE49-F238E27FC236}">
                <a16:creationId xmlns:a16="http://schemas.microsoft.com/office/drawing/2014/main" id="{C3E55714-3A43-564F-980E-6B9DF3405A9B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5110716" y="1331051"/>
            <a:ext cx="6596652" cy="4040448"/>
          </a:xfrm>
          <a:prstGeom prst="rect">
            <a:avLst/>
          </a:prstGeom>
        </p:spPr>
      </p:pic>
      <p:pic>
        <p:nvPicPr>
          <p:cNvPr id="8" name="Picture 7" descr="A picture containing logo&#10;&#10;Description automatically generated">
            <a:extLst>
              <a:ext uri="{FF2B5EF4-FFF2-40B4-BE49-F238E27FC236}">
                <a16:creationId xmlns:a16="http://schemas.microsoft.com/office/drawing/2014/main" id="{7A443BF3-5473-C04A-A887-E546774C134C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5110716" y="5526949"/>
            <a:ext cx="3188371" cy="11325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2400858034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Rectangle 10">
            <a:extLst>
              <a:ext uri="{FF2B5EF4-FFF2-40B4-BE49-F238E27FC236}">
                <a16:creationId xmlns:a16="http://schemas.microsoft.com/office/drawing/2014/main" id="{42A5316D-ED2F-4F89-B4B4-8D9240B1A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18E96443-F63E-4E49-9A26-9AB6E8D28AE5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510" y="1487272"/>
            <a:ext cx="2743200" cy="2743200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 vert="horz" lIns="91440" tIns="45720" rIns="91440" bIns="45720" rtlCol="0" anchor="ctr">
            <a:normAutofit/>
          </a:bodyPr>
          <a:lstStyle/>
          <a:p>
            <a:pPr algn="ctr"/>
            <a:r>
              <a:rPr lang="en-US" sz="2600" kern="1200">
                <a:solidFill>
                  <a:srgbClr val="FFFFFF"/>
                </a:solidFill>
                <a:latin typeface="+mj-lt"/>
                <a:ea typeface="+mj-ea"/>
                <a:cs typeface="+mj-cs"/>
              </a:rPr>
              <a:t>Multi-layered Neural network </a:t>
            </a:r>
          </a:p>
        </p:txBody>
      </p:sp>
      <p:pic>
        <p:nvPicPr>
          <p:cNvPr id="5" name="Content Placeholder 4" descr="A picture containing text&#10;&#10;Description automatically generated">
            <a:extLst>
              <a:ext uri="{FF2B5EF4-FFF2-40B4-BE49-F238E27FC236}">
                <a16:creationId xmlns:a16="http://schemas.microsoft.com/office/drawing/2014/main" id="{758CE66B-C7CC-1C4F-8DBF-FA30C9DD07FC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4038600" y="1331381"/>
            <a:ext cx="7188199" cy="3054982"/>
          </a:xfrm>
          <a:prstGeom prst="rect">
            <a:avLst/>
          </a:prstGeom>
        </p:spPr>
      </p:pic>
      <p:sp>
        <p:nvSpPr>
          <p:cNvPr id="6" name="TextBox 5">
            <a:extLst>
              <a:ext uri="{FF2B5EF4-FFF2-40B4-BE49-F238E27FC236}">
                <a16:creationId xmlns:a16="http://schemas.microsoft.com/office/drawing/2014/main" id="{C929ED8C-A4A7-2344-83EB-255D42087384}"/>
              </a:ext>
            </a:extLst>
          </p:cNvPr>
          <p:cNvSpPr txBox="1"/>
          <p:nvPr/>
        </p:nvSpPr>
        <p:spPr>
          <a:xfrm>
            <a:off x="4038600" y="4884873"/>
            <a:ext cx="7188199" cy="1292090"/>
          </a:xfrm>
          <a:prstGeom prst="rect">
            <a:avLst/>
          </a:prstGeom>
        </p:spPr>
        <p:txBody>
          <a:bodyPr vert="horz" lIns="91440" tIns="45720" rIns="91440" bIns="45720" rtlCol="0">
            <a:normAutofit fontScale="85000" lnSpcReduction="20000"/>
          </a:bodyPr>
          <a:lstStyle/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Activation function: Sigmoid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Loss: MSE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SGD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 err="1"/>
              <a:t>nEpochs</a:t>
            </a:r>
            <a:r>
              <a:rPr lang="en-US" dirty="0"/>
              <a:t> = 10,000</a:t>
            </a:r>
          </a:p>
          <a:p>
            <a:pPr marL="285750"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 dirty="0"/>
              <a:t>Learning rate = 0.5</a:t>
            </a:r>
          </a:p>
        </p:txBody>
      </p:sp>
    </p:spTree>
    <p:extLst>
      <p:ext uri="{BB962C8B-B14F-4D97-AF65-F5344CB8AC3E}">
        <p14:creationId xmlns:p14="http://schemas.microsoft.com/office/powerpoint/2010/main" val="121535898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Rectangle 11">
            <a:extLst>
              <a:ext uri="{FF2B5EF4-FFF2-40B4-BE49-F238E27FC236}">
                <a16:creationId xmlns:a16="http://schemas.microsoft.com/office/drawing/2014/main" id="{42A5316D-ED2F-4F89-B4B4-8D9240B1A348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2013557" cy="6858000"/>
          </a:xfrm>
          <a:prstGeom prst="rect">
            <a:avLst/>
          </a:prstGeom>
          <a:solidFill>
            <a:srgbClr val="7F7F7F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D6A79D-6BC9-3741-A10C-9B00FA5B4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510" y="1487272"/>
            <a:ext cx="2743200" cy="2743200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>
            <a:normAutofit/>
          </a:bodyPr>
          <a:lstStyle/>
          <a:p>
            <a:pPr algn="ctr"/>
            <a:r>
              <a:rPr lang="en-DE" sz="2600" dirty="0">
                <a:solidFill>
                  <a:srgbClr val="FFFFFF"/>
                </a:solidFill>
              </a:rPr>
              <a:t>3 hidden layers with varying number of nodes</a:t>
            </a:r>
          </a:p>
        </p:txBody>
      </p:sp>
      <p:pic>
        <p:nvPicPr>
          <p:cNvPr id="6" name="Content Placeholder 5" descr="A picture containing text&#10;&#10;Description automatically generated">
            <a:extLst>
              <a:ext uri="{FF2B5EF4-FFF2-40B4-BE49-F238E27FC236}">
                <a16:creationId xmlns:a16="http://schemas.microsoft.com/office/drawing/2014/main" id="{4C954B04-DAB6-EE43-ADC1-6BE5CC80CD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15698" y="4586027"/>
            <a:ext cx="4967416" cy="2165437"/>
          </a:xfrm>
        </p:spPr>
      </p:pic>
      <p:graphicFrame>
        <p:nvGraphicFramePr>
          <p:cNvPr id="7" name="Table 4">
            <a:extLst>
              <a:ext uri="{FF2B5EF4-FFF2-40B4-BE49-F238E27FC236}">
                <a16:creationId xmlns:a16="http://schemas.microsoft.com/office/drawing/2014/main" id="{22DBF200-5E54-9744-9ADD-E1C7E657C658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3479388000"/>
              </p:ext>
            </p:extLst>
          </p:nvPr>
        </p:nvGraphicFramePr>
        <p:xfrm>
          <a:off x="3597965" y="562484"/>
          <a:ext cx="8299171" cy="2596169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610139">
                  <a:extLst>
                    <a:ext uri="{9D8B030D-6E8A-4147-A177-3AD203B41FA5}">
                      <a16:colId xmlns:a16="http://schemas.microsoft.com/office/drawing/2014/main" val="3387555451"/>
                    </a:ext>
                  </a:extLst>
                </a:gridCol>
                <a:gridCol w="974035">
                  <a:extLst>
                    <a:ext uri="{9D8B030D-6E8A-4147-A177-3AD203B41FA5}">
                      <a16:colId xmlns:a16="http://schemas.microsoft.com/office/drawing/2014/main" val="754117389"/>
                    </a:ext>
                  </a:extLst>
                </a:gridCol>
                <a:gridCol w="785191">
                  <a:extLst>
                    <a:ext uri="{9D8B030D-6E8A-4147-A177-3AD203B41FA5}">
                      <a16:colId xmlns:a16="http://schemas.microsoft.com/office/drawing/2014/main" val="3601965642"/>
                    </a:ext>
                  </a:extLst>
                </a:gridCol>
                <a:gridCol w="809652">
                  <a:extLst>
                    <a:ext uri="{9D8B030D-6E8A-4147-A177-3AD203B41FA5}">
                      <a16:colId xmlns:a16="http://schemas.microsoft.com/office/drawing/2014/main" val="2128066012"/>
                    </a:ext>
                  </a:extLst>
                </a:gridCol>
                <a:gridCol w="833744">
                  <a:extLst>
                    <a:ext uri="{9D8B030D-6E8A-4147-A177-3AD203B41FA5}">
                      <a16:colId xmlns:a16="http://schemas.microsoft.com/office/drawing/2014/main" val="465776798"/>
                    </a:ext>
                  </a:extLst>
                </a:gridCol>
                <a:gridCol w="1095470">
                  <a:extLst>
                    <a:ext uri="{9D8B030D-6E8A-4147-A177-3AD203B41FA5}">
                      <a16:colId xmlns:a16="http://schemas.microsoft.com/office/drawing/2014/main" val="281919622"/>
                    </a:ext>
                  </a:extLst>
                </a:gridCol>
                <a:gridCol w="1095470">
                  <a:extLst>
                    <a:ext uri="{9D8B030D-6E8A-4147-A177-3AD203B41FA5}">
                      <a16:colId xmlns:a16="http://schemas.microsoft.com/office/drawing/2014/main" val="2239837803"/>
                    </a:ext>
                  </a:extLst>
                </a:gridCol>
                <a:gridCol w="1095470">
                  <a:extLst>
                    <a:ext uri="{9D8B030D-6E8A-4147-A177-3AD203B41FA5}">
                      <a16:colId xmlns:a16="http://schemas.microsoft.com/office/drawing/2014/main" val="64983535"/>
                    </a:ext>
                  </a:extLst>
                </a:gridCol>
              </a:tblGrid>
              <a:tr h="381733"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Model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No. of params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GB" sz="1400" dirty="0"/>
                        <a:t>T</a:t>
                      </a:r>
                      <a:r>
                        <a:rPr lang="en-DE" sz="1400" dirty="0"/>
                        <a:t>f.keras</a:t>
                      </a:r>
                    </a:p>
                    <a:p>
                      <a:pPr algn="ctr"/>
                      <a:r>
                        <a:rPr lang="en-DE" sz="1400" dirty="0"/>
                        <a:t>(600%)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Mine 1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Mine 2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PyTorch</a:t>
                      </a:r>
                    </a:p>
                    <a:p>
                      <a:pPr algn="ctr"/>
                      <a:r>
                        <a:rPr lang="en-DE" sz="1400" dirty="0"/>
                        <a:t>(600%)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Mine2/</a:t>
                      </a:r>
                    </a:p>
                    <a:p>
                      <a:pPr algn="ctr"/>
                      <a:r>
                        <a:rPr lang="en-DE" sz="1400" dirty="0"/>
                        <a:t>Keras</a:t>
                      </a:r>
                    </a:p>
                  </a:txBody>
                  <a:tcPr marL="105141" marR="105141" marT="52571" marB="52571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Mine2/</a:t>
                      </a:r>
                    </a:p>
                    <a:p>
                      <a:pPr algn="ctr"/>
                      <a:r>
                        <a:rPr lang="en-DE" sz="1400" dirty="0"/>
                        <a:t>PyTorch</a:t>
                      </a:r>
                    </a:p>
                  </a:txBody>
                  <a:tcPr marL="105141" marR="105141" marT="52571" marB="52571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690171"/>
                  </a:ext>
                </a:extLst>
              </a:tr>
              <a:tr h="373756"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10,10,10,1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261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26.8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2.89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6.01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10.2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0.59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082629147"/>
                  </a:ext>
                </a:extLst>
              </a:tr>
              <a:tr h="337930"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50,50,50,1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5,301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3.79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7.73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11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0.70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226108290"/>
                  </a:ext>
                </a:extLst>
              </a:tr>
              <a:tr h="367748"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100,100,100,1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20,601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34.7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3.43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9.74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0.22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0.78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646269589"/>
                  </a:ext>
                </a:extLst>
              </a:tr>
              <a:tr h="347869"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500,500,500,1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503,001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36.6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35.8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41.4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0.58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0.86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2164020894"/>
                  </a:ext>
                </a:extLst>
              </a:tr>
              <a:tr h="318053"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1000,1000,1000,1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2,006,001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136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139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94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1.02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1.48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1204847989"/>
                  </a:ext>
                </a:extLst>
              </a:tr>
              <a:tr h="318053"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2000,2000,2000,1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400" dirty="0"/>
                        <a:t>8,012,001</a:t>
                      </a:r>
                    </a:p>
                  </a:txBody>
                  <a:tcPr marL="105141" marR="105141" marT="52571" marB="52571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328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765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648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368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1.98</a:t>
                      </a:r>
                    </a:p>
                  </a:txBody>
                  <a:tcPr marL="9525" marR="9525" marT="952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DE" sz="1400" b="0" i="0" u="none" strike="noStrike" dirty="0">
                          <a:solidFill>
                            <a:srgbClr val="000000"/>
                          </a:solidFill>
                          <a:effectLst/>
                          <a:latin typeface="Calibri" panose="020F0502020204030204" pitchFamily="34" charset="0"/>
                        </a:rPr>
                        <a:t>1.76</a:t>
                      </a:r>
                    </a:p>
                  </a:txBody>
                  <a:tcPr marL="9525" marR="9525" marT="9525" marB="0" anchor="ctr"/>
                </a:tc>
                <a:extLst>
                  <a:ext uri="{0D108BD9-81ED-4DB2-BD59-A6C34878D82A}">
                    <a16:rowId xmlns:a16="http://schemas.microsoft.com/office/drawing/2014/main" val="4164007832"/>
                  </a:ext>
                </a:extLst>
              </a:tr>
            </a:tbl>
          </a:graphicData>
        </a:graphic>
      </p:graphicFrame>
      <p:sp>
        <p:nvSpPr>
          <p:cNvPr id="8" name="TextBox 7">
            <a:extLst>
              <a:ext uri="{FF2B5EF4-FFF2-40B4-BE49-F238E27FC236}">
                <a16:creationId xmlns:a16="http://schemas.microsoft.com/office/drawing/2014/main" id="{EFC2BC6E-9FA4-D246-AF8C-FBD05AE6CABF}"/>
              </a:ext>
            </a:extLst>
          </p:cNvPr>
          <p:cNvSpPr txBox="1"/>
          <p:nvPr/>
        </p:nvSpPr>
        <p:spPr>
          <a:xfrm>
            <a:off x="6009991" y="130723"/>
            <a:ext cx="4891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/>
              <a:t>Wall Timings in seconds (4 CPU cores parallelized)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B8FB31-4D30-2F47-BB4B-E60A025C8188}"/>
              </a:ext>
            </a:extLst>
          </p:cNvPr>
          <p:cNvSpPr txBox="1"/>
          <p:nvPr/>
        </p:nvSpPr>
        <p:spPr>
          <a:xfrm>
            <a:off x="2108886" y="5943600"/>
            <a:ext cx="214513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100" dirty="0"/>
              <a:t>MacOS 10.15.4</a:t>
            </a:r>
          </a:p>
          <a:p>
            <a:r>
              <a:rPr lang="en-GB" sz="1100" dirty="0"/>
              <a:t>I</a:t>
            </a:r>
            <a:r>
              <a:rPr lang="en-DE" sz="1100" dirty="0"/>
              <a:t>7 Quad core (6920 HQ) @ 2.9GHz</a:t>
            </a:r>
          </a:p>
          <a:p>
            <a:r>
              <a:rPr lang="en-DE" sz="1100" dirty="0"/>
              <a:t>16 GB LPDDR3 RAM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3AA5E1-7610-1540-8697-8DDE5CF1AFBA}"/>
              </a:ext>
            </a:extLst>
          </p:cNvPr>
          <p:cNvSpPr txBox="1"/>
          <p:nvPr/>
        </p:nvSpPr>
        <p:spPr>
          <a:xfrm>
            <a:off x="10901908" y="3429000"/>
            <a:ext cx="1072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/>
              <a:t>XOR Gate</a:t>
            </a:r>
          </a:p>
        </p:txBody>
      </p:sp>
    </p:spTree>
    <p:extLst>
      <p:ext uri="{BB962C8B-B14F-4D97-AF65-F5344CB8AC3E}">
        <p14:creationId xmlns:p14="http://schemas.microsoft.com/office/powerpoint/2010/main" val="3429540649"/>
      </p:ext>
    </p:extLst>
  </p:cSld>
  <p:clrMapOvr>
    <a:masterClrMapping/>
  </p:clrMapOvr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16" name="Rectangle 15">
            <a:extLst>
              <a:ext uri="{FF2B5EF4-FFF2-40B4-BE49-F238E27FC236}">
                <a16:creationId xmlns:a16="http://schemas.microsoft.com/office/drawing/2014/main" id="{385E1BDC-A9B0-4A87-82E3-F3187F69A8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 useBgFill="1">
        <p:nvSpPr>
          <p:cNvPr id="18" name="Rectangle 17">
            <a:extLst>
              <a:ext uri="{FF2B5EF4-FFF2-40B4-BE49-F238E27FC236}">
                <a16:creationId xmlns:a16="http://schemas.microsoft.com/office/drawing/2014/main" id="{0990C621-3B8B-4820-8328-D47EF7CE823C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54416" y="365125"/>
            <a:ext cx="11167447" cy="2089317"/>
          </a:xfrm>
          <a:prstGeom prst="rect">
            <a:avLst/>
          </a:prstGeom>
          <a:ln w="12700">
            <a:solidFill>
              <a:srgbClr val="DEDEDE"/>
            </a:solidFill>
          </a:ln>
          <a:effectLst>
            <a:outerShdw blurRad="50800" dist="38100" dir="2700000" algn="tl" rotWithShape="0">
              <a:schemeClr val="bg2">
                <a:lumMod val="85000"/>
                <a:alpha val="50000"/>
              </a:schemeClr>
            </a:outerShdw>
          </a:effectLst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BD6A79D-6BC9-3741-A10C-9B00FA5B4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051560" y="586822"/>
            <a:ext cx="3657600" cy="1645920"/>
          </a:xfrm>
          <a:prstGeom prst="ellipse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 sz="2500"/>
              <a:t>3 hidden layers with varying number of nodes</a:t>
            </a:r>
          </a:p>
        </p:txBody>
      </p:sp>
      <p:sp>
        <p:nvSpPr>
          <p:cNvPr id="20" name="Rectangle 19">
            <a:extLst>
              <a:ext uri="{FF2B5EF4-FFF2-40B4-BE49-F238E27FC236}">
                <a16:creationId xmlns:a16="http://schemas.microsoft.com/office/drawing/2014/main" id="{C1A2385B-1D2A-4E17-84FA-6CB7F0AAE47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0408" y="1057739"/>
            <a:ext cx="128016" cy="704088"/>
          </a:xfrm>
          <a:prstGeom prst="rect">
            <a:avLst/>
          </a:prstGeom>
          <a:solidFill>
            <a:schemeClr val="accent2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dirty="0">
              <a:solidFill>
                <a:prstClr val="white"/>
              </a:solidFill>
              <a:latin typeface="Calibri" panose="020F0502020204030204"/>
            </a:endParaRPr>
          </a:p>
        </p:txBody>
      </p:sp>
      <p:sp>
        <p:nvSpPr>
          <p:cNvPr id="22" name="Rectangle 21">
            <a:extLst>
              <a:ext uri="{FF2B5EF4-FFF2-40B4-BE49-F238E27FC236}">
                <a16:creationId xmlns:a16="http://schemas.microsoft.com/office/drawing/2014/main" id="{5E791F2F-79DB-4CC0-9FA1-001E3E91E8B7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4243541" y="1400638"/>
            <a:ext cx="1463040" cy="18288"/>
          </a:xfrm>
          <a:prstGeom prst="rect">
            <a:avLst/>
          </a:prstGeom>
          <a:solidFill>
            <a:srgbClr val="D5D5D5"/>
          </a:solidFill>
          <a:ln w="3175"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3AA5E1-7610-1540-8697-8DDE5CF1AFBA}"/>
              </a:ext>
            </a:extLst>
          </p:cNvPr>
          <p:cNvSpPr txBox="1"/>
          <p:nvPr/>
        </p:nvSpPr>
        <p:spPr>
          <a:xfrm>
            <a:off x="5250106" y="586822"/>
            <a:ext cx="6106742" cy="164592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pPr indent="-228600">
              <a:lnSpc>
                <a:spcPct val="90000"/>
              </a:lnSpc>
              <a:spcAft>
                <a:spcPts val="600"/>
              </a:spcAft>
              <a:buFont typeface="Arial" panose="020B0604020202020204" pitchFamily="34" charset="0"/>
              <a:buChar char="•"/>
            </a:pPr>
            <a:r>
              <a:rPr lang="en-US"/>
              <a:t>XOR Gate</a:t>
            </a:r>
          </a:p>
        </p:txBody>
      </p:sp>
      <p:pic>
        <p:nvPicPr>
          <p:cNvPr id="6" name="Content Placeholder 5" descr="A picture containing text&#10;&#10;Description automatically generated">
            <a:extLst>
              <a:ext uri="{FF2B5EF4-FFF2-40B4-BE49-F238E27FC236}">
                <a16:creationId xmlns:a16="http://schemas.microsoft.com/office/drawing/2014/main" id="{4C954B04-DAB6-EE43-ADC1-6BE5CC80CD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6198781" y="3270059"/>
            <a:ext cx="5523082" cy="2402540"/>
          </a:xfrm>
          <a:prstGeom prst="rect">
            <a:avLst/>
          </a:prstGeom>
        </p:spPr>
      </p:pic>
      <p:pic>
        <p:nvPicPr>
          <p:cNvPr id="4" name="Picture 3" descr="Chart, line chart&#10;&#10;Description automatically generated">
            <a:extLst>
              <a:ext uri="{FF2B5EF4-FFF2-40B4-BE49-F238E27FC236}">
                <a16:creationId xmlns:a16="http://schemas.microsoft.com/office/drawing/2014/main" id="{0605F733-54DA-4D46-AA5A-10F78BF08BE2}"/>
              </a:ext>
            </a:extLst>
          </p:cNvPr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935458" y="2715161"/>
            <a:ext cx="4793186" cy="3512335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031580506"/>
      </p:ext>
    </p:extLst>
  </p:cSld>
  <p:clrMapOvr>
    <a:masterClrMapping/>
  </p:clrMapOvr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tint val="95000"/>
            <a:satMod val="17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8" name="Rectangle 7">
            <a:extLst>
              <a:ext uri="{FF2B5EF4-FFF2-40B4-BE49-F238E27FC236}">
                <a16:creationId xmlns:a16="http://schemas.microsoft.com/office/drawing/2014/main" id="{4E65CDE2-194C-4A17-9E3C-017E8A8970E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63887142-7E68-DD49-8379-1A7A718EAE5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943276" y="712268"/>
            <a:ext cx="10410524" cy="1193533"/>
          </a:xfrm>
        </p:spPr>
        <p:txBody>
          <a:bodyPr>
            <a:normAutofit/>
          </a:bodyPr>
          <a:lstStyle/>
          <a:p>
            <a:r>
              <a:rPr lang="en-DE" dirty="0">
                <a:solidFill>
                  <a:srgbClr val="FFFFFF"/>
                </a:solidFill>
              </a:rPr>
              <a:t>Observations</a:t>
            </a:r>
          </a:p>
        </p:txBody>
      </p:sp>
      <p:cxnSp>
        <p:nvCxnSpPr>
          <p:cNvPr id="10" name="Straight Connector 9">
            <a:extLst>
              <a:ext uri="{FF2B5EF4-FFF2-40B4-BE49-F238E27FC236}">
                <a16:creationId xmlns:a16="http://schemas.microsoft.com/office/drawing/2014/main" id="{F2AE495E-2AAF-4BC1-87A5-331009D82896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CxnSpPr>
            <a:cxnSpLocks noGrp="1" noRot="1" noChangeAspect="1" noMove="1" noResize="1" noEditPoints="1" noAdjustHandles="1" noChangeArrowheads="1" noChangeShapeType="1"/>
          </p:cNvCxn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CxnSpPr>
        <p:spPr>
          <a:xfrm flipV="1">
            <a:off x="762000" y="826324"/>
            <a:ext cx="0" cy="914400"/>
          </a:xfrm>
          <a:prstGeom prst="line">
            <a:avLst/>
          </a:prstGeom>
          <a:ln w="19050">
            <a:solidFill>
              <a:schemeClr val="tx1">
                <a:alpha val="70000"/>
              </a:schemeClr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DFF43DF2-4AFA-0240-BBAF-77951F7C778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943276" y="2050181"/>
            <a:ext cx="10410524" cy="4126782"/>
          </a:xfrm>
        </p:spPr>
        <p:txBody>
          <a:bodyPr>
            <a:normAutofit/>
          </a:bodyPr>
          <a:lstStyle/>
          <a:p>
            <a:r>
              <a:rPr lang="en-DE" sz="2400" dirty="0">
                <a:solidFill>
                  <a:srgbClr val="FFFFFF"/>
                </a:solidFill>
              </a:rPr>
              <a:t>Although, my implementation starts out faster, it gets overtaken by PyTorch and Tensorflow at around 2M parameters.</a:t>
            </a:r>
          </a:p>
          <a:p>
            <a:r>
              <a:rPr lang="en-DE" sz="2400" dirty="0">
                <a:solidFill>
                  <a:srgbClr val="FFFFFF"/>
                </a:solidFill>
              </a:rPr>
              <a:t>Tensorflow seems to spend around 20 seconds for some overhead task. Probably JIT compiling some code.</a:t>
            </a:r>
          </a:p>
          <a:p>
            <a:r>
              <a:rPr lang="en-DE" sz="2400" dirty="0">
                <a:solidFill>
                  <a:srgbClr val="FFFFFF"/>
                </a:solidFill>
              </a:rPr>
              <a:t>This is why I was faster than TF for smaller networks. </a:t>
            </a:r>
          </a:p>
          <a:p>
            <a:r>
              <a:rPr lang="en-DE" sz="2400" dirty="0">
                <a:solidFill>
                  <a:srgbClr val="FFFFFF"/>
                </a:solidFill>
              </a:rPr>
              <a:t>Both PyTorch and Tensorflow were using around 650% CPU resources on a 4-core 8-thread machine. While my implementations were only using 380%.</a:t>
            </a:r>
          </a:p>
          <a:p>
            <a:r>
              <a:rPr lang="en-DE" sz="2400" dirty="0">
                <a:solidFill>
                  <a:srgbClr val="FFFFFF"/>
                </a:solidFill>
              </a:rPr>
              <a:t>Unfortunately couldn’t modify the num_threads for PyTorch.</a:t>
            </a:r>
          </a:p>
          <a:p>
            <a:r>
              <a:rPr lang="en-DE" sz="2400" dirty="0">
                <a:solidFill>
                  <a:srgbClr val="FFFFFF"/>
                </a:solidFill>
              </a:rPr>
              <a:t>If I used 8 threads for my implementation, the CPU usage was upto 650% but the timings were not improved.</a:t>
            </a:r>
          </a:p>
          <a:p>
            <a:endParaRPr lang="en-DE" sz="2400" dirty="0">
              <a:solidFill>
                <a:srgbClr val="FFFFFF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67386269"/>
      </p:ext>
    </p:extLst>
  </p:cSld>
  <p:clrMapOvr>
    <a:overrideClrMapping bg1="dk1" tx1="lt1" bg2="dk2" tx2="lt2" accent1="accent1" accent2="accent2" accent3="accent3" accent4="accent4" accent5="accent5" accent6="accent6" hlink="hlink" folHlink="folHlink"/>
  </p:clrMapOvr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2BD6A79D-6BC9-3741-A10C-9B00FA5B462F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694510" y="1487272"/>
            <a:ext cx="2743200" cy="2743200"/>
          </a:xfrm>
          <a:prstGeom prst="ellipse">
            <a:avLst/>
          </a:prstGeom>
          <a:solidFill>
            <a:srgbClr val="262626"/>
          </a:solidFill>
          <a:ln w="174625" cmpd="thinThick">
            <a:solidFill>
              <a:srgbClr val="262626"/>
            </a:solidFill>
          </a:ln>
        </p:spPr>
        <p:txBody>
          <a:bodyPr>
            <a:normAutofit/>
          </a:bodyPr>
          <a:lstStyle/>
          <a:p>
            <a:pPr algn="ctr"/>
            <a:r>
              <a:rPr lang="en-US" sz="2600" dirty="0">
                <a:solidFill>
                  <a:srgbClr val="FFFFFF"/>
                </a:solidFill>
              </a:rPr>
              <a:t>Varying no. of</a:t>
            </a:r>
            <a:r>
              <a:rPr lang="en-DE" sz="2600" dirty="0">
                <a:solidFill>
                  <a:srgbClr val="FFFFFF"/>
                </a:solidFill>
              </a:rPr>
              <a:t> hidden layers with </a:t>
            </a:r>
            <a:r>
              <a:rPr lang="en-US" sz="2600" dirty="0">
                <a:solidFill>
                  <a:srgbClr val="FFFFFF"/>
                </a:solidFill>
              </a:rPr>
              <a:t>500</a:t>
            </a:r>
            <a:r>
              <a:rPr lang="en-DE" sz="2600" dirty="0">
                <a:solidFill>
                  <a:srgbClr val="FFFFFF"/>
                </a:solidFill>
              </a:rPr>
              <a:t> nodes</a:t>
            </a:r>
            <a:r>
              <a:rPr lang="en-US" sz="2600" dirty="0">
                <a:solidFill>
                  <a:srgbClr val="FFFFFF"/>
                </a:solidFill>
              </a:rPr>
              <a:t> each</a:t>
            </a:r>
            <a:endParaRPr lang="en-DE" sz="2600" dirty="0">
              <a:solidFill>
                <a:srgbClr val="FFFFFF"/>
              </a:solidFill>
            </a:endParaRPr>
          </a:p>
        </p:txBody>
      </p:sp>
      <p:pic>
        <p:nvPicPr>
          <p:cNvPr id="6" name="Content Placeholder 5" descr="A picture containing text&#10;&#10;Description automatically generated">
            <a:extLst>
              <a:ext uri="{FF2B5EF4-FFF2-40B4-BE49-F238E27FC236}">
                <a16:creationId xmlns:a16="http://schemas.microsoft.com/office/drawing/2014/main" id="{4C954B04-DAB6-EE43-ADC1-6BE5CC80CDF3}"/>
              </a:ext>
            </a:extLst>
          </p:cNvPr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5115698" y="4586027"/>
            <a:ext cx="4967416" cy="2165437"/>
          </a:xfrm>
        </p:spPr>
      </p:pic>
      <p:sp>
        <p:nvSpPr>
          <p:cNvPr id="8" name="TextBox 7">
            <a:extLst>
              <a:ext uri="{FF2B5EF4-FFF2-40B4-BE49-F238E27FC236}">
                <a16:creationId xmlns:a16="http://schemas.microsoft.com/office/drawing/2014/main" id="{EFC2BC6E-9FA4-D246-AF8C-FBD05AE6CABF}"/>
              </a:ext>
            </a:extLst>
          </p:cNvPr>
          <p:cNvSpPr txBox="1"/>
          <p:nvPr/>
        </p:nvSpPr>
        <p:spPr>
          <a:xfrm>
            <a:off x="6009991" y="130723"/>
            <a:ext cx="4891917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/>
              <a:t>Wall Timings in seconds (4 CPU cores parallelized) </a:t>
            </a:r>
          </a:p>
        </p:txBody>
      </p:sp>
      <p:sp>
        <p:nvSpPr>
          <p:cNvPr id="10" name="TextBox 9">
            <a:extLst>
              <a:ext uri="{FF2B5EF4-FFF2-40B4-BE49-F238E27FC236}">
                <a16:creationId xmlns:a16="http://schemas.microsoft.com/office/drawing/2014/main" id="{C6B8FB31-4D30-2F47-BB4B-E60A025C8188}"/>
              </a:ext>
            </a:extLst>
          </p:cNvPr>
          <p:cNvSpPr txBox="1"/>
          <p:nvPr/>
        </p:nvSpPr>
        <p:spPr>
          <a:xfrm>
            <a:off x="2108886" y="5943600"/>
            <a:ext cx="2145139" cy="600164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sz="1100" dirty="0"/>
              <a:t>MacOS 10.15.4</a:t>
            </a:r>
          </a:p>
          <a:p>
            <a:r>
              <a:rPr lang="en-GB" sz="1100" dirty="0"/>
              <a:t>I</a:t>
            </a:r>
            <a:r>
              <a:rPr lang="en-DE" sz="1100" dirty="0"/>
              <a:t>7 Quad core (6920 HQ) @ 2.9GHz</a:t>
            </a:r>
          </a:p>
          <a:p>
            <a:r>
              <a:rPr lang="en-DE" sz="1100" dirty="0"/>
              <a:t>16 GB LPDDR3 RAM</a:t>
            </a:r>
          </a:p>
        </p:txBody>
      </p:sp>
      <p:sp>
        <p:nvSpPr>
          <p:cNvPr id="11" name="TextBox 10">
            <a:extLst>
              <a:ext uri="{FF2B5EF4-FFF2-40B4-BE49-F238E27FC236}">
                <a16:creationId xmlns:a16="http://schemas.microsoft.com/office/drawing/2014/main" id="{4D3AA5E1-7610-1540-8697-8DDE5CF1AFBA}"/>
              </a:ext>
            </a:extLst>
          </p:cNvPr>
          <p:cNvSpPr txBox="1"/>
          <p:nvPr/>
        </p:nvSpPr>
        <p:spPr>
          <a:xfrm>
            <a:off x="10913245" y="3893080"/>
            <a:ext cx="1072922" cy="369332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en-DE" dirty="0"/>
              <a:t>XOR Gate</a:t>
            </a:r>
          </a:p>
        </p:txBody>
      </p:sp>
      <p:graphicFrame>
        <p:nvGraphicFramePr>
          <p:cNvPr id="13" name="Table 4">
            <a:extLst>
              <a:ext uri="{FF2B5EF4-FFF2-40B4-BE49-F238E27FC236}">
                <a16:creationId xmlns:a16="http://schemas.microsoft.com/office/drawing/2014/main" id="{8671E49A-86F8-4D0A-A4AB-023E925F76B6}"/>
              </a:ext>
            </a:extLst>
          </p:cNvPr>
          <p:cNvGraphicFramePr>
            <a:graphicFrameLocks/>
          </p:cNvGraphicFramePr>
          <p:nvPr>
            <p:extLst>
              <p:ext uri="{D42A27DB-BD31-4B8C-83A1-F6EECF244321}">
                <p14:modId xmlns:p14="http://schemas.microsoft.com/office/powerpoint/2010/main" val="4150258373"/>
              </p:ext>
            </p:extLst>
          </p:nvPr>
        </p:nvGraphicFramePr>
        <p:xfrm>
          <a:off x="3597966" y="562484"/>
          <a:ext cx="7851740" cy="3326655"/>
        </p:xfrm>
        <a:graphic>
          <a:graphicData uri="http://schemas.openxmlformats.org/drawingml/2006/table">
            <a:tbl>
              <a:tblPr firstRow="1" bandRow="1">
                <a:tableStyleId>{9D7B26C5-4107-4FEC-AEDC-1716B250A1EF}</a:tableStyleId>
              </a:tblPr>
              <a:tblGrid>
                <a:gridCol w="1523332">
                  <a:extLst>
                    <a:ext uri="{9D8B030D-6E8A-4147-A177-3AD203B41FA5}">
                      <a16:colId xmlns:a16="http://schemas.microsoft.com/office/drawing/2014/main" val="3387555451"/>
                    </a:ext>
                  </a:extLst>
                </a:gridCol>
                <a:gridCol w="921522">
                  <a:extLst>
                    <a:ext uri="{9D8B030D-6E8A-4147-A177-3AD203B41FA5}">
                      <a16:colId xmlns:a16="http://schemas.microsoft.com/office/drawing/2014/main" val="754117389"/>
                    </a:ext>
                  </a:extLst>
                </a:gridCol>
                <a:gridCol w="742859">
                  <a:extLst>
                    <a:ext uri="{9D8B030D-6E8A-4147-A177-3AD203B41FA5}">
                      <a16:colId xmlns:a16="http://schemas.microsoft.com/office/drawing/2014/main" val="3601965642"/>
                    </a:ext>
                  </a:extLst>
                </a:gridCol>
                <a:gridCol w="766002">
                  <a:extLst>
                    <a:ext uri="{9D8B030D-6E8A-4147-A177-3AD203B41FA5}">
                      <a16:colId xmlns:a16="http://schemas.microsoft.com/office/drawing/2014/main" val="2128066012"/>
                    </a:ext>
                  </a:extLst>
                </a:gridCol>
                <a:gridCol w="788795">
                  <a:extLst>
                    <a:ext uri="{9D8B030D-6E8A-4147-A177-3AD203B41FA5}">
                      <a16:colId xmlns:a16="http://schemas.microsoft.com/office/drawing/2014/main" val="465776798"/>
                    </a:ext>
                  </a:extLst>
                </a:gridCol>
                <a:gridCol w="1036410">
                  <a:extLst>
                    <a:ext uri="{9D8B030D-6E8A-4147-A177-3AD203B41FA5}">
                      <a16:colId xmlns:a16="http://schemas.microsoft.com/office/drawing/2014/main" val="281919622"/>
                    </a:ext>
                  </a:extLst>
                </a:gridCol>
                <a:gridCol w="1036410">
                  <a:extLst>
                    <a:ext uri="{9D8B030D-6E8A-4147-A177-3AD203B41FA5}">
                      <a16:colId xmlns:a16="http://schemas.microsoft.com/office/drawing/2014/main" val="2239837803"/>
                    </a:ext>
                  </a:extLst>
                </a:gridCol>
                <a:gridCol w="1036410">
                  <a:extLst>
                    <a:ext uri="{9D8B030D-6E8A-4147-A177-3AD203B41FA5}">
                      <a16:colId xmlns:a16="http://schemas.microsoft.com/office/drawing/2014/main" val="64983535"/>
                    </a:ext>
                  </a:extLst>
                </a:gridCol>
              </a:tblGrid>
              <a:tr h="72230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Model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No. of params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Tf.keras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600%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Mine 1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100%%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Mine 2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100%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1" i="0" u="none" strike="noStrike" dirty="0" err="1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PyTorch</a:t>
                      </a:r>
                    </a:p>
                    <a:p>
                      <a:pPr algn="ctr" rtl="0" fontAlgn="ctr"/>
                      <a:r>
                        <a:rPr lang="en-US" sz="1300" b="1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600%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300" dirty="0">
                          <a:latin typeface="+mn-lt"/>
                        </a:rPr>
                        <a:t>Mine2/</a:t>
                      </a:r>
                    </a:p>
                    <a:p>
                      <a:pPr algn="ctr"/>
                      <a:r>
                        <a:rPr lang="en-DE" sz="1300" dirty="0">
                          <a:latin typeface="+mn-lt"/>
                        </a:rPr>
                        <a:t>Keras</a:t>
                      </a:r>
                    </a:p>
                  </a:txBody>
                  <a:tcPr marL="99473" marR="99473" marT="49737" marB="49737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/>
                      <a:r>
                        <a:rPr lang="en-DE" sz="1300" dirty="0">
                          <a:latin typeface="+mn-lt"/>
                        </a:rPr>
                        <a:t>Mine2/</a:t>
                      </a:r>
                    </a:p>
                    <a:p>
                      <a:pPr algn="ctr"/>
                      <a:r>
                        <a:rPr lang="en-DE" sz="1300" dirty="0">
                          <a:latin typeface="+mn-lt"/>
                        </a:rPr>
                        <a:t>PyTorch</a:t>
                      </a:r>
                    </a:p>
                  </a:txBody>
                  <a:tcPr marL="99473" marR="99473" marT="49737" marB="49737" anchor="ctr">
                    <a:solidFill>
                      <a:schemeClr val="accent6">
                        <a:lumMod val="20000"/>
                        <a:lumOff val="80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508690171"/>
                  </a:ext>
                </a:extLst>
              </a:tr>
              <a:tr h="361153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500,1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2,001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19.9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1.57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2.6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3.67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0.13065327</a:t>
                      </a:r>
                    </a:p>
                  </a:txBody>
                  <a:tcPr marL="3605" marR="3605" marT="360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0.70844687</a:t>
                      </a:r>
                    </a:p>
                  </a:txBody>
                  <a:tcPr marL="3605" marR="3605" marT="3605" marB="0" anchor="ctr">
                    <a:solidFill>
                      <a:schemeClr val="bg1">
                        <a:lumMod val="85000"/>
                      </a:schemeClr>
                    </a:solidFill>
                  </a:tcPr>
                </a:tc>
                <a:extLst>
                  <a:ext uri="{0D108BD9-81ED-4DB2-BD59-A6C34878D82A}">
                    <a16:rowId xmlns:a16="http://schemas.microsoft.com/office/drawing/2014/main" val="1824507861"/>
                  </a:ext>
                </a:extLst>
              </a:tr>
              <a:tr h="353606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500,500,1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252,501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39.4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11.8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11.6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10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0.29441624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1.16</a:t>
                      </a: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2082629147"/>
                  </a:ext>
                </a:extLst>
              </a:tr>
              <a:tr h="319711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500,500,500,1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503,001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48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32.6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29.8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22.4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0.62083333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1.33035714</a:t>
                      </a: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2226108290"/>
                  </a:ext>
                </a:extLst>
              </a:tr>
              <a:tr h="347922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500,500,500,500,1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753,501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55.1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42.8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37.5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30.2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0.68058076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1.24172185</a:t>
                      </a: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1646269589"/>
                  </a:ext>
                </a:extLst>
              </a:tr>
              <a:tr h="40731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500,500,500,500,500,1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1,004,001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67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43.9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46.4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0.65522388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0.94612069</a:t>
                      </a: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2164020894"/>
                  </a:ext>
                </a:extLst>
              </a:tr>
              <a:tr h="40731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500,500,500,500,500,500,1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1,254,501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68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62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51.4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0.75588235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0.85666667</a:t>
                      </a: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1204847989"/>
                  </a:ext>
                </a:extLst>
              </a:tr>
              <a:tr h="407319"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500,500,500,500,500,500,500,1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1,505,001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76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71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60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rtl="0" fontAlgn="ctr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64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0.78947368</a:t>
                      </a:r>
                    </a:p>
                  </a:txBody>
                  <a:tcPr marL="3605" marR="3605" marT="3605" marB="0" anchor="ctr"/>
                </a:tc>
                <a:tc>
                  <a:txBody>
                    <a:bodyPr/>
                    <a:lstStyle/>
                    <a:p>
                      <a:pPr algn="ctr" fontAlgn="b"/>
                      <a:r>
                        <a:rPr lang="en-US" sz="1300" b="0" i="0" u="none" strike="noStrike" dirty="0">
                          <a:solidFill>
                            <a:srgbClr val="000000"/>
                          </a:solidFill>
                          <a:effectLst/>
                          <a:latin typeface="+mn-lt"/>
                        </a:rPr>
                        <a:t>0.9375</a:t>
                      </a:r>
                    </a:p>
                  </a:txBody>
                  <a:tcPr marL="3605" marR="3605" marT="3605" marB="0" anchor="ctr"/>
                </a:tc>
                <a:extLst>
                  <a:ext uri="{0D108BD9-81ED-4DB2-BD59-A6C34878D82A}">
                    <a16:rowId xmlns:a16="http://schemas.microsoft.com/office/drawing/2014/main" val="4164007832"/>
                  </a:ext>
                </a:extLst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550979513"/>
      </p:ext>
    </p:extLst>
  </p:cSld>
  <p:clrMapOvr>
    <a:masterClrMapping/>
  </p:clrMapOvr>
</p:sld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744</Words>
  <Application>Microsoft Office PowerPoint</Application>
  <PresentationFormat>Widescreen</PresentationFormat>
  <Paragraphs>265</Paragraphs>
  <Slides>14</Slides>
  <Notes>0</Notes>
  <HiddenSlides>0</HiddenSlides>
  <MMClips>0</MMClips>
  <ScaleCrop>false</ScaleCrop>
  <HeadingPairs>
    <vt:vector size="6" baseType="variant">
      <vt:variant>
        <vt:lpstr>Fonts Used</vt:lpstr>
      </vt:variant>
      <vt:variant>
        <vt:i4>4</vt:i4>
      </vt:variant>
      <vt:variant>
        <vt:lpstr>Theme</vt:lpstr>
      </vt:variant>
      <vt:variant>
        <vt:i4>1</vt:i4>
      </vt:variant>
      <vt:variant>
        <vt:lpstr>Slide Titles</vt:lpstr>
      </vt:variant>
      <vt:variant>
        <vt:i4>14</vt:i4>
      </vt:variant>
    </vt:vector>
  </HeadingPairs>
  <TitlesOfParts>
    <vt:vector size="19" baseType="lpstr">
      <vt:lpstr>Arial</vt:lpstr>
      <vt:lpstr>Calibri</vt:lpstr>
      <vt:lpstr>Calibri Light</vt:lpstr>
      <vt:lpstr>Trebuchet MS</vt:lpstr>
      <vt:lpstr>Office Theme</vt:lpstr>
      <vt:lpstr>Performance benchmark  </vt:lpstr>
      <vt:lpstr>Simulating logic gates</vt:lpstr>
      <vt:lpstr>Benchmark process</vt:lpstr>
      <vt:lpstr>My Implementation</vt:lpstr>
      <vt:lpstr>Multi-layered Neural network </vt:lpstr>
      <vt:lpstr>3 hidden layers with varying number of nodes</vt:lpstr>
      <vt:lpstr>3 hidden layers with varying number of nodes</vt:lpstr>
      <vt:lpstr>Observations</vt:lpstr>
      <vt:lpstr>Varying no. of hidden layers with 500 nodes each</vt:lpstr>
      <vt:lpstr>Varying no. of hidden layers with 500 nodes each</vt:lpstr>
      <vt:lpstr>Digit classification MNIST</vt:lpstr>
      <vt:lpstr>Multi-layered Neural network </vt:lpstr>
      <vt:lpstr>3 hidden layers with varying number of nodes</vt:lpstr>
      <vt:lpstr>Thoughts on parallelization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Performance benchmark  My Implementation,  Tensorflow.Keras  &amp; PyTorch</dc:title>
  <dc:creator>manas.sharma</dc:creator>
  <cp:lastModifiedBy>manas.sharma</cp:lastModifiedBy>
  <cp:revision>67</cp:revision>
  <dcterms:created xsi:type="dcterms:W3CDTF">2021-12-07T15:41:50Z</dcterms:created>
  <dcterms:modified xsi:type="dcterms:W3CDTF">2021-12-29T12:49:44Z</dcterms:modified>
</cp:coreProperties>
</file>