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61" r:id="rId3"/>
    <p:sldId id="262" r:id="rId4"/>
    <p:sldId id="263" r:id="rId5"/>
    <p:sldId id="257" r:id="rId6"/>
    <p:sldId id="276" r:id="rId7"/>
    <p:sldId id="270" r:id="rId8"/>
    <p:sldId id="273" r:id="rId9"/>
    <p:sldId id="272" r:id="rId10"/>
    <p:sldId id="274" r:id="rId11"/>
    <p:sldId id="271" r:id="rId12"/>
    <p:sldId id="258" r:id="rId13"/>
    <p:sldId id="266" r:id="rId14"/>
    <p:sldId id="259" r:id="rId15"/>
    <p:sldId id="267" r:id="rId16"/>
    <p:sldId id="260" r:id="rId17"/>
    <p:sldId id="269" r:id="rId18"/>
    <p:sldId id="265" r:id="rId19"/>
    <p:sldId id="279" r:id="rId20"/>
    <p:sldId id="277" r:id="rId21"/>
    <p:sldId id="278" r:id="rId22"/>
    <p:sldId id="280" r:id="rId23"/>
    <p:sldId id="281" r:id="rId24"/>
    <p:sldId id="284" r:id="rId25"/>
    <p:sldId id="282" r:id="rId26"/>
    <p:sldId id="283" r:id="rId27"/>
  </p:sldIdLst>
  <p:sldSz cx="9144000" cy="6858000" type="screen4x3"/>
  <p:notesSz cx="67611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437" autoAdjust="0"/>
  </p:normalViewPr>
  <p:slideViewPr>
    <p:cSldViewPr>
      <p:cViewPr varScale="1">
        <p:scale>
          <a:sx n="91" d="100"/>
          <a:sy n="91" d="100"/>
        </p:scale>
        <p:origin x="218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3009A4-C0C4-4197-A086-CC74B2CC01FB}" type="datetimeFigureOut">
              <a:rPr lang="el-GR" smtClean="0"/>
              <a:pPr/>
              <a:t>19/3/2026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6A5990-BEA6-41B4-914D-DA82E42709B3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1123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l-GR" dirty="0"/>
              <a:t>Εξοικονόμηση Ενέργειας και κατ’ επέκταση των Καυσίμων των μεταφορών</a:t>
            </a:r>
            <a:r>
              <a:rPr lang="el-GR" baseline="0" dirty="0"/>
              <a:t> – (</a:t>
            </a:r>
            <a:r>
              <a:rPr lang="en-US" dirty="0"/>
              <a:t>Fuel Economy</a:t>
            </a:r>
            <a:r>
              <a:rPr lang="el-GR" dirty="0"/>
              <a:t>) υιοθετώντας την </a:t>
            </a:r>
            <a:r>
              <a:rPr lang="el-GR" dirty="0" err="1"/>
              <a:t>Οικονο</a:t>
            </a:r>
            <a:r>
              <a:rPr lang="el-GR" dirty="0"/>
              <a:t>(</a:t>
            </a:r>
            <a:r>
              <a:rPr lang="el-GR" dirty="0" err="1"/>
              <a:t>λο</a:t>
            </a:r>
            <a:r>
              <a:rPr lang="el-GR" dirty="0"/>
              <a:t>)</a:t>
            </a:r>
            <a:r>
              <a:rPr lang="el-GR" dirty="0" err="1"/>
              <a:t>γική</a:t>
            </a:r>
            <a:r>
              <a:rPr lang="el-GR" dirty="0"/>
              <a:t> Οδήγηση – (</a:t>
            </a:r>
            <a:r>
              <a:rPr lang="en-US" dirty="0"/>
              <a:t>Eco Driving</a:t>
            </a:r>
            <a:r>
              <a:rPr lang="el-GR" dirty="0"/>
              <a:t>)</a:t>
            </a:r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A5990-BEA6-41B4-914D-DA82E42709B3}" type="slidenum">
              <a:rPr lang="el-GR" smtClean="0"/>
              <a:pPr/>
              <a:t>1</a:t>
            </a:fld>
            <a:endParaRPr lang="el-G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l-GR" dirty="0"/>
              <a:t>Εμπλουτισμός</a:t>
            </a:r>
            <a:r>
              <a:rPr lang="el-GR" baseline="0" dirty="0"/>
              <a:t> πληροφοριών που δέχεται ο οδηγός καθώς και των επιβραβεύσεων.</a:t>
            </a:r>
          </a:p>
          <a:p>
            <a:r>
              <a:rPr lang="en-US" baseline="0" dirty="0"/>
              <a:t>Web interface </a:t>
            </a:r>
            <a:r>
              <a:rPr lang="el-GR" baseline="0" dirty="0"/>
              <a:t>για να παρακολουθεί τα στατιστικά δεδομένα που έχουμε συλλέξει.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A5990-BEA6-41B4-914D-DA82E42709B3}" type="slidenum">
              <a:rPr lang="el-GR" smtClean="0"/>
              <a:pPr/>
              <a:t>11</a:t>
            </a:fld>
            <a:endParaRPr lang="el-G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Φάκελος</a:t>
            </a:r>
            <a:r>
              <a:rPr lang="el-GR" baseline="0" dirty="0"/>
              <a:t> που θα περιέχει: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baseline="0" dirty="0"/>
              <a:t>Εγχειρίδιο χρήσης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baseline="0" dirty="0"/>
              <a:t>Δωροεπιταγή για </a:t>
            </a:r>
            <a:r>
              <a:rPr lang="en-US" baseline="0" dirty="0"/>
              <a:t>smartphone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err="1"/>
              <a:t>klp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A5990-BEA6-41B4-914D-DA82E42709B3}" type="slidenum">
              <a:rPr lang="el-GR" smtClean="0"/>
              <a:pPr/>
              <a:t>12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533816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A5990-BEA6-41B4-914D-DA82E42709B3}" type="slidenum">
              <a:rPr lang="el-GR" smtClean="0"/>
              <a:pPr/>
              <a:t>13</a:t>
            </a:fld>
            <a:endParaRPr lang="el-G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dirty="0"/>
              <a:t>Άσκοπη</a:t>
            </a:r>
            <a:r>
              <a:rPr lang="el-GR" baseline="0" dirty="0"/>
              <a:t> λειτουργία στο ρελαντί (πάνω από 1 λεπτό σε πλήρη στάση)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baseline="0" dirty="0"/>
              <a:t>Ψηλές στροφές λειτουργίας (&lt;3000) για πάνω από 2 δευτερόλεπτα συνεχόμενα (όχι για γρήγορη επιτάχυνση) (θέλει τσεκάρισμα ο χρόνος παραμονής), όταν η ταχύτητα είναι κάτω από 90 </a:t>
            </a:r>
            <a:r>
              <a:rPr lang="en-US" baseline="0" dirty="0"/>
              <a:t>km/h</a:t>
            </a:r>
            <a:r>
              <a:rPr lang="el-GR" baseline="0" dirty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baseline="0" dirty="0"/>
              <a:t>Ψηλές στροφές λειτουργίας  γενικά και για απότομη αλλαγή ταχυτήτων &gt;4000. </a:t>
            </a:r>
            <a:r>
              <a:rPr lang="el-GR" baseline="0"/>
              <a:t>Ακόμα και για εθνική είναι πολλά.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A5990-BEA6-41B4-914D-DA82E42709B3}" type="slidenum">
              <a:rPr lang="el-GR" smtClean="0"/>
              <a:pPr/>
              <a:t>14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935855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l-GR" dirty="0"/>
              <a:t>Εκτεταμένη</a:t>
            </a:r>
            <a:r>
              <a:rPr lang="el-GR" baseline="0" dirty="0"/>
              <a:t> ενημέρωση του χρήστη για ότι αφορά τον τρόπο οδήγησης του και την επιβράβευσή του, με προοπτικές συνεχούς εξέλιξης σε επόμενα στάδια.</a:t>
            </a:r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A5990-BEA6-41B4-914D-DA82E42709B3}" type="slidenum">
              <a:rPr lang="el-GR" smtClean="0"/>
              <a:pPr/>
              <a:t>17</a:t>
            </a:fld>
            <a:endParaRPr lang="el-G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l-GR" dirty="0"/>
              <a:t>Σε</a:t>
            </a:r>
            <a:r>
              <a:rPr lang="el-GR" baseline="0" dirty="0"/>
              <a:t> πρώτη (πιλοτική) φάση η εταιρία ηλεκτρονικών θα προμηθεύσει την αρχική ποσότητα σε συσκευές.</a:t>
            </a:r>
          </a:p>
          <a:p>
            <a:r>
              <a:rPr lang="el-GR" baseline="0" dirty="0"/>
              <a:t>Στη τελική επέκταση, όταν ο αριθμός των οχημάτων/χρηστών αυξάνεται, τα δεδομένα συνεργασίας μπορεί να τροποποιηθούν.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l-GR" baseline="0" dirty="0"/>
              <a:t>Η συσκευή </a:t>
            </a:r>
            <a:r>
              <a:rPr lang="en-US" baseline="0" dirty="0"/>
              <a:t>android </a:t>
            </a:r>
            <a:r>
              <a:rPr lang="el-GR" baseline="0" dirty="0"/>
              <a:t>μπορεί να προσφέρεται με: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baseline="0" dirty="0"/>
              <a:t>Δωροεπιταγή για εξαργύρωση στη συνεργαζόμενη εταιρεία</a:t>
            </a:r>
            <a:r>
              <a:rPr lang="en-US" baseline="0" dirty="0"/>
              <a:t> (</a:t>
            </a:r>
            <a:r>
              <a:rPr lang="el-GR" baseline="0" dirty="0"/>
              <a:t>αρχικά το κιτ μπορεί να δίνεται με αγορά καυσίμου συγκεκριμένης ποσότητας)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l-GR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l-GR" dirty="0"/>
              <a:t>Πολύ καλό</a:t>
            </a:r>
            <a:r>
              <a:rPr lang="el-GR" baseline="0" dirty="0"/>
              <a:t> </a:t>
            </a:r>
            <a:r>
              <a:rPr lang="en-US" baseline="0" dirty="0"/>
              <a:t>OBD2</a:t>
            </a:r>
            <a:r>
              <a:rPr lang="el-GR" baseline="0" dirty="0"/>
              <a:t>:</a:t>
            </a:r>
            <a:endParaRPr lang="el-GR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https://www.accestories.com/gr/shop/diagnostika-ergaleia-exoplismos/diagnvstika-aytokinhton/icar2-wifi-obd-ii-scanner-aytokinhtoy-symbato-me-ios-android-windows-detail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A5990-BEA6-41B4-914D-DA82E42709B3}" type="slidenum">
              <a:rPr lang="el-GR" smtClean="0"/>
              <a:pPr/>
              <a:t>22</a:t>
            </a:fld>
            <a:endParaRPr lang="el-G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From</a:t>
            </a:r>
            <a:r>
              <a:rPr lang="en-US" baseline="0" dirty="0"/>
              <a:t> G sensor Smartphone, GPS, </a:t>
            </a:r>
            <a:r>
              <a:rPr lang="en-US" baseline="0" dirty="0" err="1"/>
              <a:t>Gyroskopio</a:t>
            </a:r>
            <a:endParaRPr lang="en-US" baseline="0" dirty="0"/>
          </a:p>
          <a:p>
            <a:r>
              <a:rPr lang="en-US" baseline="0" dirty="0"/>
              <a:t>Warning messages to alert drivers  using </a:t>
            </a:r>
            <a:r>
              <a:rPr lang="en-US" baseline="0" dirty="0" err="1"/>
              <a:t>eg</a:t>
            </a:r>
            <a:r>
              <a:rPr lang="en-US" baseline="0" dirty="0"/>
              <a:t>. voice messages – </a:t>
            </a:r>
            <a:r>
              <a:rPr lang="el-GR" b="1" u="sng" baseline="0" dirty="0"/>
              <a:t>Φωνητικά μηνύματα για αφύπνιση του οδηγού όταν βελτιώνει ή επιδεινώνει τον τρόπο οδήγησής του όπως και για την στιγμή που συγκέντρωσε πόντους για την όποια επιβράβευσή του.</a:t>
            </a:r>
            <a:endParaRPr lang="en-US" b="1" u="sng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A5990-BEA6-41B4-914D-DA82E42709B3}" type="slidenum">
              <a:rPr lang="el-GR" smtClean="0"/>
              <a:pPr/>
              <a:t>3</a:t>
            </a:fld>
            <a:endParaRPr lang="el-G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Probabilistic  estimation about economic driving</a:t>
            </a:r>
            <a:r>
              <a:rPr lang="en-US" baseline="0" dirty="0"/>
              <a:t> based on current driver profile using </a:t>
            </a:r>
            <a:r>
              <a:rPr lang="en-US" baseline="0" dirty="0" err="1"/>
              <a:t>obd</a:t>
            </a:r>
            <a:r>
              <a:rPr lang="en-US" baseline="0" dirty="0"/>
              <a:t> sensors and </a:t>
            </a:r>
            <a:r>
              <a:rPr lang="en-US" baseline="0" dirty="0" err="1"/>
              <a:t>smartphone</a:t>
            </a:r>
            <a:r>
              <a:rPr lang="en-US" baseline="0" dirty="0"/>
              <a:t> hardware</a:t>
            </a:r>
          </a:p>
          <a:p>
            <a:r>
              <a:rPr lang="en-US" baseline="0" dirty="0"/>
              <a:t>No need for </a:t>
            </a:r>
            <a:r>
              <a:rPr lang="en-US" baseline="0" dirty="0" err="1"/>
              <a:t>obd</a:t>
            </a:r>
            <a:r>
              <a:rPr lang="en-US" baseline="0" dirty="0"/>
              <a:t> data since </a:t>
            </a:r>
            <a:r>
              <a:rPr lang="en-US" baseline="0" dirty="0" err="1"/>
              <a:t>smartphone</a:t>
            </a:r>
            <a:r>
              <a:rPr lang="en-US" baseline="0" dirty="0"/>
              <a:t> is able to provide necessary data.</a:t>
            </a:r>
          </a:p>
          <a:p>
            <a:r>
              <a:rPr lang="en-US" b="1" u="sng" baseline="0" dirty="0"/>
              <a:t>Providing points system as awards for eco driving.</a:t>
            </a:r>
            <a:r>
              <a:rPr lang="el-GR" b="1" u="sng" baseline="0" dirty="0"/>
              <a:t> (όπως αναφέρθηκε προηγουμένως)</a:t>
            </a:r>
            <a:endParaRPr lang="en-US" b="1" u="sng" baseline="0" dirty="0"/>
          </a:p>
          <a:p>
            <a:r>
              <a:rPr lang="en-US" baseline="0" dirty="0"/>
              <a:t>Possible extension for </a:t>
            </a:r>
            <a:r>
              <a:rPr lang="en-US" baseline="0" dirty="0" err="1"/>
              <a:t>ios</a:t>
            </a:r>
            <a:r>
              <a:rPr lang="en-US" baseline="0" dirty="0"/>
              <a:t> and web interface for future works.</a:t>
            </a:r>
            <a:endParaRPr lang="el-GR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Default app name can carry the brand name (of </a:t>
            </a:r>
            <a:r>
              <a:rPr lang="en-US" baseline="0" dirty="0" err="1"/>
              <a:t>eg</a:t>
            </a:r>
            <a:r>
              <a:rPr lang="en-US" baseline="0" dirty="0"/>
              <a:t>. EKO) from advertising purposes</a:t>
            </a:r>
            <a:endParaRPr lang="el-GR" dirty="0"/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A5990-BEA6-41B4-914D-DA82E42709B3}" type="slidenum">
              <a:rPr lang="el-GR" smtClean="0"/>
              <a:pPr/>
              <a:t>4</a:t>
            </a:fld>
            <a:endParaRPr lang="el-G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5. </a:t>
            </a:r>
            <a:r>
              <a:rPr lang="el-GR" dirty="0"/>
              <a:t>Γράφημα</a:t>
            </a:r>
            <a:r>
              <a:rPr lang="el-GR" baseline="0" dirty="0"/>
              <a:t> με κατανάλωση ανά 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A5990-BEA6-41B4-914D-DA82E42709B3}" type="slidenum">
              <a:rPr lang="el-GR" smtClean="0"/>
              <a:pPr/>
              <a:t>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86736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sz="1200" b="0" i="0" u="none" dirty="0"/>
              <a:t>Εφαρμογή Έξυπνης συσκευής για την αλληλεπίδραση του οδηγού με τα δεδομένα και την ενημέρωση για τις επιδόσεις, την επιβράβευσή αλλά</a:t>
            </a:r>
            <a:r>
              <a:rPr lang="el-GR" sz="1200" b="0" i="0" u="none" baseline="0" dirty="0"/>
              <a:t> και άλλες πληροφορίες σχετικά με την εταιρεία, όπως τιμές καυσίμων, κοντινά πρατήρια κλπ.</a:t>
            </a:r>
            <a:endParaRPr lang="el-GR" sz="1200" b="0" i="0" u="none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A5990-BEA6-41B4-914D-DA82E42709B3}" type="slidenum">
              <a:rPr lang="el-GR" smtClean="0"/>
              <a:pPr/>
              <a:t>6</a:t>
            </a:fld>
            <a:endParaRPr lang="el-G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A5990-BEA6-41B4-914D-DA82E42709B3}" type="slidenum">
              <a:rPr lang="el-GR" smtClean="0"/>
              <a:pPr/>
              <a:t>7</a:t>
            </a:fld>
            <a:endParaRPr lang="el-G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b="1" u="sng" dirty="0"/>
              <a:t>Πρώτη</a:t>
            </a:r>
            <a:r>
              <a:rPr lang="el-GR" b="1" u="sng" baseline="0" dirty="0"/>
              <a:t> δοκιμή εφαρμογής: </a:t>
            </a:r>
            <a:r>
              <a:rPr lang="en-US" dirty="0"/>
              <a:t>First Beta</a:t>
            </a:r>
            <a:r>
              <a:rPr lang="en-US" baseline="0" dirty="0"/>
              <a:t> Version available!!!! For Testing…</a:t>
            </a:r>
            <a:r>
              <a:rPr lang="el-GR" baseline="0" dirty="0"/>
              <a:t> (3-4 </a:t>
            </a:r>
            <a:r>
              <a:rPr lang="en-US" baseline="0" dirty="0"/>
              <a:t>months after first handshake</a:t>
            </a:r>
            <a:r>
              <a:rPr lang="el-GR" baseline="0" dirty="0"/>
              <a:t>)</a:t>
            </a:r>
            <a:endParaRPr lang="el-GR" dirty="0"/>
          </a:p>
          <a:p>
            <a:r>
              <a:rPr lang="el-GR" dirty="0"/>
              <a:t>Οι προοπτικές εξέλιξης των</a:t>
            </a:r>
            <a:r>
              <a:rPr lang="el-GR" baseline="0" dirty="0"/>
              <a:t> δεδομένων και των εφαρμογών τους είναι απεριόριστες και μπορούν να πραγματοποιηθούν σε επόμενο στάδιο.</a:t>
            </a:r>
          </a:p>
          <a:p>
            <a:r>
              <a:rPr lang="el-GR" baseline="0" dirty="0"/>
              <a:t>*Σε συνδυασμό με τα κόστη που αναφέρονται στο σχετικό αρχείο </a:t>
            </a:r>
            <a:r>
              <a:rPr lang="en-US" baseline="0" dirty="0"/>
              <a:t>excel.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A5990-BEA6-41B4-914D-DA82E42709B3}" type="slidenum">
              <a:rPr lang="el-GR" smtClean="0"/>
              <a:pPr/>
              <a:t>8</a:t>
            </a:fld>
            <a:endParaRPr lang="el-G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A5990-BEA6-41B4-914D-DA82E42709B3}" type="slidenum">
              <a:rPr lang="el-GR" smtClean="0"/>
              <a:pPr/>
              <a:t>9</a:t>
            </a:fld>
            <a:endParaRPr lang="el-G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l-GR" dirty="0"/>
              <a:t>% αποκλιση απο τη μέση επιταχυνση του ευρωπαϊκού.  (Στυλ. Οδήγησης) - ανεξαρτήτως κατηγορίας </a:t>
            </a:r>
          </a:p>
          <a:p>
            <a:r>
              <a:rPr lang="el-GR" dirty="0"/>
              <a:t>Σε σχέση όμως που κινείται. Πχ. Ανάλογα τη μέση ταχύτητα του. </a:t>
            </a:r>
          </a:p>
          <a:p>
            <a:r>
              <a:rPr lang="el-GR" dirty="0"/>
              <a:t>Άρα, ιντεξ επιτάχυνσης vs μωτ. </a:t>
            </a:r>
            <a:r>
              <a:rPr lang="el-GR"/>
              <a:t>Ανά εβδομάδα,</a:t>
            </a:r>
            <a:r>
              <a:rPr lang="el-GR" baseline="0"/>
              <a:t> μέρα</a:t>
            </a:r>
            <a:r>
              <a:rPr lang="el-GR"/>
              <a:t> </a:t>
            </a:r>
            <a:r>
              <a:rPr lang="el-GR" dirty="0"/>
              <a:t>ή και διαδρομή </a:t>
            </a:r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A5990-BEA6-41B4-914D-DA82E42709B3}" type="slidenum">
              <a:rPr lang="el-GR" smtClean="0"/>
              <a:pPr/>
              <a:t>10</a:t>
            </a:fld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43050"/>
            <a:ext cx="7772400" cy="321470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l-GR" dirty="0"/>
              <a:t>Εξοικονόμηση Καυσίμων</a:t>
            </a:r>
            <a:br>
              <a:rPr lang="el-GR" dirty="0"/>
            </a:br>
            <a:r>
              <a:rPr lang="el-GR" i="1" dirty="0"/>
              <a:t>(</a:t>
            </a:r>
            <a:r>
              <a:rPr lang="en-US" i="1" dirty="0"/>
              <a:t>Fuel Economy</a:t>
            </a:r>
            <a:r>
              <a:rPr lang="el-GR" i="1" dirty="0"/>
              <a:t>)</a:t>
            </a:r>
            <a:br>
              <a:rPr lang="en-US" dirty="0"/>
            </a:br>
            <a:r>
              <a:rPr lang="el-GR" dirty="0"/>
              <a:t>μέσω της Οικολογικής Οδήγησης</a:t>
            </a:r>
            <a:br>
              <a:rPr lang="en-US" dirty="0"/>
            </a:br>
            <a:r>
              <a:rPr lang="el-GR" i="1" dirty="0"/>
              <a:t>(</a:t>
            </a:r>
            <a:r>
              <a:rPr lang="en-US" i="1" dirty="0"/>
              <a:t>Eco Driving</a:t>
            </a:r>
            <a:r>
              <a:rPr lang="el-GR" i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74088799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600" dirty="0"/>
              <a:t>Progress Estimation 4/4</a:t>
            </a:r>
            <a:endParaRPr lang="el-GR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500034" y="1571612"/>
            <a:ext cx="3571900" cy="504753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l-GR" sz="1400" dirty="0"/>
              <a:t>5. Ενημέρωση Οδηγού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400" dirty="0"/>
              <a:t>Στατιστικά (με λίστες, γραφήματα, πίνακες, κλπ)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400" dirty="0"/>
              <a:t>Θέση κατάταξης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400" dirty="0"/>
              <a:t>% απόκλιση από τους στόχους </a:t>
            </a:r>
            <a:r>
              <a:rPr lang="en-US" sz="1400" dirty="0"/>
              <a:t>(NEDC)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%</a:t>
            </a:r>
            <a:r>
              <a:rPr lang="el-GR" sz="1400" dirty="0"/>
              <a:t> απόκλιση από Μ.Ο. Χρηστών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400" dirty="0"/>
              <a:t>Ενημέρωση για βελτίωση του οδήγου στα οδηγικά του χαρακτηριστικά σε σχέση με προηγούμενη περίοδο (πχ. Εβδομάδα)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400" dirty="0"/>
              <a:t>Επιβραβευση χρηστών με δώρα όταν: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400" dirty="0"/>
              <a:t>Βελτιωνοντας την δική τους οδήγηση σε σχέση με παλιότερα.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400" dirty="0"/>
              <a:t>Ανεβαίνοντας θέσεις στην κατάταξη των οδηγών χρηστών.</a:t>
            </a:r>
          </a:p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el-GR" sz="1400" dirty="0"/>
              <a:t>Δώρα: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400" dirty="0"/>
              <a:t>[καύσιμα, λιπαντικά, άλλα προιόντα (πχ, συνεργασία με εταιρείες κινητής, Super Market κλπ)]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400" dirty="0"/>
              <a:t>«Επιβάρυνση» χρηστών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400" dirty="0"/>
              <a:t>Μήνύματα που τονίζουν το «χάσιμο» δώρων!!!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400" dirty="0"/>
              <a:t>Κλπ</a:t>
            </a:r>
            <a:r>
              <a:rPr lang="en-US" sz="1400" dirty="0"/>
              <a:t>.</a:t>
            </a:r>
            <a:endParaRPr lang="el-GR" sz="1400" dirty="0"/>
          </a:p>
        </p:txBody>
      </p:sp>
      <p:pic>
        <p:nvPicPr>
          <p:cNvPr id="6" name="Picture 5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6302" y="2500306"/>
            <a:ext cx="4153893" cy="294548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 fontScale="70000" lnSpcReduction="20000"/>
          </a:bodyPr>
          <a:lstStyle/>
          <a:p>
            <a:r>
              <a:rPr lang="el-GR" dirty="0"/>
              <a:t>Η καλή συνεργασία μπορεί να συνεχιστεί</a:t>
            </a:r>
            <a:endParaRPr lang="en-US" dirty="0"/>
          </a:p>
          <a:p>
            <a:r>
              <a:rPr lang="en-US" dirty="0"/>
              <a:t>Database Data Mining</a:t>
            </a:r>
          </a:p>
          <a:p>
            <a:r>
              <a:rPr lang="el-GR" dirty="0"/>
              <a:t>Δοκιμή - σύγκριση εφαρμογής σε διαφορετικές μάρκες αυτοκινήτων</a:t>
            </a:r>
            <a:endParaRPr lang="en-US" dirty="0"/>
          </a:p>
          <a:p>
            <a:r>
              <a:rPr lang="el-GR" dirty="0"/>
              <a:t>Εταιρικό προφίλ </a:t>
            </a:r>
            <a:r>
              <a:rPr lang="en-US" dirty="0" err="1"/>
              <a:t>eg</a:t>
            </a:r>
            <a:r>
              <a:rPr lang="en-US" dirty="0"/>
              <a:t>. </a:t>
            </a:r>
            <a:endParaRPr lang="el-GR" dirty="0"/>
          </a:p>
          <a:p>
            <a:pPr lvl="1"/>
            <a:r>
              <a:rPr lang="el-GR" dirty="0"/>
              <a:t>Πλησιέστερο πρατήριο</a:t>
            </a:r>
          </a:p>
          <a:p>
            <a:pPr lvl="1"/>
            <a:r>
              <a:rPr lang="el-GR" dirty="0"/>
              <a:t>Τιμές καυσίμων</a:t>
            </a:r>
          </a:p>
          <a:p>
            <a:pPr lvl="1"/>
            <a:r>
              <a:rPr lang="el-GR" dirty="0"/>
              <a:t>Ερωτηματολόγια</a:t>
            </a:r>
          </a:p>
          <a:p>
            <a:pPr lvl="1"/>
            <a:r>
              <a:rPr lang="el-GR" dirty="0"/>
              <a:t>Παραγγελία καυσίμων</a:t>
            </a:r>
          </a:p>
          <a:p>
            <a:pPr lvl="1"/>
            <a:r>
              <a:rPr lang="el-GR" dirty="0"/>
              <a:t>Παρακολούθηση επιβράβευσης κτλ.</a:t>
            </a:r>
            <a:endParaRPr lang="en-US" dirty="0"/>
          </a:p>
          <a:p>
            <a:r>
              <a:rPr lang="el-GR" dirty="0"/>
              <a:t>Στατιστική επεξεργασία δεδομένων για ερευνητικούς σκοπούς</a:t>
            </a:r>
          </a:p>
          <a:p>
            <a:pPr lvl="1"/>
            <a:r>
              <a:rPr lang="el-GR" dirty="0"/>
              <a:t>ανάδειξη της προσφοράς της εταιρείας στην επιστημονική κοινότητα, την έρευνα και την καινοτομία</a:t>
            </a:r>
            <a:endParaRPr lang="en-US" dirty="0"/>
          </a:p>
          <a:p>
            <a:pPr lvl="1"/>
            <a:r>
              <a:rPr lang="el-GR" dirty="0"/>
              <a:t>περιβαλλοντικό προφίλ εταιρείας</a:t>
            </a:r>
            <a:endParaRPr lang="en-US" dirty="0"/>
          </a:p>
          <a:p>
            <a:r>
              <a:rPr lang="el-GR" dirty="0"/>
              <a:t>Πραγματικού χρόνου ενημέρωση χρηστών</a:t>
            </a:r>
          </a:p>
        </p:txBody>
      </p:sp>
      <p:sp>
        <p:nvSpPr>
          <p:cNvPr id="6" name="Title 6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600" dirty="0"/>
              <a:t>Possible Extensions</a:t>
            </a:r>
            <a:endParaRPr lang="el-GR" sz="36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el-GR" sz="36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1α. ΚΙΤ Εγκατάστασης/Εξοπλισμός καταγραφής δεδομένων (ΚΙΤ ΟΔΗΓΟΥ)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fontScale="85000" lnSpcReduction="20000"/>
          </a:bodyPr>
          <a:lstStyle/>
          <a:p>
            <a:r>
              <a:rPr lang="el-GR" dirty="0"/>
              <a:t>Συσκευή </a:t>
            </a:r>
            <a:r>
              <a:rPr lang="en-US" dirty="0"/>
              <a:t>OBD</a:t>
            </a:r>
            <a:endParaRPr lang="el-GR" dirty="0"/>
          </a:p>
          <a:p>
            <a:r>
              <a:rPr lang="el-GR" dirty="0"/>
              <a:t>Έξυπνη Συκευή (</a:t>
            </a:r>
            <a:r>
              <a:rPr lang="en-US" dirty="0"/>
              <a:t>Android)</a:t>
            </a:r>
          </a:p>
          <a:p>
            <a:pPr lvl="1"/>
            <a:r>
              <a:rPr lang="el-GR" dirty="0"/>
              <a:t>Εφαρμογή (Εφ. 1) καταγραφής και αποστολής δεδομένων* οδηγικών διαδρομών αναγκαίων προς το διαγωνισμό (πχ. Μέση κατανάλωση, μέση ταχύτητα διαδρομής, θέσης και πλήθος άλλων) μέσω του OBD</a:t>
            </a:r>
            <a:endParaRPr lang="en-US" dirty="0"/>
          </a:p>
          <a:p>
            <a:r>
              <a:rPr lang="el-GR" dirty="0"/>
              <a:t>Εγχειρίδιο χρήσης</a:t>
            </a:r>
          </a:p>
          <a:p>
            <a:pPr lvl="1"/>
            <a:r>
              <a:rPr lang="el-GR" dirty="0"/>
              <a:t>Εγκατάσταση </a:t>
            </a:r>
            <a:r>
              <a:rPr lang="en-US" dirty="0"/>
              <a:t>ODB </a:t>
            </a:r>
            <a:r>
              <a:rPr lang="el-GR" dirty="0"/>
              <a:t>στο αυτοκίνητο</a:t>
            </a:r>
          </a:p>
          <a:p>
            <a:pPr lvl="1"/>
            <a:r>
              <a:rPr lang="el-GR" dirty="0"/>
              <a:t>Οδηγίες για τις εφαρμογές</a:t>
            </a:r>
            <a:r>
              <a:rPr lang="en-US" dirty="0"/>
              <a:t> Android</a:t>
            </a:r>
            <a:endParaRPr lang="el-GR" dirty="0"/>
          </a:p>
          <a:p>
            <a:pPr lvl="1"/>
            <a:r>
              <a:rPr lang="el-GR" dirty="0"/>
              <a:t>Πολιτική χρήσης εφαρμογών</a:t>
            </a:r>
          </a:p>
          <a:p>
            <a:pPr lvl="1"/>
            <a:r>
              <a:rPr lang="el-GR" dirty="0"/>
              <a:t>Διασφάλιση προσωπικών δεδομένων</a:t>
            </a:r>
          </a:p>
          <a:p>
            <a:pPr lvl="2"/>
            <a:r>
              <a:rPr lang="el-GR" dirty="0"/>
              <a:t>ΑΠΑΡΑΙΤΗΤΗ ΠΟΛΙΤΙΚΗ ΑΠΟΡΡΗΤΟΥ ΤΩΝ ΠΛΗΡΟΦΟΡΙΩΝ ΟΔΗΓΩΝ-ΜΕΛΩΝ.</a:t>
            </a:r>
          </a:p>
        </p:txBody>
      </p:sp>
    </p:spTree>
    <p:extLst>
      <p:ext uri="{BB962C8B-B14F-4D97-AF65-F5344CB8AC3E}">
        <p14:creationId xmlns:p14="http://schemas.microsoft.com/office/powerpoint/2010/main" val="289527475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el-GR" sz="36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2α. Επεξεργασία (Πρώτη Προσέγγιση)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Αποστολή δεδομένων-Επεξεργασία</a:t>
            </a:r>
          </a:p>
          <a:p>
            <a:pPr lvl="1"/>
            <a:r>
              <a:rPr lang="el-GR" dirty="0"/>
              <a:t>Εφαρμογή (Εφ. 2) συλλογής των πληροφοριών σε βάση δεδομένων και επεξεργασία</a:t>
            </a:r>
          </a:p>
          <a:p>
            <a:pPr lvl="2"/>
            <a:r>
              <a:rPr lang="el-GR" dirty="0"/>
              <a:t>ανά χρήστη, για την ενημερωσή του στην εφ. 3 (</a:t>
            </a:r>
            <a:r>
              <a:rPr lang="en-US" dirty="0"/>
              <a:t>ECO Driving</a:t>
            </a:r>
            <a:r>
              <a:rPr lang="el-GR" dirty="0"/>
              <a:t>)</a:t>
            </a:r>
            <a:endParaRPr lang="en-US" dirty="0"/>
          </a:p>
          <a:p>
            <a:pPr lvl="2"/>
            <a:r>
              <a:rPr lang="el-GR" dirty="0"/>
              <a:t>συνολικά για άλλους σκοπούς (ερευνητικούς)</a:t>
            </a:r>
            <a:r>
              <a:rPr lang="en-US" dirty="0"/>
              <a:t> </a:t>
            </a:r>
            <a:r>
              <a:rPr lang="el-GR" dirty="0"/>
              <a:t>σε επόμενα  στάδια.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23770227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906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el-GR" sz="36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2β.Επεξεργασία (Πρώτη Προσέγγιση)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05400"/>
          </a:xfrm>
        </p:spPr>
        <p:txBody>
          <a:bodyPr>
            <a:normAutofit fontScale="70000" lnSpcReduction="20000"/>
          </a:bodyPr>
          <a:lstStyle/>
          <a:p>
            <a:r>
              <a:rPr lang="el-GR" dirty="0"/>
              <a:t>Δεν απαιτείται συνεχής σύνδεση στο διαδίκτυο. </a:t>
            </a:r>
            <a:endParaRPr lang="el-GR" i="1" dirty="0">
              <a:solidFill>
                <a:srgbClr val="FFFF00"/>
              </a:solidFill>
            </a:endParaRPr>
          </a:p>
          <a:p>
            <a:pPr lvl="1"/>
            <a:r>
              <a:rPr lang="el-GR" i="1" dirty="0"/>
              <a:t>Αποστολή στοιχείων όταν βρει δίκτυο και μετά επεξεργασία </a:t>
            </a:r>
            <a:r>
              <a:rPr lang="el-GR" b="1" i="1" u="sng" dirty="0"/>
              <a:t>ή</a:t>
            </a:r>
          </a:p>
          <a:p>
            <a:pPr lvl="1"/>
            <a:r>
              <a:rPr lang="el-GR" i="1" dirty="0"/>
              <a:t>Συνεχής συνδεση</a:t>
            </a:r>
            <a:r>
              <a:rPr lang="en-US" i="1" dirty="0"/>
              <a:t> (</a:t>
            </a:r>
            <a:r>
              <a:rPr lang="el-GR" i="1" dirty="0"/>
              <a:t>με δεδομένα κινητής) και αποστολή στοιχείων με συχνή επεξεργασία και </a:t>
            </a:r>
            <a:r>
              <a:rPr lang="en-US" i="1" dirty="0"/>
              <a:t>on line </a:t>
            </a:r>
            <a:r>
              <a:rPr lang="el-GR" i="1" dirty="0"/>
              <a:t>ενημέρωση.</a:t>
            </a:r>
          </a:p>
          <a:p>
            <a:r>
              <a:rPr lang="el-GR" dirty="0"/>
              <a:t>Ενημέρωση χρήστη (Εφ. 3) μόλις βρεθεί η συσκευή σε δίκτυο.</a:t>
            </a:r>
          </a:p>
          <a:p>
            <a:r>
              <a:rPr lang="el-GR" dirty="0"/>
              <a:t>Συνεχής καταγραφή συνθηκών κίνησης με πλήρη στοιχεία.</a:t>
            </a:r>
          </a:p>
          <a:p>
            <a:pPr lvl="1"/>
            <a:r>
              <a:rPr lang="el-GR" dirty="0"/>
              <a:t>Χωρίς κενά.</a:t>
            </a:r>
          </a:p>
          <a:p>
            <a:pPr lvl="1"/>
            <a:r>
              <a:rPr lang="el-GR" dirty="0"/>
              <a:t>Κενά μόνο όταν ο χρήστης απομακρύνεται από το όχημα ή σβήσει τελείως τον κινητήρα.</a:t>
            </a:r>
          </a:p>
          <a:p>
            <a:pPr marL="342900" lvl="4" indent="-342900">
              <a:buFont typeface="Arial" pitchFamily="34" charset="0"/>
              <a:buChar char="•"/>
            </a:pPr>
            <a:r>
              <a:rPr lang="el-GR" sz="3200" dirty="0"/>
              <a:t>Επεξεργασία (αρχικά) σύμφωνα με:</a:t>
            </a:r>
          </a:p>
          <a:p>
            <a:pPr marL="800100" lvl="5" indent="-342900"/>
            <a:r>
              <a:rPr lang="el-GR" sz="3200" dirty="0"/>
              <a:t>Επιτάχυνση, Επιβράδυνση</a:t>
            </a:r>
          </a:p>
          <a:p>
            <a:pPr marL="800100" lvl="5" indent="-342900"/>
            <a:r>
              <a:rPr lang="el-GR" sz="3200" dirty="0"/>
              <a:t>Χρήση φρένου</a:t>
            </a:r>
          </a:p>
          <a:p>
            <a:pPr marL="800100" lvl="5" indent="-342900"/>
            <a:r>
              <a:rPr lang="el-GR" sz="3200" dirty="0"/>
              <a:t>Λειτουργία κινητήρα σε πολύ υψηλές στροφές</a:t>
            </a:r>
          </a:p>
          <a:p>
            <a:pPr marL="800100" lvl="5" indent="-342900"/>
            <a:r>
              <a:rPr lang="el-GR" sz="3200" dirty="0"/>
              <a:t>Άσκοπη λειτουργία στο ρελαντί (% οχήματος σε στάση)</a:t>
            </a:r>
          </a:p>
          <a:p>
            <a:pPr marL="800100" lvl="5" indent="-342900"/>
            <a:r>
              <a:rPr lang="el-GR" sz="3200" dirty="0"/>
              <a:t>Κατανάλωση</a:t>
            </a:r>
          </a:p>
          <a:p>
            <a:pPr marL="800100" lvl="5" indent="-342900"/>
            <a:r>
              <a:rPr lang="el-GR" sz="3200" dirty="0"/>
              <a:t>ΚΛΠ….</a:t>
            </a:r>
          </a:p>
        </p:txBody>
      </p:sp>
    </p:spTree>
    <p:extLst>
      <p:ext uri="{BB962C8B-B14F-4D97-AF65-F5344CB8AC3E}">
        <p14:creationId xmlns:p14="http://schemas.microsoft.com/office/powerpoint/2010/main" val="411800940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el-GR" sz="36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4. Εισαγωγή Δεδομένων (προφίλ) Χρήστη και Οχήματος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70000" lnSpcReduction="20000"/>
          </a:bodyPr>
          <a:lstStyle/>
          <a:p>
            <a:r>
              <a:rPr lang="el-GR" dirty="0"/>
              <a:t>Εισαγωγή σε εφαρμογή(Εφ. 3),  στοιχείων για την συμμετοχή στο «παιχνίδι»</a:t>
            </a:r>
          </a:p>
          <a:p>
            <a:pPr lvl="1"/>
            <a:r>
              <a:rPr lang="el-GR" dirty="0"/>
              <a:t>του οδηγού χρήστη</a:t>
            </a:r>
          </a:p>
          <a:p>
            <a:pPr lvl="2"/>
            <a:r>
              <a:rPr lang="el-GR" dirty="0"/>
              <a:t>Log in με απλό e-mail</a:t>
            </a:r>
          </a:p>
          <a:p>
            <a:pPr lvl="2"/>
            <a:r>
              <a:rPr lang="el-GR" dirty="0"/>
              <a:t>Ηλικία</a:t>
            </a:r>
          </a:p>
          <a:p>
            <a:pPr lvl="2"/>
            <a:r>
              <a:rPr lang="el-GR" dirty="0"/>
              <a:t>Κλπ</a:t>
            </a:r>
          </a:p>
          <a:p>
            <a:pPr lvl="2"/>
            <a:r>
              <a:rPr lang="el-GR" dirty="0"/>
              <a:t>Πληροφορίες σε κάθε ανεφοδιασμό (ποσοτητα, εταιρία, ώρα, ημερομηνία) ή καταχώρηση φωτογραφίας απόδειξης</a:t>
            </a:r>
          </a:p>
          <a:p>
            <a:pPr lvl="1"/>
            <a:r>
              <a:rPr lang="el-GR" dirty="0"/>
              <a:t>οχήματος του (μάρκα, μοντέλο, κατηγορία οχήματος)</a:t>
            </a:r>
          </a:p>
          <a:p>
            <a:pPr lvl="2"/>
            <a:r>
              <a:rPr lang="el-GR" dirty="0"/>
              <a:t>Τύπος</a:t>
            </a:r>
          </a:p>
          <a:p>
            <a:pPr lvl="2"/>
            <a:r>
              <a:rPr lang="el-GR" dirty="0"/>
              <a:t>Βάρος – Ιπποδύναμη</a:t>
            </a:r>
          </a:p>
          <a:p>
            <a:pPr lvl="2"/>
            <a:r>
              <a:rPr lang="el-GR" dirty="0"/>
              <a:t>CO2 (NEDC)</a:t>
            </a:r>
          </a:p>
          <a:p>
            <a:pPr lvl="2"/>
            <a:r>
              <a:rPr lang="el-GR" dirty="0"/>
              <a:t>FC (NEDC)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l-GR" sz="3200" dirty="0"/>
              <a:t>Μπορεί να γίνει με εγγραφή μέσω Facebook, twitter, κλπ ή μέσω ενός απλού mail χωρίς να απαιτούνται παιρεταίρω στοιχεία από τον οδηγό.</a:t>
            </a:r>
          </a:p>
        </p:txBody>
      </p:sp>
    </p:spTree>
    <p:extLst>
      <p:ext uri="{BB962C8B-B14F-4D97-AF65-F5344CB8AC3E}">
        <p14:creationId xmlns:p14="http://schemas.microsoft.com/office/powerpoint/2010/main" val="816016623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el-GR" sz="36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5.Ενημέρωση Χρήστη (Πρώτη Προσέγγιση)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ECO Driving</a:t>
            </a:r>
            <a:r>
              <a:rPr lang="el-GR" dirty="0"/>
              <a:t>: Οικονομική Οδήγηση (επιβράβευση)</a:t>
            </a:r>
          </a:p>
          <a:p>
            <a:r>
              <a:rPr lang="el-GR" dirty="0"/>
              <a:t>Επιθετική Οδήγηση (Επιβάρυνση)</a:t>
            </a:r>
          </a:p>
          <a:p>
            <a:r>
              <a:rPr lang="el-GR" dirty="0"/>
              <a:t>Κατάταξη</a:t>
            </a:r>
            <a:r>
              <a:rPr lang="en-US" dirty="0"/>
              <a:t> </a:t>
            </a:r>
            <a:r>
              <a:rPr lang="el-GR" dirty="0"/>
              <a:t>στη λίστα των χρηστών ανάλογα την κατηγορία (Από δεδομένα χρήστη)</a:t>
            </a:r>
          </a:p>
          <a:p>
            <a:pPr lvl="1"/>
            <a:r>
              <a:rPr lang="el-GR" dirty="0"/>
              <a:t>Κατανάλωση (μικτή, πόλη, κλπ)</a:t>
            </a:r>
          </a:p>
          <a:p>
            <a:pPr lvl="1"/>
            <a:endParaRPr lang="el-GR" dirty="0"/>
          </a:p>
          <a:p>
            <a:r>
              <a:rPr lang="el-GR" dirty="0"/>
              <a:t>% απόκλιση από το στόχο (πχ. </a:t>
            </a:r>
            <a:r>
              <a:rPr lang="en-US" dirty="0"/>
              <a:t>NEDC, WLTP)</a:t>
            </a:r>
            <a:endParaRPr lang="el-GR" dirty="0"/>
          </a:p>
          <a:p>
            <a:r>
              <a:rPr lang="el-GR" dirty="0"/>
              <a:t>% απόκλιση από το Μ.Ο. των χρηστών.</a:t>
            </a:r>
            <a:endParaRPr lang="en-US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45228199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357298"/>
            <a:ext cx="8929718" cy="5500702"/>
          </a:xfrm>
        </p:spPr>
        <p:txBody>
          <a:bodyPr>
            <a:normAutofit/>
          </a:bodyPr>
          <a:lstStyle/>
          <a:p>
            <a:r>
              <a:rPr lang="el-GR" sz="1400" dirty="0"/>
              <a:t>Η ίδια εφαρμογή (Νο3) της έξυπνης συσκευής χρησιμοποιείται για την πληροφόρηση των οδηγών μελών.</a:t>
            </a:r>
          </a:p>
          <a:p>
            <a:pPr lvl="1"/>
            <a:r>
              <a:rPr lang="el-GR" sz="1400" dirty="0"/>
              <a:t>Απόκλιση % της κατανάλωσης από την προδιαγραφή του οχήματος</a:t>
            </a:r>
          </a:p>
          <a:p>
            <a:pPr lvl="1"/>
            <a:r>
              <a:rPr lang="el-GR" sz="1400" dirty="0"/>
              <a:t>Απόκλιση % από τον μέσο όρο όλων των χρηστών, ανά κατηγορία, κλπ</a:t>
            </a:r>
          </a:p>
          <a:p>
            <a:pPr lvl="1"/>
            <a:r>
              <a:rPr lang="el-GR" sz="1400" dirty="0"/>
              <a:t>Τύπος οδού που κινείται ο οδηγός (Αστικό, Υπεραστικό, Μικτό περιβάλλον) που θα χρησιμοποιείται για την κατηγοριοποίηση της επιβράβευσης</a:t>
            </a:r>
          </a:p>
          <a:p>
            <a:pPr lvl="1"/>
            <a:r>
              <a:rPr lang="el-GR" sz="1400" dirty="0"/>
              <a:t>Θέση κατάταξης κατανάλωσης στο σύνολο των χρηστών ή στην κατηγορία που ανήκει σε επιπεδο ημέρας, μήνα, χρόνου κλπ.</a:t>
            </a:r>
          </a:p>
          <a:p>
            <a:r>
              <a:rPr lang="el-GR" sz="1400" dirty="0"/>
              <a:t>Επιβράβευση οικονομίας. (Ανάλογα την θέση κατάταξης κατανάλωσης στο σύνολο των χρηστών ή στην κατηγορία που ανήκει σε επιπεδο ημέρας, μήνα, χρόνου κλπ</a:t>
            </a:r>
          </a:p>
          <a:p>
            <a:pPr lvl="1"/>
            <a:r>
              <a:rPr lang="el-GR" sz="1400" dirty="0"/>
              <a:t>Μικρότερη απόκλιση από την προδιαγραφή (EURO) του οχήματος.</a:t>
            </a:r>
          </a:p>
          <a:p>
            <a:pPr lvl="1"/>
            <a:r>
              <a:rPr lang="el-GR" sz="1400" dirty="0"/>
              <a:t>Οικονομικότερος οδηγός ανεξαρτήτως κατηγορίας</a:t>
            </a:r>
          </a:p>
          <a:p>
            <a:pPr lvl="1"/>
            <a:r>
              <a:rPr lang="el-GR" sz="1400" dirty="0"/>
              <a:t>Ανά κατηγορία οχήματος</a:t>
            </a:r>
          </a:p>
          <a:p>
            <a:pPr lvl="1"/>
            <a:r>
              <a:rPr lang="el-GR" sz="1400" dirty="0"/>
              <a:t>Κατηγορία ηλικίας οδηγού</a:t>
            </a:r>
          </a:p>
          <a:p>
            <a:pPr lvl="1"/>
            <a:r>
              <a:rPr lang="el-GR" sz="1400" dirty="0"/>
              <a:t>Επιβράβευση για βελτίωση οικονομίας σε σχέση με το ιστορικό του ιδίου (Σύκριση με προηγούμενη εβομάδα, μήνα κλπ).</a:t>
            </a:r>
          </a:p>
          <a:p>
            <a:r>
              <a:rPr lang="el-GR" sz="1400" dirty="0"/>
              <a:t>Ενημέρωση οδηγού από την ίδια την εφαρμογή Νο3:</a:t>
            </a:r>
          </a:p>
          <a:p>
            <a:pPr lvl="1"/>
            <a:r>
              <a:rPr lang="el-GR" sz="1400" dirty="0"/>
              <a:t>για την επιβράβευση του</a:t>
            </a:r>
          </a:p>
          <a:p>
            <a:pPr lvl="1"/>
            <a:r>
              <a:rPr lang="el-GR" sz="1400" dirty="0"/>
              <a:t>συστάσεις να βελτιώσει την οδήγησή του αν αυτή είναι ενεργοβόρα</a:t>
            </a:r>
          </a:p>
          <a:p>
            <a:pPr lvl="1"/>
            <a:r>
              <a:rPr lang="el-GR" sz="1400" dirty="0"/>
              <a:t>πόσο βελτίωσε ή επιβάρυνε την ατμόσφαιρα (πχ. CO2)</a:t>
            </a:r>
          </a:p>
          <a:p>
            <a:pPr lvl="1"/>
            <a:r>
              <a:rPr lang="el-GR" sz="1400" dirty="0"/>
              <a:t>ενεργειακό αποτύπωμα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el-GR" sz="36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5.Ενημέρωση Χρήστη (Γενικά)</a:t>
            </a:r>
          </a:p>
        </p:txBody>
      </p:sp>
    </p:spTree>
    <p:extLst>
      <p:ext uri="{BB962C8B-B14F-4D97-AF65-F5344CB8AC3E}">
        <p14:creationId xmlns:p14="http://schemas.microsoft.com/office/powerpoint/2010/main" val="428209256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el-GR" sz="36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Επιπλέο</a:t>
            </a:r>
            <a:r>
              <a:rPr lang="el-GR" sz="3600" dirty="0"/>
              <a:t>ν</a:t>
            </a:r>
            <a:endParaRPr lang="el-GR" sz="3600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l-GR" dirty="0"/>
              <a:t>Η λίστα των στατιστικών δεδομένων που μπορούν να καταγραφούν με τον συγκεκριμένο τρόπο είναι τεράστια και δεν περιορίζεται σε κατανάλωση, ταχύτητα κίνησης κλπ.</a:t>
            </a:r>
          </a:p>
          <a:p>
            <a:r>
              <a:rPr lang="el-GR" dirty="0"/>
              <a:t>Χρήση (ανώνυμων) στατιστικών δεδομένων από:</a:t>
            </a:r>
          </a:p>
          <a:p>
            <a:pPr lvl="1"/>
            <a:r>
              <a:rPr lang="el-GR" dirty="0"/>
              <a:t>Πολιτεία</a:t>
            </a:r>
          </a:p>
          <a:p>
            <a:pPr lvl="1"/>
            <a:r>
              <a:rPr lang="el-GR" dirty="0"/>
              <a:t>ΕΕ</a:t>
            </a:r>
          </a:p>
          <a:p>
            <a:pPr lvl="1"/>
            <a:r>
              <a:rPr lang="el-GR" dirty="0"/>
              <a:t>Πανεπιστημιακά και ερευνητικά κέντρα για ερευνητικούς σκοπούς, όπως</a:t>
            </a:r>
          </a:p>
          <a:p>
            <a:pPr lvl="2"/>
            <a:r>
              <a:rPr lang="el-GR" i="1" u="sng" dirty="0"/>
              <a:t>Δημιουργία Κύκλων Οδήγησης για την εργαστηριακή μέτρηση εκπομπών και κατανάλωση καυσίμου.</a:t>
            </a:r>
          </a:p>
          <a:p>
            <a:r>
              <a:rPr lang="el-GR" dirty="0"/>
              <a:t>Χρήση από διάφορους φορείς, οργανισμούς, αντιπροσωπείες, που σε συνεργασία με την εταιρεία θα επιβαβεύουν:</a:t>
            </a:r>
          </a:p>
          <a:p>
            <a:pPr lvl="1"/>
            <a:r>
              <a:rPr lang="el-GR" dirty="0"/>
              <a:t>Επιβραβευση ακόμα και για την τήρηση των ορίων ταχύτητας. (δεδομένα μόνο για χρήση εταιρείας)</a:t>
            </a:r>
          </a:p>
          <a:p>
            <a:pPr lvl="1"/>
            <a:r>
              <a:rPr lang="el-GR" dirty="0"/>
              <a:t>Συμβουλές και επιβραβέυσεις ανάλογα τη θέση και την κίνηση του οχήματος. (κέντρο, Αττική οδός, κλπ). Π.Χ.</a:t>
            </a:r>
          </a:p>
          <a:p>
            <a:pPr lvl="2"/>
            <a:r>
              <a:rPr lang="el-GR" i="1" u="sng" dirty="0"/>
              <a:t>Επιδότηση για θέση στάθμευσης σε πάρκινγκ</a:t>
            </a:r>
          </a:p>
        </p:txBody>
      </p:sp>
    </p:spTree>
    <p:extLst>
      <p:ext uri="{BB962C8B-B14F-4D97-AF65-F5344CB8AC3E}">
        <p14:creationId xmlns:p14="http://schemas.microsoft.com/office/powerpoint/2010/main" val="462649481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ΠΡΟΣΘΕΤΑ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el-GR" sz="36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Εισαγωγή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91264" cy="4968552"/>
          </a:xfrm>
        </p:spPr>
        <p:txBody>
          <a:bodyPr>
            <a:normAutofit fontScale="92500" lnSpcReduction="10000"/>
          </a:bodyPr>
          <a:lstStyle/>
          <a:p>
            <a:r>
              <a:rPr lang="el-GR" dirty="0"/>
              <a:t>Ανάγκη για νέους τρόπους εξοικονόμησης καυσίμων πέρα από βελτίωση της ποιότητάς τους.</a:t>
            </a:r>
            <a:endParaRPr lang="en-US" dirty="0"/>
          </a:p>
          <a:p>
            <a:r>
              <a:rPr lang="el-GR" dirty="0"/>
              <a:t>Επιβράβευση Οδηγών για να οδηγούν οικονομικά (</a:t>
            </a:r>
            <a:r>
              <a:rPr lang="en-US" dirty="0"/>
              <a:t>ECO Driving)</a:t>
            </a:r>
            <a:endParaRPr lang="el-GR" dirty="0"/>
          </a:p>
          <a:p>
            <a:pPr lvl="1"/>
            <a:r>
              <a:rPr lang="el-GR" dirty="0"/>
              <a:t>Η οικονομία στο καύσιμο είναι από μόνη της σοβαρό κίνητρο</a:t>
            </a:r>
            <a:endParaRPr lang="en-US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l-GR" sz="3200" dirty="0"/>
              <a:t>Τι θα γινόταν όμως αν υπήρχε επιπλέον κίνητρο;</a:t>
            </a:r>
            <a:endParaRPr lang="en-US" sz="3200" dirty="0"/>
          </a:p>
          <a:p>
            <a:pPr lvl="1"/>
            <a:r>
              <a:rPr lang="el-GR" dirty="0"/>
              <a:t>Οι οδηγοί να δελεάζονται με επιβράβευση (να επωφελουνται) πέρα από την δεδομένη οικονομία στο καύσιμο.</a:t>
            </a:r>
          </a:p>
        </p:txBody>
      </p:sp>
    </p:spTree>
    <p:extLst>
      <p:ext uri="{BB962C8B-B14F-4D97-AF65-F5344CB8AC3E}">
        <p14:creationId xmlns:p14="http://schemas.microsoft.com/office/powerpoint/2010/main" val="661952776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1238"/>
            <a:ext cx="8229600" cy="3648092"/>
          </a:xfrm>
        </p:spPr>
        <p:txBody>
          <a:bodyPr/>
          <a:lstStyle/>
          <a:p>
            <a:r>
              <a:rPr lang="el-GR" dirty="0"/>
              <a:t>To torque (Εφ.1) κάνει συνεχή καταγραφή αλλά το αρχείο στέλνεται μόνο manually.</a:t>
            </a:r>
          </a:p>
          <a:p>
            <a:r>
              <a:rPr lang="el-GR" dirty="0"/>
              <a:t>Αποστολή αρχείου αυτόματα μέσω της Εφ. 3, αντλούμενου από την Εφ. 1 μόλις βρεθεί σε δίκτυο η συσκευή;</a:t>
            </a:r>
          </a:p>
          <a:p>
            <a:r>
              <a:rPr lang="el-GR" dirty="0"/>
              <a:t>Ή χρειάζεται extra εφαρμογή μόνο;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915400" cy="1676400"/>
          </a:xfrm>
          <a:solidFill>
            <a:srgbClr val="FFC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el-GR" sz="36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*1β. Εφαρμογή καταγραφής δεδομένων και αποστολής Δεδομένων στη βάση</a:t>
            </a:r>
            <a:br>
              <a:rPr lang="el-GR" sz="36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</a:br>
            <a:r>
              <a:rPr lang="el-GR" sz="36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(Πρώτη προσέγγιση)</a:t>
            </a:r>
          </a:p>
        </p:txBody>
      </p:sp>
    </p:spTree>
    <p:extLst>
      <p:ext uri="{BB962C8B-B14F-4D97-AF65-F5344CB8AC3E}">
        <p14:creationId xmlns:p14="http://schemas.microsoft.com/office/powerpoint/2010/main" val="2359119408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4525963"/>
          </a:xfrm>
        </p:spPr>
        <p:txBody>
          <a:bodyPr/>
          <a:lstStyle/>
          <a:p>
            <a:r>
              <a:rPr lang="el-GR" dirty="0"/>
              <a:t>Ενδεικτικό Κόστος ΚΙΤ (Χωρίς Συσκευή </a:t>
            </a:r>
            <a:r>
              <a:rPr lang="en-US" dirty="0"/>
              <a:t>Android)</a:t>
            </a:r>
            <a:r>
              <a:rPr lang="el-GR" dirty="0"/>
              <a:t> με Εγκατασταση</a:t>
            </a:r>
          </a:p>
          <a:p>
            <a:pPr lvl="1"/>
            <a:r>
              <a:rPr lang="en-US" dirty="0"/>
              <a:t>50 </a:t>
            </a:r>
            <a:r>
              <a:rPr lang="el-GR" dirty="0"/>
              <a:t>ΕΥΡΩ</a:t>
            </a:r>
          </a:p>
          <a:p>
            <a:pPr lvl="1"/>
            <a:r>
              <a:rPr lang="en-US" i="1" dirty="0">
                <a:solidFill>
                  <a:srgbClr val="00B0F0"/>
                </a:solidFill>
              </a:rPr>
              <a:t>http://www.ebay.com/itm/ELM327-V2-1-Mini-Wifi-OBD2-OBDII-Car-Auto-Scan-Diagnostic-Scanner-Interface-Tool-/401070988721?hash=item5d61b19db1:g:8AAAAOSwG-1WvoaT</a:t>
            </a:r>
            <a:endParaRPr lang="el-GR" i="1" dirty="0">
              <a:solidFill>
                <a:srgbClr val="00B0F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0207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3600"/>
              <a:t>1α. ΚΙΤ Εγκατάστασης/Εξοπλισμός καταγραφής δεδομένων (ΚΙΤ ΟΔΗΓΟΥ)</a:t>
            </a:r>
            <a:endParaRPr lang="el-GR" sz="3600" dirty="0"/>
          </a:p>
        </p:txBody>
      </p:sp>
    </p:spTree>
    <p:extLst>
      <p:ext uri="{BB962C8B-B14F-4D97-AF65-F5344CB8AC3E}">
        <p14:creationId xmlns:p14="http://schemas.microsoft.com/office/powerpoint/2010/main" val="1672256084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l-GR" sz="3600" dirty="0"/>
              <a:t>ΕΚΟ Φάση 1</a:t>
            </a:r>
            <a:r>
              <a:rPr lang="el-GR" sz="3600" baseline="30000" dirty="0"/>
              <a:t>η</a:t>
            </a:r>
            <a:endParaRPr lang="el-GR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3040072" y="1412776"/>
            <a:ext cx="3312367" cy="36933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b="1" u="sng" dirty="0"/>
              <a:t>Εμπλεκόμενοι Φορείς/Εταιρίες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2132201"/>
            <a:ext cx="3056826" cy="101566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500" b="1" i="1" dirty="0"/>
              <a:t>2. Εργαστήριο Τεχνολογίας Καυσίμων και Λιπαντικών – ΕΤεΚΛ</a:t>
            </a:r>
          </a:p>
          <a:p>
            <a:pPr algn="ctr"/>
            <a:r>
              <a:rPr lang="el-GR" sz="1500" dirty="0"/>
              <a:t>Σχολή Χημικών Μηχανικών</a:t>
            </a:r>
          </a:p>
          <a:p>
            <a:pPr algn="ctr"/>
            <a:r>
              <a:rPr lang="el-GR" sz="1500" dirty="0"/>
              <a:t>Εθνικό Μετσόβιο Πολυτεχνείο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12160" y="2132856"/>
            <a:ext cx="2880320" cy="147732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500" b="1" i="1" dirty="0"/>
              <a:t>3. Εργαστήριο Τεχνητής Νοημοσύνης και Μηχανικής Συστημάτων </a:t>
            </a:r>
          </a:p>
          <a:p>
            <a:pPr algn="ctr"/>
            <a:r>
              <a:rPr lang="el-GR" sz="1500" dirty="0"/>
              <a:t>Τμήμα Μηχανικών Πληροφορικής</a:t>
            </a:r>
          </a:p>
          <a:p>
            <a:pPr algn="ctr"/>
            <a:r>
              <a:rPr lang="el-GR" sz="1500" dirty="0"/>
              <a:t>Σχολή Τεχνολογικών Εφαρμογών ΤΕΙ Κρήτης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96257" y="4933617"/>
            <a:ext cx="252028" cy="32316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500" b="1" i="1" dirty="0"/>
              <a:t>ή</a:t>
            </a:r>
            <a:endParaRPr lang="el-GR" sz="1500" dirty="0"/>
          </a:p>
        </p:txBody>
      </p:sp>
      <p:cxnSp>
        <p:nvCxnSpPr>
          <p:cNvPr id="12" name="Straight Connector 11"/>
          <p:cNvCxnSpPr>
            <a:stCxn id="8" idx="2"/>
            <a:endCxn id="6" idx="0"/>
          </p:cNvCxnSpPr>
          <p:nvPr/>
        </p:nvCxnSpPr>
        <p:spPr>
          <a:xfrm>
            <a:off x="4696256" y="1782108"/>
            <a:ext cx="2756064" cy="35074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8" idx="2"/>
            <a:endCxn id="5" idx="0"/>
          </p:cNvCxnSpPr>
          <p:nvPr/>
        </p:nvCxnSpPr>
        <p:spPr>
          <a:xfrm flipH="1">
            <a:off x="1851941" y="1782108"/>
            <a:ext cx="2844315" cy="35009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563888" y="3690312"/>
            <a:ext cx="2232248" cy="7848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500" b="1" i="1" dirty="0"/>
              <a:t>4. Εταιρεία Ηλεκτρονικών</a:t>
            </a:r>
          </a:p>
          <a:p>
            <a:pPr algn="ctr"/>
            <a:r>
              <a:rPr lang="el-GR" sz="1500" b="1" i="1" dirty="0"/>
              <a:t>Αγορά συσκευών:</a:t>
            </a:r>
          </a:p>
          <a:p>
            <a:pPr algn="ctr"/>
            <a:r>
              <a:rPr lang="el-GR" sz="1500" b="1" i="1" dirty="0"/>
              <a:t> </a:t>
            </a:r>
            <a:r>
              <a:rPr lang="en-US" sz="1500" b="1" i="1" dirty="0"/>
              <a:t>OBD</a:t>
            </a:r>
            <a:r>
              <a:rPr lang="el-GR" sz="1500" b="1" i="1" dirty="0"/>
              <a:t> ΙΙ</a:t>
            </a:r>
            <a:r>
              <a:rPr lang="en-US" sz="1500" b="1" i="1" dirty="0"/>
              <a:t> + Android</a:t>
            </a:r>
            <a:r>
              <a:rPr lang="el-GR" sz="1500" b="1" i="1" dirty="0"/>
              <a:t> </a:t>
            </a:r>
          </a:p>
        </p:txBody>
      </p:sp>
      <p:sp>
        <p:nvSpPr>
          <p:cNvPr id="20" name="Cross 19"/>
          <p:cNvSpPr/>
          <p:nvPr/>
        </p:nvSpPr>
        <p:spPr>
          <a:xfrm>
            <a:off x="4444228" y="2852936"/>
            <a:ext cx="504056" cy="504056"/>
          </a:xfrm>
          <a:prstGeom prst="plus">
            <a:avLst>
              <a:gd name="adj" fmla="val 414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" name="TextBox 21"/>
          <p:cNvSpPr txBox="1"/>
          <p:nvPr/>
        </p:nvSpPr>
        <p:spPr>
          <a:xfrm>
            <a:off x="1475657" y="4933617"/>
            <a:ext cx="3024336" cy="101566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500" b="1" i="1" dirty="0"/>
              <a:t>Πλαίσιο/</a:t>
            </a:r>
            <a:r>
              <a:rPr lang="en-US" sz="1500" b="1" i="1" dirty="0"/>
              <a:t>Public</a:t>
            </a:r>
            <a:r>
              <a:rPr lang="el-GR" sz="1500" b="1" i="1" dirty="0"/>
              <a:t>/</a:t>
            </a:r>
            <a:r>
              <a:rPr lang="en-US" sz="1500" b="1" i="1" dirty="0" err="1"/>
              <a:t>cosmote</a:t>
            </a:r>
            <a:endParaRPr lang="en-US" sz="1500" b="1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1" i="1" dirty="0"/>
              <a:t>Smartphone </a:t>
            </a:r>
            <a:r>
              <a:rPr lang="el-GR" sz="1500" b="1" i="1" dirty="0"/>
              <a:t>(συνεργασία ή  δωροεπιταγή από την ΕΚΟ)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500" b="1" i="1" dirty="0"/>
              <a:t>Συσκευή </a:t>
            </a:r>
            <a:r>
              <a:rPr lang="en-US" sz="1500" b="1" i="1" dirty="0"/>
              <a:t>OBD</a:t>
            </a:r>
            <a:endParaRPr lang="el-GR" sz="1500" dirty="0"/>
          </a:p>
        </p:txBody>
      </p:sp>
      <p:sp>
        <p:nvSpPr>
          <p:cNvPr id="23" name="TextBox 22"/>
          <p:cNvSpPr txBox="1"/>
          <p:nvPr/>
        </p:nvSpPr>
        <p:spPr>
          <a:xfrm>
            <a:off x="5155743" y="4933617"/>
            <a:ext cx="2800633" cy="7848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500" b="1" i="1" dirty="0"/>
              <a:t>Απευθείας επικοινωνία με Εταιρία κατασκευής κινητών (πχ. </a:t>
            </a:r>
            <a:r>
              <a:rPr lang="en-US" sz="1500" b="1" i="1" dirty="0"/>
              <a:t>MLS)</a:t>
            </a:r>
            <a:endParaRPr lang="el-GR" sz="1500" dirty="0"/>
          </a:p>
        </p:txBody>
      </p:sp>
      <p:cxnSp>
        <p:nvCxnSpPr>
          <p:cNvPr id="28" name="Straight Connector 27"/>
          <p:cNvCxnSpPr>
            <a:stCxn id="18" idx="2"/>
            <a:endCxn id="23" idx="0"/>
          </p:cNvCxnSpPr>
          <p:nvPr/>
        </p:nvCxnSpPr>
        <p:spPr>
          <a:xfrm>
            <a:off x="4680012" y="4475142"/>
            <a:ext cx="1876048" cy="4584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18" idx="2"/>
            <a:endCxn id="22" idx="0"/>
          </p:cNvCxnSpPr>
          <p:nvPr/>
        </p:nvCxnSpPr>
        <p:spPr>
          <a:xfrm flipH="1">
            <a:off x="2987825" y="4475142"/>
            <a:ext cx="1692187" cy="4584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763992" y="2226930"/>
            <a:ext cx="1864529" cy="32316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500" b="1" i="1" dirty="0"/>
              <a:t>1. ΕΚΟ ΑΕΒΕ</a:t>
            </a:r>
          </a:p>
        </p:txBody>
      </p:sp>
      <p:cxnSp>
        <p:nvCxnSpPr>
          <p:cNvPr id="48" name="Straight Connector 47"/>
          <p:cNvCxnSpPr>
            <a:stCxn id="8" idx="2"/>
            <a:endCxn id="46" idx="0"/>
          </p:cNvCxnSpPr>
          <p:nvPr/>
        </p:nvCxnSpPr>
        <p:spPr>
          <a:xfrm>
            <a:off x="4696256" y="1782108"/>
            <a:ext cx="1" cy="44482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9953267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ερωτήσεις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dirty="0"/>
              <a:t>Θα αναφερθούμε στο είδος της επιβράβευσης των </a:t>
            </a:r>
            <a:r>
              <a:rPr lang="el-GR" dirty="0" err="1"/>
              <a:t>οδηγων</a:t>
            </a:r>
            <a:r>
              <a:rPr lang="el-GR" dirty="0"/>
              <a:t> από την </a:t>
            </a:r>
            <a:r>
              <a:rPr lang="el-GR" dirty="0" err="1"/>
              <a:t>εταιρεια</a:t>
            </a:r>
            <a:r>
              <a:rPr lang="el-GR" dirty="0"/>
              <a:t>;</a:t>
            </a:r>
          </a:p>
          <a:p>
            <a:r>
              <a:rPr lang="el-GR" dirty="0"/>
              <a:t>Να αναφερθούμε στην χρήση της βάσης δεδομένων για τους κύκλους οδήγησης;</a:t>
            </a:r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Συμπεράσματα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dirty="0"/>
              <a:t>Θα μπορούσε το</a:t>
            </a:r>
            <a:r>
              <a:rPr lang="en-US" dirty="0"/>
              <a:t> Eco Driving app</a:t>
            </a:r>
            <a:r>
              <a:rPr lang="el-GR" dirty="0"/>
              <a:t> να αποτελέσει παγκόσμιο παιχνίδι ή/και</a:t>
            </a:r>
          </a:p>
          <a:p>
            <a:r>
              <a:rPr lang="el-GR" dirty="0"/>
              <a:t>Χρήση της Βάσης δεδομένων για την </a:t>
            </a:r>
            <a:r>
              <a:rPr lang="el-GR" dirty="0" err="1"/>
              <a:t>επικαιροποίηση</a:t>
            </a:r>
            <a:r>
              <a:rPr lang="el-GR" dirty="0"/>
              <a:t> των κύκλων οδήγησης παγκοσμίως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087090057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Θεωρητικά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85000" lnSpcReduction="20000"/>
          </a:bodyPr>
          <a:lstStyle/>
          <a:p>
            <a:r>
              <a:rPr lang="el-GR" dirty="0"/>
              <a:t>Προωθώντας την οικολογική οδήγηση μέσω της επιβράβευσης αναμένεται να υπάρχει σημαντική εξοικονόμιση ενέργειας μέσω της χαμηλότερης κατανάλωσης καυσίμου και επομένως και μείωση των εκπομπών του </a:t>
            </a:r>
            <a:r>
              <a:rPr lang="en-US" dirty="0"/>
              <a:t>CO2</a:t>
            </a:r>
            <a:r>
              <a:rPr lang="el-GR" dirty="0"/>
              <a:t>. Επιπλέον η οικολογική, που είναι συνώνυμη με την αμυντική οδήγηση, είναι ασφαλέστερη.</a:t>
            </a:r>
          </a:p>
          <a:p>
            <a:r>
              <a:rPr lang="el-GR" dirty="0"/>
              <a:t>Έρευνες έχουν αποδείξει ότι η αμυντική οδήγηση είναι ευεργετική ενεργειακά. Οδηγοί που υιοθετούν αυτόν τον τρόπο οδήγησης μπορούν να εποφελούνται έως και πάνω από 20% στο καύσιμο που καταναλώνουν ενώ οι βλαβεροί ρύποι όπως </a:t>
            </a:r>
            <a:r>
              <a:rPr lang="en-US" dirty="0"/>
              <a:t>HC, CO </a:t>
            </a:r>
            <a:r>
              <a:rPr lang="el-GR" dirty="0"/>
              <a:t>και </a:t>
            </a:r>
            <a:r>
              <a:rPr lang="en-US" dirty="0"/>
              <a:t>N</a:t>
            </a:r>
            <a:r>
              <a:rPr lang="el-GR" dirty="0"/>
              <a:t>Ο</a:t>
            </a:r>
            <a:r>
              <a:rPr lang="en-US" dirty="0"/>
              <a:t>x</a:t>
            </a:r>
            <a:r>
              <a:rPr lang="el-GR" dirty="0"/>
              <a:t>,</a:t>
            </a:r>
            <a:r>
              <a:rPr lang="en-US" dirty="0"/>
              <a:t> </a:t>
            </a:r>
            <a:r>
              <a:rPr lang="el-GR" dirty="0"/>
              <a:t>που εκπέμπονται όσο η οδήγηση γίνεται πιο επιθετική μπορεί να αυξηθούν δραματικά έως 100%!</a:t>
            </a:r>
          </a:p>
        </p:txBody>
      </p:sp>
    </p:spTree>
    <p:extLst>
      <p:ext uri="{BB962C8B-B14F-4D97-AF65-F5344CB8AC3E}">
        <p14:creationId xmlns:p14="http://schemas.microsoft.com/office/powerpoint/2010/main" val="2436961973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Πειραματικά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 fontScale="40000" lnSpcReduction="20000"/>
          </a:bodyPr>
          <a:lstStyle/>
          <a:p>
            <a:r>
              <a:rPr lang="el-GR" dirty="0"/>
              <a:t>Α. Index για την σύγκριση οικολογικής οδηγησγς που θα λαμβάνει υπόψη:</a:t>
            </a:r>
          </a:p>
          <a:p>
            <a:pPr lvl="1"/>
            <a:r>
              <a:rPr lang="el-GR" dirty="0"/>
              <a:t>1. Throttle </a:t>
            </a:r>
          </a:p>
          <a:p>
            <a:pPr lvl="1"/>
            <a:r>
              <a:rPr lang="el-GR" dirty="0"/>
              <a:t>2. Accel/deceleration </a:t>
            </a:r>
          </a:p>
          <a:p>
            <a:pPr lvl="1"/>
            <a:r>
              <a:rPr lang="el-GR" dirty="0"/>
              <a:t>3. Rpm </a:t>
            </a:r>
          </a:p>
          <a:p>
            <a:pPr lvl="1"/>
            <a:r>
              <a:rPr lang="el-GR" dirty="0"/>
              <a:t>4. Instant speed</a:t>
            </a:r>
          </a:p>
          <a:p>
            <a:pPr lvl="1"/>
            <a:r>
              <a:rPr lang="el-GR" dirty="0"/>
              <a:t>5. …</a:t>
            </a:r>
          </a:p>
          <a:p>
            <a:endParaRPr lang="el-GR" dirty="0"/>
          </a:p>
          <a:p>
            <a:r>
              <a:rPr lang="el-GR" dirty="0"/>
              <a:t>Β. Για την σύγκριση της κατανάλωσης μεταξύ οδηγων:</a:t>
            </a:r>
          </a:p>
          <a:p>
            <a:pPr lvl="1"/>
            <a:r>
              <a:rPr lang="el-GR" dirty="0"/>
              <a:t>1. Θεση(τύπος οδού)</a:t>
            </a:r>
          </a:p>
          <a:p>
            <a:pPr lvl="1"/>
            <a:r>
              <a:rPr lang="el-GR" dirty="0"/>
              <a:t>2. Ώρα και ημέρα </a:t>
            </a:r>
          </a:p>
          <a:p>
            <a:pPr lvl="1"/>
            <a:r>
              <a:rPr lang="el-GR" dirty="0"/>
              <a:t>3. Τύπο οχήματος </a:t>
            </a:r>
          </a:p>
          <a:p>
            <a:pPr lvl="1"/>
            <a:r>
              <a:rPr lang="el-GR" dirty="0"/>
              <a:t>4. Ηλικία οχήματος</a:t>
            </a:r>
          </a:p>
          <a:p>
            <a:pPr lvl="1"/>
            <a:r>
              <a:rPr lang="el-GR" dirty="0"/>
              <a:t>5. Θα πρέπει να έχει καλύψει ικανό αριθμό χιλιομέτρων/χρόνο για γίνει η σύγκριση.</a:t>
            </a:r>
          </a:p>
          <a:p>
            <a:pPr lvl="1"/>
            <a:r>
              <a:rPr lang="el-GR" dirty="0"/>
              <a:t>6. …</a:t>
            </a:r>
          </a:p>
          <a:p>
            <a:endParaRPr lang="el-GR" dirty="0"/>
          </a:p>
          <a:p>
            <a:r>
              <a:rPr lang="el-GR" dirty="0"/>
              <a:t>Γ. Για την σύγκριση με nedc:</a:t>
            </a:r>
          </a:p>
          <a:p>
            <a:pPr lvl="1"/>
            <a:r>
              <a:rPr lang="el-GR" dirty="0"/>
              <a:t>1. Του Β1,2,3</a:t>
            </a:r>
          </a:p>
          <a:p>
            <a:pPr lvl="1"/>
            <a:r>
              <a:rPr lang="el-GR" dirty="0"/>
              <a:t>2. Συμπλήρωση χρόνου ή απόστασης (πχ. όσο ο αστικός) σε αστικό περιβάλλον για σύγκριση πχ. με τον αστικό, κλπ.</a:t>
            </a:r>
          </a:p>
          <a:p>
            <a:pPr lvl="1"/>
            <a:r>
              <a:rPr lang="el-GR" dirty="0"/>
              <a:t>3. …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fontAlgn="t"/>
            <a:r>
              <a:rPr lang="el-GR" dirty="0"/>
              <a:t>Δ. Eco-d ανεξάρτητα κατανάλωσης από ecu και τύπου αυτοκινήτου και οδηγού: Καταγραφή διαδρομής - χωρισμένη σε % πράσινο κίτρινο κόκκινο.  Σύγκριση με άλλους. από δεδομένα όπως:</a:t>
            </a:r>
          </a:p>
          <a:p>
            <a:pPr lvl="1" fontAlgn="t"/>
            <a:r>
              <a:rPr lang="el-GR" dirty="0"/>
              <a:t>1. Πεταλ κάτω από ένα ποσοστό. (πχ. αυγά)</a:t>
            </a:r>
          </a:p>
          <a:p>
            <a:pPr lvl="1" fontAlgn="t"/>
            <a:r>
              <a:rPr lang="el-GR" dirty="0"/>
              <a:t>2. Μωτ και στιγμιαία (πχ. Αποκλιση απο όριο στην περιοχή ή σε σχέση με τις στροφές κινητήρα)</a:t>
            </a:r>
          </a:p>
          <a:p>
            <a:pPr lvl="1" fontAlgn="t"/>
            <a:r>
              <a:rPr lang="el-GR" dirty="0"/>
              <a:t>3. Στροφές κινητήρα μόνο</a:t>
            </a:r>
            <a:br>
              <a:rPr lang="el-GR" dirty="0"/>
            </a:br>
            <a:endParaRPr lang="el-GR" dirty="0"/>
          </a:p>
          <a:p>
            <a:pPr fontAlgn="t"/>
            <a:r>
              <a:rPr lang="el-GR" dirty="0"/>
              <a:t>Ε. Μότο: </a:t>
            </a:r>
          </a:p>
          <a:p>
            <a:pPr lvl="1" fontAlgn="t"/>
            <a:r>
              <a:rPr lang="el-GR" dirty="0"/>
              <a:t>μετρώντας ταχ. Και επιτ. 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04409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el-GR" sz="36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Πλεονεκτήματα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00200"/>
            <a:ext cx="8352928" cy="4525963"/>
          </a:xfrm>
        </p:spPr>
        <p:txBody>
          <a:bodyPr>
            <a:normAutofit fontScale="92500" lnSpcReduction="10000"/>
          </a:bodyPr>
          <a:lstStyle/>
          <a:p>
            <a:r>
              <a:rPr lang="el-GR" dirty="0"/>
              <a:t>Επιβράβευση του ecodriving οδηγεί στην δημιουργία eco-συνείδησης</a:t>
            </a:r>
          </a:p>
          <a:p>
            <a:pPr lvl="1"/>
            <a:r>
              <a:rPr lang="el-GR" dirty="0"/>
              <a:t>Αλλαγή στην συμπεριφορά των οδηγών στο δρόμο</a:t>
            </a:r>
          </a:p>
          <a:p>
            <a:pPr lvl="1"/>
            <a:r>
              <a:rPr lang="el-GR" dirty="0"/>
              <a:t>Οικονομία καυσίμου</a:t>
            </a:r>
          </a:p>
          <a:p>
            <a:pPr lvl="1"/>
            <a:r>
              <a:rPr lang="el-GR" dirty="0"/>
              <a:t>Πιο ήρεμη και αμυντική οδήγηση</a:t>
            </a:r>
          </a:p>
          <a:p>
            <a:pPr lvl="1"/>
            <a:r>
              <a:rPr lang="el-GR" dirty="0"/>
              <a:t>Αφοσίωση των οδηγών στην εταιρεία που προσφέρει την επιβράβευση μέσω του </a:t>
            </a:r>
            <a:r>
              <a:rPr lang="en-US" dirty="0"/>
              <a:t>ECO Driving.</a:t>
            </a:r>
            <a:endParaRPr lang="el-GR" dirty="0"/>
          </a:p>
          <a:p>
            <a:pPr lvl="1"/>
            <a:r>
              <a:rPr lang="el-GR" dirty="0">
                <a:solidFill>
                  <a:schemeClr val="accent3">
                    <a:lumMod val="75000"/>
                  </a:schemeClr>
                </a:solidFill>
              </a:rPr>
              <a:t>**(BONUS – μείωση ατυχημάτων, τήρηση ΚΟΚ (πχ. Ορίων ταχύτητας, όχι επικίνδυνη οδήγηση) Επιβράβευση??)**</a:t>
            </a:r>
          </a:p>
        </p:txBody>
      </p:sp>
    </p:spTree>
    <p:extLst>
      <p:ext uri="{BB962C8B-B14F-4D97-AF65-F5344CB8AC3E}">
        <p14:creationId xmlns:p14="http://schemas.microsoft.com/office/powerpoint/2010/main" val="25004888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el-GR" sz="36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Υλοποίηση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l-GR" dirty="0"/>
              <a:t>Οδηγίες για οικονομική οδήγηση, δίνουν μέσω της οθόνης τους πολλά σύγχρονα αυτοκίνητα. ΟΜΩΣ</a:t>
            </a:r>
          </a:p>
          <a:p>
            <a:r>
              <a:rPr lang="el-GR" dirty="0"/>
              <a:t>Η συγγεκριμένη υπηρεσία μπορεί να εφαρμοστεί και σε παλαιότερα αυτοκίνητα με μια απλή εγκατάσταση συσκευής στην θύρα OBD</a:t>
            </a:r>
            <a:r>
              <a:rPr lang="en-US" dirty="0"/>
              <a:t> </a:t>
            </a:r>
            <a:r>
              <a:rPr lang="el-GR" dirty="0"/>
              <a:t>σε συνδυασμό με εφαρμογές σε συσκευή </a:t>
            </a:r>
            <a:r>
              <a:rPr lang="en-US" dirty="0"/>
              <a:t>android/</a:t>
            </a:r>
            <a:r>
              <a:rPr lang="en-US" dirty="0" err="1"/>
              <a:t>ios</a:t>
            </a:r>
            <a:r>
              <a:rPr lang="el-GR" dirty="0"/>
              <a:t>.</a:t>
            </a:r>
          </a:p>
          <a:p>
            <a:r>
              <a:rPr lang="el-GR" dirty="0"/>
              <a:t>Μπορεί να λανσαριστεί σαν ΠΑΙΧΝΙΔΙ ΕΠΙΒΡΑΒΕΥΣΗΣ ΟΙΚΟΝΟΜΙΑΣ ΚΑΥΣΙΜΟΥ, πχ:</a:t>
            </a:r>
          </a:p>
          <a:p>
            <a:pPr lvl="1"/>
            <a:r>
              <a:rPr lang="el-GR" dirty="0"/>
              <a:t>Πιθανές ονομασίες</a:t>
            </a:r>
          </a:p>
          <a:p>
            <a:pPr lvl="2"/>
            <a:r>
              <a:rPr lang="el-GR" dirty="0"/>
              <a:t>FUEL EΚO WARS</a:t>
            </a:r>
          </a:p>
          <a:p>
            <a:pPr lvl="2"/>
            <a:r>
              <a:rPr lang="en-US" dirty="0"/>
              <a:t>ECO Driving Reward </a:t>
            </a:r>
            <a:r>
              <a:rPr lang="en-US" dirty="0" err="1"/>
              <a:t>programme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18843925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899" y="834118"/>
            <a:ext cx="609600" cy="369332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OBD</a:t>
            </a:r>
            <a:endParaRPr lang="el-GR" dirty="0"/>
          </a:p>
        </p:txBody>
      </p:sp>
      <p:sp>
        <p:nvSpPr>
          <p:cNvPr id="5" name="Right Arrow 4"/>
          <p:cNvSpPr/>
          <p:nvPr/>
        </p:nvSpPr>
        <p:spPr>
          <a:xfrm>
            <a:off x="3733799" y="2164016"/>
            <a:ext cx="1143001" cy="31149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TextBox 5"/>
          <p:cNvSpPr txBox="1"/>
          <p:nvPr/>
        </p:nvSpPr>
        <p:spPr>
          <a:xfrm>
            <a:off x="304800" y="1558744"/>
            <a:ext cx="3428999" cy="156966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l-GR" sz="1200" dirty="0"/>
              <a:t>1. Καταγραφή δεδομένων μέσω</a:t>
            </a:r>
            <a:r>
              <a:rPr lang="en-US" sz="1200" dirty="0"/>
              <a:t> </a:t>
            </a:r>
            <a:r>
              <a:rPr lang="el-GR" sz="1200" dirty="0"/>
              <a:t>υπάρχουσας  (</a:t>
            </a:r>
            <a:r>
              <a:rPr lang="en-US" sz="1200" dirty="0"/>
              <a:t>“torque”)</a:t>
            </a:r>
            <a:r>
              <a:rPr lang="el-GR" sz="1200" dirty="0"/>
              <a:t>εφαρμογής </a:t>
            </a:r>
            <a:r>
              <a:rPr lang="en-US" sz="1200" dirty="0"/>
              <a:t>Android</a:t>
            </a:r>
            <a:r>
              <a:rPr lang="el-GR" sz="1200" dirty="0"/>
              <a:t>  (Εφ.1)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200" dirty="0"/>
              <a:t>Ταχύτητα οχήματος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200" dirty="0"/>
              <a:t>Στροφές κινητήρα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200" dirty="0"/>
              <a:t>Κατανάλωση Καυσίμου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CO2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GPS</a:t>
            </a:r>
            <a:endParaRPr lang="el-GR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200" dirty="0"/>
              <a:t>Κλπ..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800" y="4114800"/>
            <a:ext cx="4572000" cy="230832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l-GR" sz="1200" dirty="0"/>
              <a:t>4. Εισαγωγή Δεδομένων (προφίλ) Χρήστη και Οχήματος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200" dirty="0"/>
              <a:t>Στοιχεία οδηγού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dirty="0"/>
              <a:t>Log in </a:t>
            </a:r>
            <a:r>
              <a:rPr lang="el-GR" sz="1200" dirty="0"/>
              <a:t>με απλό </a:t>
            </a:r>
            <a:r>
              <a:rPr lang="en-US" sz="1200" dirty="0"/>
              <a:t>e-mail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200" dirty="0"/>
              <a:t>Ηλικία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200" dirty="0"/>
              <a:t>Κλπ</a:t>
            </a:r>
            <a:endParaRPr lang="en-US" sz="12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200" dirty="0"/>
              <a:t>Πληροφορίες σε κάθε ανεφοδιασμό (ποσοτητα, εταιρία, ώρα, ημερομηνία) ή καταχώρηση φωτογραφίας απόδειξης</a:t>
            </a:r>
          </a:p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el-GR" sz="1200" dirty="0"/>
              <a:t>Όχημα</a:t>
            </a:r>
          </a:p>
          <a:p>
            <a:pPr marL="628650" lvl="2" indent="-171450">
              <a:buFont typeface="Arial" panose="020B0604020202020204" pitchFamily="34" charset="0"/>
              <a:buChar char="•"/>
            </a:pPr>
            <a:r>
              <a:rPr lang="el-GR" sz="1200" dirty="0"/>
              <a:t>Τύπος</a:t>
            </a:r>
          </a:p>
          <a:p>
            <a:pPr marL="628650" lvl="2" indent="-171450">
              <a:buFont typeface="Arial" panose="020B0604020202020204" pitchFamily="34" charset="0"/>
              <a:buChar char="•"/>
            </a:pPr>
            <a:r>
              <a:rPr lang="el-GR" sz="1200" dirty="0"/>
              <a:t>Βάρος – Ιπποδύναμη</a:t>
            </a:r>
          </a:p>
          <a:p>
            <a:pPr marL="628650" lvl="2" indent="-171450">
              <a:buFont typeface="Arial" panose="020B0604020202020204" pitchFamily="34" charset="0"/>
              <a:buChar char="•"/>
            </a:pPr>
            <a:r>
              <a:rPr lang="en-US" sz="1200" dirty="0"/>
              <a:t>CO2 (NEDC</a:t>
            </a:r>
            <a:r>
              <a:rPr lang="el-GR" sz="1200" dirty="0"/>
              <a:t> Αστικό/Υπεραστικό/Μικτό</a:t>
            </a:r>
            <a:r>
              <a:rPr lang="en-US" sz="1200" dirty="0"/>
              <a:t>)</a:t>
            </a:r>
          </a:p>
          <a:p>
            <a:pPr marL="628650" lvl="2" indent="-171450">
              <a:buFont typeface="Arial" panose="020B0604020202020204" pitchFamily="34" charset="0"/>
              <a:buChar char="•"/>
            </a:pPr>
            <a:r>
              <a:rPr lang="en-US" sz="1200" dirty="0"/>
              <a:t>FC (NEDC</a:t>
            </a:r>
            <a:r>
              <a:rPr lang="el-GR" sz="1200"/>
              <a:t> Αστικό/Υπεραστικό/Μικτό</a:t>
            </a:r>
            <a:r>
              <a:rPr lang="en-US" sz="1200"/>
              <a:t>)</a:t>
            </a:r>
            <a:endParaRPr lang="el-GR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4876800" y="1189411"/>
            <a:ext cx="3962400" cy="193899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l-GR" sz="1200" dirty="0"/>
              <a:t>2. Δημιουργία Βάσης Δεδομένων για Στατιστικη Επεξεργασία (Εφ.2)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200" dirty="0"/>
              <a:t>Απλή στατιστική για την ενημέρωση των οδηγών – μελών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200" dirty="0"/>
              <a:t>Πίνακες – Διαγράμματα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200" dirty="0"/>
              <a:t>Σταδιακός εμπλουτισμός σε καταγραφή δεδομένων και αποτελέσματα </a:t>
            </a:r>
          </a:p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el-GR" sz="1200" dirty="0"/>
              <a:t>Πρόσβαση εταιρείας στα αποτελέσματα για αξιολόγηση και απόφασεις επιβράβευσης (Λογισμικό Εφ. 3).</a:t>
            </a: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200" dirty="0"/>
              <a:t>Για την δημιουργία Κύκλων σε Διάφορα επιπεδα (2</a:t>
            </a:r>
            <a:r>
              <a:rPr lang="el-GR" sz="1200" baseline="30000" dirty="0"/>
              <a:t>ο</a:t>
            </a:r>
            <a:r>
              <a:rPr lang="el-GR" sz="1200" dirty="0"/>
              <a:t> Σταδιο) </a:t>
            </a:r>
          </a:p>
        </p:txBody>
      </p:sp>
      <p:sp>
        <p:nvSpPr>
          <p:cNvPr id="15" name="Down Arrow 14"/>
          <p:cNvSpPr/>
          <p:nvPr/>
        </p:nvSpPr>
        <p:spPr>
          <a:xfrm>
            <a:off x="6629400" y="3128403"/>
            <a:ext cx="381000" cy="1167077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" name="TextBox 15"/>
          <p:cNvSpPr txBox="1"/>
          <p:nvPr/>
        </p:nvSpPr>
        <p:spPr>
          <a:xfrm>
            <a:off x="5562598" y="4309408"/>
            <a:ext cx="3276602" cy="175432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l-GR" sz="1200" dirty="0"/>
              <a:t>5. Ενημέρωση Οδηγού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200" dirty="0"/>
              <a:t>Στατιστικά (με λίστες, γραφήματα, πίνακες, κλπ)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200" dirty="0"/>
              <a:t>Θέση κατάταξης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200" dirty="0"/>
              <a:t>% απόκλιση από τους στόχους </a:t>
            </a:r>
            <a:r>
              <a:rPr lang="en-US" sz="1200" dirty="0"/>
              <a:t>(NEDC)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dirty="0"/>
              <a:t>%</a:t>
            </a:r>
            <a:r>
              <a:rPr lang="el-GR" sz="1200" dirty="0"/>
              <a:t> απόκλιση από Μ.Ο. Χρηστών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200" dirty="0"/>
              <a:t>Επιβραβευση χρηστών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200" dirty="0"/>
              <a:t>«Επιβάρυνση» χρηστών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200" dirty="0"/>
              <a:t>Κλπ</a:t>
            </a:r>
            <a:r>
              <a:rPr lang="en-US" sz="1200" dirty="0"/>
              <a:t>.</a:t>
            </a:r>
            <a:endParaRPr lang="el-GR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2781300" y="3365665"/>
            <a:ext cx="5143500" cy="52322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400" b="1" i="1" u="sng" dirty="0"/>
              <a:t>3. Εκπόνηση Εφαρμογής </a:t>
            </a:r>
            <a:r>
              <a:rPr lang="en-US" sz="1400" b="1" i="1" u="sng" dirty="0"/>
              <a:t>Android </a:t>
            </a:r>
            <a:r>
              <a:rPr lang="el-GR" sz="1400" b="1" i="1" u="sng" dirty="0"/>
              <a:t>(</a:t>
            </a:r>
            <a:r>
              <a:rPr lang="en-US" sz="1400" b="1" i="1" u="sng" dirty="0"/>
              <a:t>E</a:t>
            </a:r>
            <a:r>
              <a:rPr lang="el-GR" sz="1400" b="1" i="1" u="sng" dirty="0"/>
              <a:t>φ.1) αλληλεπίδρασης οδηγού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endParaRPr lang="el-GR" sz="1400" dirty="0"/>
          </a:p>
        </p:txBody>
      </p:sp>
      <p:sp>
        <p:nvSpPr>
          <p:cNvPr id="17" name="Down Arrow 16"/>
          <p:cNvSpPr/>
          <p:nvPr/>
        </p:nvSpPr>
        <p:spPr>
          <a:xfrm>
            <a:off x="1981199" y="1194274"/>
            <a:ext cx="381000" cy="36447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833301" y="76200"/>
            <a:ext cx="5710499" cy="6096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600" dirty="0"/>
              <a:t>Fuel EKO Wars</a:t>
            </a:r>
            <a:endParaRPr lang="el-GR" sz="3600" dirty="0"/>
          </a:p>
        </p:txBody>
      </p:sp>
      <p:sp>
        <p:nvSpPr>
          <p:cNvPr id="11" name="Down Arrow 10"/>
          <p:cNvSpPr/>
          <p:nvPr/>
        </p:nvSpPr>
        <p:spPr>
          <a:xfrm rot="10800000">
            <a:off x="4210049" y="2403998"/>
            <a:ext cx="342900" cy="1710802"/>
          </a:xfrm>
          <a:prstGeom prst="downArrow">
            <a:avLst/>
          </a:prstGeom>
          <a:noFill/>
          <a:ln w="190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3361456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ashboard-scree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1142984"/>
            <a:ext cx="6929486" cy="5335705"/>
          </a:xfrm>
          <a:prstGeom prst="rect">
            <a:avLst/>
          </a:prstGeom>
        </p:spPr>
      </p:pic>
      <p:sp>
        <p:nvSpPr>
          <p:cNvPr id="3" name="TextBox 11"/>
          <p:cNvSpPr txBox="1"/>
          <p:nvPr/>
        </p:nvSpPr>
        <p:spPr>
          <a:xfrm>
            <a:off x="1071538" y="142852"/>
            <a:ext cx="6858048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el-GR" sz="3600" dirty="0"/>
              <a:t>Εφαρμογή Έξυπνης συσκευής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600" dirty="0"/>
              <a:t>Progress Estimation 1/4</a:t>
            </a:r>
            <a:endParaRPr lang="el-GR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500034" y="1785926"/>
            <a:ext cx="4572000" cy="424731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l-GR" sz="1500" dirty="0"/>
              <a:t>4. Εισαγωγή Δεδομένων (προφίλ) Χρήστη και Οχήματος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500" dirty="0"/>
              <a:t>Στοιχεία οδηγού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500" dirty="0"/>
              <a:t>Log in </a:t>
            </a:r>
            <a:r>
              <a:rPr lang="el-GR" sz="1500" dirty="0"/>
              <a:t>με απλό </a:t>
            </a:r>
            <a:r>
              <a:rPr lang="en-US" sz="1500" dirty="0"/>
              <a:t>e-mail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500" dirty="0"/>
              <a:t>Ηλικία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500" dirty="0"/>
              <a:t>Κλπ</a:t>
            </a:r>
            <a:endParaRPr lang="en-US" sz="15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500" dirty="0"/>
              <a:t>Πληροφορίες σε κάθε ανεφοδιασμό.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l-GR" sz="1500" dirty="0"/>
              <a:t>τύπος καυσίμου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l-GR" sz="1500" dirty="0"/>
              <a:t>Ποσοτητα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l-GR" sz="1500" dirty="0"/>
              <a:t>Εταιρία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l-GR" sz="1500" dirty="0"/>
              <a:t>ώρα, ημερομηνία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l-GR" sz="1500" dirty="0"/>
              <a:t>ή καταχώρηση φωτογραφίας απόδειξης ή </a:t>
            </a:r>
            <a:r>
              <a:rPr lang="en-US" sz="1500" dirty="0"/>
              <a:t>QR</a:t>
            </a:r>
            <a:r>
              <a:rPr lang="el-GR" sz="1500" dirty="0"/>
              <a:t> </a:t>
            </a:r>
            <a:r>
              <a:rPr lang="en-US" sz="1500" dirty="0"/>
              <a:t>code</a:t>
            </a:r>
            <a:r>
              <a:rPr lang="el-GR" sz="1500" dirty="0"/>
              <a:t>, κλπ.</a:t>
            </a:r>
          </a:p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el-GR" sz="1500" dirty="0"/>
              <a:t>Όχημα</a:t>
            </a:r>
          </a:p>
          <a:p>
            <a:pPr marL="628650" lvl="2" indent="-171450">
              <a:buFont typeface="Arial" panose="020B0604020202020204" pitchFamily="34" charset="0"/>
              <a:buChar char="•"/>
            </a:pPr>
            <a:r>
              <a:rPr lang="el-GR" sz="1500" dirty="0"/>
              <a:t>Τύπος</a:t>
            </a:r>
          </a:p>
          <a:p>
            <a:pPr marL="628650" lvl="2" indent="-171450">
              <a:buFont typeface="Arial" panose="020B0604020202020204" pitchFamily="34" charset="0"/>
              <a:buChar char="•"/>
            </a:pPr>
            <a:r>
              <a:rPr lang="el-GR" sz="1500" dirty="0"/>
              <a:t>Μάρκα/Μοντέλο</a:t>
            </a:r>
          </a:p>
          <a:p>
            <a:pPr marL="628650" lvl="2" indent="-171450">
              <a:buFont typeface="Arial" panose="020B0604020202020204" pitchFamily="34" charset="0"/>
              <a:buChar char="•"/>
            </a:pPr>
            <a:r>
              <a:rPr lang="el-GR" sz="1500" dirty="0"/>
              <a:t>Βάρος – Ιπποδύναμη</a:t>
            </a:r>
          </a:p>
          <a:p>
            <a:pPr marL="628650" lvl="2" indent="-171450">
              <a:buFont typeface="Arial" panose="020B0604020202020204" pitchFamily="34" charset="0"/>
              <a:buChar char="•"/>
            </a:pPr>
            <a:r>
              <a:rPr lang="en-US" sz="1500" dirty="0"/>
              <a:t>CO2 (NEDC)</a:t>
            </a:r>
          </a:p>
          <a:p>
            <a:pPr marL="628650" lvl="2" indent="-171450">
              <a:buFont typeface="Arial" panose="020B0604020202020204" pitchFamily="34" charset="0"/>
              <a:buChar char="•"/>
            </a:pPr>
            <a:r>
              <a:rPr lang="el-GR" sz="1500" dirty="0"/>
              <a:t>Κατανάλωση Καυσίμου - </a:t>
            </a:r>
            <a:r>
              <a:rPr lang="en-US" sz="1500" dirty="0"/>
              <a:t>FC (NEDC)</a:t>
            </a:r>
            <a:endParaRPr lang="el-GR" sz="1500" dirty="0"/>
          </a:p>
        </p:txBody>
      </p:sp>
      <p:pic>
        <p:nvPicPr>
          <p:cNvPr id="9" name="Picture 8" descr="ScreenshotLogi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1643050"/>
            <a:ext cx="2643206" cy="457923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600" dirty="0"/>
              <a:t>Progress Estimation 2/4</a:t>
            </a:r>
            <a:endParaRPr lang="el-GR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571472" y="2000240"/>
            <a:ext cx="3962400" cy="216982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l-GR" sz="1500" dirty="0"/>
              <a:t>2. Δημιουργία Βάσης Δεδομένων για Στατιστικη Επεξεργασία (Εφ.2)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500" dirty="0"/>
              <a:t>Απλή στατιστική για την ενημέρωση των οδηγών – μελών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500" dirty="0"/>
              <a:t>Πίνακες – Διαγράμματα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l-GR" sz="1500" dirty="0"/>
              <a:t>Σταδιακός εμπλουτισμός σε καταγραφή δεδομένων και αποτελέσματα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500" dirty="0"/>
              <a:t>Για την δημιουργία Κύκλων σε Διάφορα επιπεδα (2</a:t>
            </a:r>
            <a:r>
              <a:rPr lang="el-GR" sz="1500" baseline="30000" dirty="0"/>
              <a:t>ο</a:t>
            </a:r>
            <a:r>
              <a:rPr lang="el-GR" sz="1500" dirty="0"/>
              <a:t> Σταδιο) </a:t>
            </a:r>
          </a:p>
        </p:txBody>
      </p:sp>
      <p:pic>
        <p:nvPicPr>
          <p:cNvPr id="6" name="Picture 5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1714488"/>
            <a:ext cx="3333758" cy="2464082"/>
          </a:xfrm>
          <a:prstGeom prst="rect">
            <a:avLst/>
          </a:prstGeom>
        </p:spPr>
      </p:pic>
      <p:pic>
        <p:nvPicPr>
          <p:cNvPr id="9" name="Picture 8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4286256"/>
            <a:ext cx="3279921" cy="2357443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600" dirty="0"/>
              <a:t>Progress Estimation 3/4</a:t>
            </a:r>
            <a:endParaRPr lang="el-GR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500034" y="1928802"/>
            <a:ext cx="3428999" cy="216982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l-GR" sz="1500" dirty="0"/>
              <a:t>1. Καταγραφή δεδομένων μέσω</a:t>
            </a:r>
            <a:r>
              <a:rPr lang="en-US" sz="1500" dirty="0"/>
              <a:t> </a:t>
            </a:r>
            <a:r>
              <a:rPr lang="el-GR" sz="1500" dirty="0"/>
              <a:t>υπάρχουσας  (</a:t>
            </a:r>
            <a:r>
              <a:rPr lang="en-US" sz="1500" dirty="0"/>
              <a:t>“torque”)</a:t>
            </a:r>
            <a:r>
              <a:rPr lang="el-GR" sz="1500" dirty="0"/>
              <a:t>εφαρμογής </a:t>
            </a:r>
            <a:r>
              <a:rPr lang="en-US" sz="1500" dirty="0"/>
              <a:t>Android</a:t>
            </a:r>
            <a:r>
              <a:rPr lang="el-GR" sz="1500" dirty="0"/>
              <a:t>  (Εφ.1)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500" dirty="0"/>
              <a:t>Ταχύτητα οχήματος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500" dirty="0"/>
              <a:t>Στροφές κινητήρα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500" dirty="0"/>
              <a:t>Κατανάλωση Καυσίμου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CO2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/>
              <a:t>GPS</a:t>
            </a:r>
            <a:endParaRPr lang="el-GR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500" dirty="0"/>
              <a:t>Κλπ..</a:t>
            </a:r>
          </a:p>
        </p:txBody>
      </p:sp>
      <p:pic>
        <p:nvPicPr>
          <p:cNvPr id="11" name="Picture 10" descr="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1714488"/>
            <a:ext cx="3214710" cy="416587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3612</TotalTime>
  <Words>2493</Words>
  <Application>Microsoft Office PowerPoint</Application>
  <PresentationFormat>On-screen Show (4:3)</PresentationFormat>
  <Paragraphs>307</Paragraphs>
  <Slides>26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Calibri</vt:lpstr>
      <vt:lpstr>Office Theme</vt:lpstr>
      <vt:lpstr>Εξοικονόμηση Καυσίμων (Fuel Economy) μέσω της Οικολογικής Οδήγησης (Eco Driving)</vt:lpstr>
      <vt:lpstr>Εισαγωγή</vt:lpstr>
      <vt:lpstr>Πλεονεκτήματα</vt:lpstr>
      <vt:lpstr>Υλοποίηση</vt:lpstr>
      <vt:lpstr>Fuel EKO Wars</vt:lpstr>
      <vt:lpstr>PowerPoint Presentation</vt:lpstr>
      <vt:lpstr>Progress Estimation 1/4</vt:lpstr>
      <vt:lpstr>Progress Estimation 2/4</vt:lpstr>
      <vt:lpstr>Progress Estimation 3/4</vt:lpstr>
      <vt:lpstr>Progress Estimation 4/4</vt:lpstr>
      <vt:lpstr>Possible Extensions</vt:lpstr>
      <vt:lpstr>1α. ΚΙΤ Εγκατάστασης/Εξοπλισμός καταγραφής δεδομένων (ΚΙΤ ΟΔΗΓΟΥ)</vt:lpstr>
      <vt:lpstr>2α. Επεξεργασία (Πρώτη Προσέγγιση)</vt:lpstr>
      <vt:lpstr>2β.Επεξεργασία (Πρώτη Προσέγγιση)</vt:lpstr>
      <vt:lpstr>4. Εισαγωγή Δεδομένων (προφίλ) Χρήστη και Οχήματος</vt:lpstr>
      <vt:lpstr>5.Ενημέρωση Χρήστη (Πρώτη Προσέγγιση)</vt:lpstr>
      <vt:lpstr>5.Ενημέρωση Χρήστη (Γενικά)</vt:lpstr>
      <vt:lpstr>Επιπλέον</vt:lpstr>
      <vt:lpstr>ΠΡΟΣΘΕΤΑ</vt:lpstr>
      <vt:lpstr>*1β. Εφαρμογή καταγραφής δεδομένων και αποστολής Δεδομένων στη βάση (Πρώτη προσέγγιση)</vt:lpstr>
      <vt:lpstr>PowerPoint Presentation</vt:lpstr>
      <vt:lpstr>ΕΚΟ Φάση 1η</vt:lpstr>
      <vt:lpstr>ερωτήσεις</vt:lpstr>
      <vt:lpstr>Συμπεράσματα</vt:lpstr>
      <vt:lpstr>Θεωρητικά</vt:lpstr>
      <vt:lpstr>Πειραματικά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FUEL EKO WARS</dc:title>
  <dc:creator>Vagelis T</dc:creator>
  <cp:lastModifiedBy>Nikolaos Papadakis</cp:lastModifiedBy>
  <cp:revision>116</cp:revision>
  <cp:lastPrinted>2017-04-05T08:53:35Z</cp:lastPrinted>
  <dcterms:created xsi:type="dcterms:W3CDTF">2006-08-16T00:00:00Z</dcterms:created>
  <dcterms:modified xsi:type="dcterms:W3CDTF">2026-03-19T09:44:06Z</dcterms:modified>
</cp:coreProperties>
</file>