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601200" cy="6858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601200" cy="6858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2889962" y="179680"/>
            <a:ext cx="3821277" cy="26883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2016" b="1">
                <a:solidFill>
                  <a:srgbClr val="1E293B"/>
                </a:solidFill>
                <a:latin typeface="Segoe UI', system-ui, sans-serif"/>
              </a:rPr>
              <a:t>SYSTEM ARCHITECTURE DIAGRAM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73197" y="432740"/>
            <a:ext cx="3254806" cy="134416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008">
                <a:solidFill>
                  <a:srgbClr val="64748B"/>
                </a:solidFill>
                <a:latin typeface="Segoe UI', system-ui, sans-serif"/>
              </a:rPr>
              <a:t>Full-Stack AI Application with Monitoring Stack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" y="617220"/>
            <a:ext cx="1234440" cy="205739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438912" y="678942"/>
            <a:ext cx="82296" cy="82296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82930" y="690258"/>
            <a:ext cx="973150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92">
                <a:solidFill>
                  <a:srgbClr val="64748B"/>
                </a:solidFill>
                <a:latin typeface="Segoe UI', system-ui, sans-serif"/>
              </a:rPr>
              <a:t>Cloud Alternative</a:t>
            </a:r>
          </a:p>
        </p:txBody>
      </p:sp>
      <p:sp>
        <p:nvSpPr>
          <p:cNvPr id="9" name="Oval 8"/>
          <p:cNvSpPr/>
          <p:nvPr/>
        </p:nvSpPr>
        <p:spPr>
          <a:xfrm>
            <a:off x="1056132" y="678942"/>
            <a:ext cx="82296" cy="82296"/>
          </a:xfrm>
          <a:prstGeom prst="ellipse">
            <a:avLst/>
          </a:prstGeom>
          <a:solidFill>
            <a:srgbClr val="94A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0150" y="690258"/>
            <a:ext cx="445084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92">
                <a:solidFill>
                  <a:srgbClr val="64748B"/>
                </a:solidFill>
                <a:latin typeface="Segoe UI', system-ui, sans-serif"/>
              </a:rPr>
              <a:t>On-Prem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85800" y="1097280"/>
            <a:ext cx="960120" cy="6858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82625" y="1221409"/>
            <a:ext cx="566470" cy="134416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008">
                <a:solidFill>
                  <a:srgbClr val="1E293B"/>
                </a:solidFill>
                <a:latin typeface="Segoe UI', system-ui, sans-serif"/>
              </a:rPr>
              <a:t>👤 Users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7705" y="1410347"/>
            <a:ext cx="656310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92">
                <a:solidFill>
                  <a:srgbClr val="64748B"/>
                </a:solidFill>
                <a:latin typeface="Segoe UI', system-ui, sans-serif"/>
              </a:rPr>
              <a:t>Web Browser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4108" y="1547508"/>
            <a:ext cx="603504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92">
                <a:solidFill>
                  <a:srgbClr val="64748B"/>
                </a:solidFill>
                <a:latin typeface="Segoe UI', system-ui, sans-serif"/>
              </a:rPr>
              <a:t>Mobile App</a:t>
            </a:r>
          </a:p>
        </p:txBody>
      </p:sp>
      <p:sp>
        <p:nvSpPr>
          <p:cNvPr id="15" name="Freeform 14"/>
          <p:cNvSpPr/>
          <p:nvPr/>
        </p:nvSpPr>
        <p:spPr>
          <a:xfrm>
            <a:off x="1645919" y="1440180"/>
            <a:ext cx="548641" cy="0"/>
          </a:xfrm>
          <a:custGeom>
            <a:avLst/>
            <a:gdLst/>
            <a:ahLst/>
            <a:cxnLst/>
            <a:rect l="l" t="t" r="r" b="b"/>
            <a:pathLst>
              <a:path w="548641" h="0">
                <a:moveTo>
                  <a:pt x="0" y="0"/>
                </a:moveTo>
                <a:lnTo>
                  <a:pt x="548641" y="0"/>
                </a:lnTo>
              </a:path>
            </a:pathLst>
          </a:custGeom>
          <a:noFill/>
          <a:ln w="19050">
            <a:solidFill>
              <a:srgbClr val="10B98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2263140" y="9601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471623" y="1072592"/>
            <a:ext cx="954633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🖥️ FRONTEND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36601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717139" y="1350684"/>
            <a:ext cx="463600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FFFFFF"/>
                </a:solidFill>
                <a:latin typeface="Segoe UI', system-ui, sans-serif"/>
              </a:rPr>
              <a:t>Vue.js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2366010" y="16116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46554" y="1690498"/>
            <a:ext cx="160477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Vercel / Netlify / CloudFront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30602" y="1793368"/>
            <a:ext cx="83667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Nginx / Apache</a:t>
            </a:r>
          </a:p>
        </p:txBody>
      </p:sp>
      <p:sp>
        <p:nvSpPr>
          <p:cNvPr id="23" name="Freeform 22"/>
          <p:cNvSpPr/>
          <p:nvPr/>
        </p:nvSpPr>
        <p:spPr>
          <a:xfrm>
            <a:off x="3634739" y="14401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 h="0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3B82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4114800" y="9601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208069" y="1072592"/>
            <a:ext cx="1185062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⚙️ BACKEND API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21767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069538" y="1350684"/>
            <a:ext cx="1462125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FFFFFF"/>
                </a:solidFill>
                <a:latin typeface="Segoe UI', system-ui, sans-serif"/>
              </a:rPr>
              <a:t>Node.js + Express + TS</a:t>
            </a:r>
          </a:p>
        </p:txBody>
      </p:sp>
      <p:cxnSp>
        <p:nvCxnSpPr>
          <p:cNvPr id="28" name="Connector 27"/>
          <p:cNvCxnSpPr/>
          <p:nvPr/>
        </p:nvCxnSpPr>
        <p:spPr>
          <a:xfrm>
            <a:off x="4217670" y="16116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070224" y="1690498"/>
            <a:ext cx="146075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AWS Lambda / GCP Cloud Run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18230" y="1793368"/>
            <a:ext cx="136474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Docker / PM2 / Kubernetes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966460" y="9601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059729" y="1072592"/>
            <a:ext cx="1185062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🤖 LLM SERVICES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069329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129681" y="1356513"/>
            <a:ext cx="427939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864">
                <a:solidFill>
                  <a:srgbClr val="FFFFFF"/>
                </a:solidFill>
                <a:latin typeface="Segoe UI', system-ui, sans-serif"/>
              </a:rPr>
              <a:t>Gemini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686550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746901" y="1356513"/>
            <a:ext cx="427939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864">
                <a:solidFill>
                  <a:srgbClr val="FFFFFF"/>
                </a:solidFill>
                <a:latin typeface="Segoe UI', system-ui, sans-serif"/>
              </a:rPr>
              <a:t>OpenAI</a:t>
            </a:r>
          </a:p>
        </p:txBody>
      </p:sp>
      <p:cxnSp>
        <p:nvCxnSpPr>
          <p:cNvPr id="37" name="Connector 36"/>
          <p:cNvCxnSpPr/>
          <p:nvPr/>
        </p:nvCxnSpPr>
        <p:spPr>
          <a:xfrm>
            <a:off x="6069329" y="1611630"/>
            <a:ext cx="116586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969890" y="1690498"/>
            <a:ext cx="136474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Vertex AI / Azure OpenAI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969890" y="1793368"/>
            <a:ext cx="136474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Ollama / LM Studio / vLLM</a:t>
            </a:r>
          </a:p>
        </p:txBody>
      </p:sp>
      <p:sp>
        <p:nvSpPr>
          <p:cNvPr id="40" name="Freeform 39"/>
          <p:cNvSpPr/>
          <p:nvPr/>
        </p:nvSpPr>
        <p:spPr>
          <a:xfrm>
            <a:off x="5486400" y="1440180"/>
            <a:ext cx="411479" cy="0"/>
          </a:xfrm>
          <a:custGeom>
            <a:avLst/>
            <a:gdLst/>
            <a:ahLst/>
            <a:cxnLst/>
            <a:rect l="l" t="t" r="r" b="b"/>
            <a:pathLst>
              <a:path w="411479" h="0">
                <a:moveTo>
                  <a:pt x="0" y="0"/>
                </a:moveTo>
                <a:lnTo>
                  <a:pt x="411479" y="0"/>
                </a:lnTo>
              </a:path>
            </a:pathLst>
          </a:custGeom>
          <a:noFill/>
          <a:ln w="19050">
            <a:solidFill>
              <a:srgbClr val="8B5C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ounded Rectangle 40"/>
          <p:cNvSpPr/>
          <p:nvPr/>
        </p:nvSpPr>
        <p:spPr>
          <a:xfrm>
            <a:off x="4114800" y="23317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4323284" y="2444192"/>
            <a:ext cx="954633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📊 DATA APIs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4217670" y="26403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4256761" y="2722284"/>
            <a:ext cx="1087678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FFFFFF"/>
                </a:solidFill>
                <a:latin typeface="Segoe UI', system-ui, sans-serif"/>
              </a:rPr>
              <a:t>Python + FastAPI</a:t>
            </a:r>
          </a:p>
        </p:txBody>
      </p:sp>
      <p:cxnSp>
        <p:nvCxnSpPr>
          <p:cNvPr id="45" name="Connector 44"/>
          <p:cNvCxnSpPr/>
          <p:nvPr/>
        </p:nvCxnSpPr>
        <p:spPr>
          <a:xfrm>
            <a:off x="4217670" y="29832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022218" y="3062097"/>
            <a:ext cx="155676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AWS Lambda / Cloud Functions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70224" y="3164968"/>
            <a:ext cx="146075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Gunicorn / Uvicorn / Docker</a:t>
            </a:r>
          </a:p>
        </p:txBody>
      </p:sp>
      <p:sp>
        <p:nvSpPr>
          <p:cNvPr id="48" name="Freeform 47"/>
          <p:cNvSpPr/>
          <p:nvPr/>
        </p:nvSpPr>
        <p:spPr>
          <a:xfrm>
            <a:off x="4800600" y="1920240"/>
            <a:ext cx="0" cy="342900"/>
          </a:xfrm>
          <a:custGeom>
            <a:avLst/>
            <a:gdLst/>
            <a:ahLst/>
            <a:cxnLst/>
            <a:rect l="l" t="t" r="r" b="b"/>
            <a:pathLst>
              <a:path w="0"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ounded Rectangle 48"/>
          <p:cNvSpPr/>
          <p:nvPr/>
        </p:nvSpPr>
        <p:spPr>
          <a:xfrm>
            <a:off x="4114800" y="37033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4361689" y="3815792"/>
            <a:ext cx="877823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💾 DATABASE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421767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4162806" y="4099713"/>
            <a:ext cx="658368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864">
                <a:solidFill>
                  <a:srgbClr val="FFFFFF"/>
                </a:solidFill>
                <a:latin typeface="Segoe UI', system-ui, sans-serif"/>
              </a:rPr>
              <a:t>PostgreSQL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483489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4837634" y="4099713"/>
            <a:ext cx="543153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864">
                <a:solidFill>
                  <a:srgbClr val="FFFFFF"/>
                </a:solidFill>
                <a:latin typeface="Segoe UI', system-ui, sans-serif"/>
              </a:rPr>
              <a:t>pgvector</a:t>
            </a:r>
          </a:p>
        </p:txBody>
      </p:sp>
      <p:cxnSp>
        <p:nvCxnSpPr>
          <p:cNvPr id="55" name="Connector 54"/>
          <p:cNvCxnSpPr/>
          <p:nvPr/>
        </p:nvCxnSpPr>
        <p:spPr>
          <a:xfrm>
            <a:off x="4217670" y="43548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070224" y="4433698"/>
            <a:ext cx="146075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RDS / Cloud SQL / Supabase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142233" y="4536568"/>
            <a:ext cx="131673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Docker / Bare Metal / VM</a:t>
            </a:r>
          </a:p>
        </p:txBody>
      </p:sp>
      <p:sp>
        <p:nvSpPr>
          <p:cNvPr id="58" name="Freeform 57"/>
          <p:cNvSpPr/>
          <p:nvPr/>
        </p:nvSpPr>
        <p:spPr>
          <a:xfrm>
            <a:off x="4800600" y="3291839"/>
            <a:ext cx="0" cy="342900"/>
          </a:xfrm>
          <a:custGeom>
            <a:avLst/>
            <a:gdLst/>
            <a:ahLst/>
            <a:cxnLst/>
            <a:rect l="l" t="t" r="r" b="b"/>
            <a:pathLst>
              <a:path w="0"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Rounded Rectangle 58"/>
          <p:cNvSpPr/>
          <p:nvPr/>
        </p:nvSpPr>
        <p:spPr>
          <a:xfrm>
            <a:off x="2263140" y="3703320"/>
            <a:ext cx="1371600" cy="96012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2471623" y="3815792"/>
            <a:ext cx="954633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📈 DASHBOARD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2366010" y="40119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2" name="TextBox 61"/>
          <p:cNvSpPr txBox="1"/>
          <p:nvPr/>
        </p:nvSpPr>
        <p:spPr>
          <a:xfrm>
            <a:off x="2342692" y="4093884"/>
            <a:ext cx="1212494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FFFFFF"/>
                </a:solidFill>
                <a:latin typeface="Segoe UI', system-ui, sans-serif"/>
              </a:rPr>
              <a:t>Java + Spring Boot</a:t>
            </a:r>
          </a:p>
        </p:txBody>
      </p:sp>
      <p:cxnSp>
        <p:nvCxnSpPr>
          <p:cNvPr id="63" name="Connector 62"/>
          <p:cNvCxnSpPr/>
          <p:nvPr/>
        </p:nvCxnSpPr>
        <p:spPr>
          <a:xfrm>
            <a:off x="2366010" y="43548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242566" y="4433698"/>
            <a:ext cx="141274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AWS ECS / GKE / Azure AKS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194560" y="4536568"/>
            <a:ext cx="1508759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Tomcat / Docker / Kubernetes</a:t>
            </a:r>
          </a:p>
        </p:txBody>
      </p:sp>
      <p:sp>
        <p:nvSpPr>
          <p:cNvPr id="66" name="Freeform 65"/>
          <p:cNvSpPr/>
          <p:nvPr/>
        </p:nvSpPr>
        <p:spPr>
          <a:xfrm>
            <a:off x="3634739" y="41833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 h="0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Rounded Rectangle 66"/>
          <p:cNvSpPr/>
          <p:nvPr/>
        </p:nvSpPr>
        <p:spPr>
          <a:xfrm>
            <a:off x="5966460" y="3703320"/>
            <a:ext cx="1508760" cy="123444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6205119" y="3815792"/>
            <a:ext cx="1031443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FFFFFF"/>
                </a:solidFill>
                <a:latin typeface="Segoe UI', system-ui, sans-serif"/>
              </a:rPr>
              <a:t>🔍 MONITORING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6069329" y="401193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0" name="TextBox 69"/>
          <p:cNvSpPr txBox="1"/>
          <p:nvPr/>
        </p:nvSpPr>
        <p:spPr>
          <a:xfrm>
            <a:off x="5838216" y="4071251"/>
            <a:ext cx="1765249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92">
                <a:solidFill>
                  <a:srgbClr val="FFFFFF"/>
                </a:solidFill>
                <a:latin typeface="Segoe UI', system-ui, sans-serif"/>
              </a:rPr>
              <a:t>📊 Grafana - Metrics &amp; Dashboards</a:t>
            </a:r>
          </a:p>
        </p:txBody>
      </p:sp>
      <p:sp>
        <p:nvSpPr>
          <p:cNvPr id="71" name="Rounded Rectangle 70"/>
          <p:cNvSpPr/>
          <p:nvPr/>
        </p:nvSpPr>
        <p:spPr>
          <a:xfrm>
            <a:off x="6069329" y="421767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2" name="TextBox 71"/>
          <p:cNvSpPr txBox="1"/>
          <p:nvPr/>
        </p:nvSpPr>
        <p:spPr>
          <a:xfrm>
            <a:off x="6023039" y="4276992"/>
            <a:ext cx="1395602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92">
                <a:solidFill>
                  <a:srgbClr val="FFFFFF"/>
                </a:solidFill>
                <a:latin typeface="Segoe UI', system-ui, sans-serif"/>
              </a:rPr>
              <a:t>🐛 Sentry - Error Tracking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6069329" y="442341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4" name="TextBox 73"/>
          <p:cNvSpPr txBox="1"/>
          <p:nvPr/>
        </p:nvSpPr>
        <p:spPr>
          <a:xfrm>
            <a:off x="5996636" y="4482732"/>
            <a:ext cx="1448409" cy="105613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92">
                <a:solidFill>
                  <a:srgbClr val="FFFFFF"/>
                </a:solidFill>
                <a:latin typeface="Segoe UI', system-ui, sans-serif"/>
              </a:rPr>
              <a:t>📝 Graylog - Log Management</a:t>
            </a:r>
          </a:p>
        </p:txBody>
      </p:sp>
      <p:cxnSp>
        <p:nvCxnSpPr>
          <p:cNvPr id="75" name="Connector 74"/>
          <p:cNvCxnSpPr/>
          <p:nvPr/>
        </p:nvCxnSpPr>
        <p:spPr>
          <a:xfrm>
            <a:off x="6069329" y="4663440"/>
            <a:ext cx="130302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846446" y="4728592"/>
            <a:ext cx="1748789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☁️ CloudWatch / Datadog / New Relic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894452" y="4831462"/>
            <a:ext cx="165277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FFFFFF"/>
                </a:solidFill>
                <a:latin typeface="Segoe UI', system-ui, sans-serif"/>
              </a:rPr>
              <a:t>🏢 Prometheus / ELK Stack / Jaeger</a:t>
            </a:r>
          </a:p>
        </p:txBody>
      </p:sp>
      <p:sp>
        <p:nvSpPr>
          <p:cNvPr id="78" name="Freeform 77"/>
          <p:cNvSpPr/>
          <p:nvPr/>
        </p:nvSpPr>
        <p:spPr>
          <a:xfrm>
            <a:off x="5554979" y="1440180"/>
            <a:ext cx="411481" cy="2880360"/>
          </a:xfrm>
          <a:custGeom>
            <a:avLst/>
            <a:gdLst/>
            <a:ahLst/>
            <a:cxnLst/>
            <a:rect l="l" t="t" r="r" b="b"/>
            <a:pathLst>
              <a:path w="411481" h="2880360">
                <a:moveTo>
                  <a:pt x="411481" y="2880360"/>
                </a:moveTo>
                <a:lnTo>
                  <a:pt x="0" y="2743200"/>
                </a:lnTo>
                <a:lnTo>
                  <a:pt x="0" y="1371600"/>
                </a:lnTo>
                <a:lnTo>
                  <a:pt x="0" y="0"/>
                </a:lnTo>
              </a:path>
            </a:pathLst>
          </a:custGeom>
          <a:noFill/>
          <a:ln w="14287">
            <a:solidFill>
              <a:srgbClr val="089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9" name="Freeform 78"/>
          <p:cNvSpPr/>
          <p:nvPr/>
        </p:nvSpPr>
        <p:spPr>
          <a:xfrm>
            <a:off x="5486400" y="28117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89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0" name="Freeform 79"/>
          <p:cNvSpPr/>
          <p:nvPr/>
        </p:nvSpPr>
        <p:spPr>
          <a:xfrm>
            <a:off x="5486400" y="14401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89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1" name="Rounded Rectangle 80"/>
          <p:cNvSpPr/>
          <p:nvPr/>
        </p:nvSpPr>
        <p:spPr>
          <a:xfrm>
            <a:off x="685800" y="5074920"/>
            <a:ext cx="4114800" cy="15087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2" name="TextBox 81"/>
          <p:cNvSpPr txBox="1"/>
          <p:nvPr/>
        </p:nvSpPr>
        <p:spPr>
          <a:xfrm>
            <a:off x="1651407" y="5187392"/>
            <a:ext cx="2183587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1E293B"/>
                </a:solidFill>
                <a:latin typeface="Segoe UI', system-ui, sans-serif"/>
              </a:rPr>
              <a:t>☁️ CLOUD DEPLOYMENT OPTIONS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822959" y="5417820"/>
            <a:ext cx="1165860" cy="1028700"/>
          </a:xfrm>
          <a:prstGeom prst="roundRect">
            <a:avLst/>
          </a:prstGeom>
          <a:solidFill>
            <a:srgbClr val="DBEAFE"/>
          </a:solidFill>
          <a:ln w="9525">
            <a:solidFill>
              <a:srgbClr val="93C5F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4" name="TextBox 83"/>
          <p:cNvSpPr txBox="1"/>
          <p:nvPr/>
        </p:nvSpPr>
        <p:spPr>
          <a:xfrm>
            <a:off x="1267702" y="5513490"/>
            <a:ext cx="276377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1D4ED8"/>
                </a:solidFill>
                <a:latin typeface="Segoe UI', system-ui, sans-serif"/>
              </a:rPr>
              <a:t>AWS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91540" y="5668137"/>
            <a:ext cx="1028700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EC2 / ECS / Lambda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987553" y="5784723"/>
            <a:ext cx="83667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RDS PostgreSQL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987553" y="5901309"/>
            <a:ext cx="83667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CloudFront CDN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1083565" y="6017896"/>
            <a:ext cx="64465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CloudWatch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59561" y="6134482"/>
            <a:ext cx="692658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API Gateway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011556" y="6251068"/>
            <a:ext cx="788669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Bedrock (LLM)</a:t>
            </a:r>
          </a:p>
        </p:txBody>
      </p:sp>
      <p:sp>
        <p:nvSpPr>
          <p:cNvPr id="91" name="Rounded Rectangle 90"/>
          <p:cNvSpPr/>
          <p:nvPr/>
        </p:nvSpPr>
        <p:spPr>
          <a:xfrm>
            <a:off x="2125980" y="5417820"/>
            <a:ext cx="1165860" cy="1028700"/>
          </a:xfrm>
          <a:prstGeom prst="roundRect">
            <a:avLst/>
          </a:prstGeom>
          <a:solidFill>
            <a:srgbClr val="FEE2E2"/>
          </a:solidFill>
          <a:ln w="9525">
            <a:solidFill>
              <a:srgbClr val="FCA5A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2" name="TextBox 91"/>
          <p:cNvSpPr txBox="1"/>
          <p:nvPr/>
        </p:nvSpPr>
        <p:spPr>
          <a:xfrm>
            <a:off x="2570722" y="5513490"/>
            <a:ext cx="276377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DC2626"/>
                </a:solidFill>
                <a:latin typeface="Segoe UI', system-ui, sans-serif"/>
              </a:rPr>
              <a:t>GCP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2266569" y="5668137"/>
            <a:ext cx="884682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 Run / GKE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410588" y="5784723"/>
            <a:ext cx="59664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 SQL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410588" y="5901309"/>
            <a:ext cx="59664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 CDN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242567" y="6017896"/>
            <a:ext cx="93268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Cloud Monitoring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2482597" y="6134482"/>
            <a:ext cx="45262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Apigee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194560" y="6251068"/>
            <a:ext cx="1028700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Vertex AI (Gemini)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3429000" y="5417820"/>
            <a:ext cx="1165860" cy="1028700"/>
          </a:xfrm>
          <a:prstGeom prst="roundRect">
            <a:avLst/>
          </a:prstGeom>
          <a:solidFill>
            <a:srgbClr val="E0F2FE"/>
          </a:solidFill>
          <a:ln w="9525">
            <a:solidFill>
              <a:srgbClr val="7DD3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0" name="TextBox 99"/>
          <p:cNvSpPr txBox="1"/>
          <p:nvPr/>
        </p:nvSpPr>
        <p:spPr>
          <a:xfrm>
            <a:off x="3811334" y="5513490"/>
            <a:ext cx="401193" cy="124815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936">
                <a:solidFill>
                  <a:srgbClr val="0284C7"/>
                </a:solidFill>
                <a:latin typeface="Segoe UI', system-ui, sans-serif"/>
              </a:rPr>
              <a:t>AZURE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521584" y="5668137"/>
            <a:ext cx="98069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App Service / AKS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3593593" y="5784723"/>
            <a:ext cx="83667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Azure Database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3713608" y="5901309"/>
            <a:ext cx="59664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Azure CDN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3617596" y="6017896"/>
            <a:ext cx="788669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Azure Monitor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3593593" y="6134482"/>
            <a:ext cx="83667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API Management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641599" y="6251068"/>
            <a:ext cx="74066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719">
                <a:solidFill>
                  <a:srgbClr val="475569"/>
                </a:solidFill>
                <a:latin typeface="Segoe UI', system-ui, sans-serif"/>
              </a:rPr>
              <a:t>• Azure OpenAI</a:t>
            </a:r>
          </a:p>
        </p:txBody>
      </p:sp>
      <p:sp>
        <p:nvSpPr>
          <p:cNvPr id="107" name="Rounded Rectangle 106"/>
          <p:cNvSpPr/>
          <p:nvPr/>
        </p:nvSpPr>
        <p:spPr>
          <a:xfrm>
            <a:off x="5006340" y="5074920"/>
            <a:ext cx="2468880" cy="15087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8" name="TextBox 107"/>
          <p:cNvSpPr txBox="1"/>
          <p:nvPr/>
        </p:nvSpPr>
        <p:spPr>
          <a:xfrm>
            <a:off x="5456224" y="5187392"/>
            <a:ext cx="1569110" cy="153619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ctr"/>
            <a:r>
              <a:rPr sz="1152" b="1">
                <a:solidFill>
                  <a:srgbClr val="1E293B"/>
                </a:solidFill>
                <a:latin typeface="Segoe UI', system-ui, sans-serif"/>
              </a:rPr>
              <a:t>🏢 ON-PREMISES STACK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5143500" y="5450739"/>
            <a:ext cx="888796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864">
                <a:solidFill>
                  <a:srgbClr val="059669"/>
                </a:solidFill>
                <a:latin typeface="Segoe UI', system-ui, sans-serif"/>
              </a:rPr>
              <a:t>Infrastructure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143500" y="5599558"/>
            <a:ext cx="165277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Docker / Kubernetes / OpenShift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5143500" y="5716144"/>
            <a:ext cx="155676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Nginx / HAProxy Load Balancer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5143500" y="5832730"/>
            <a:ext cx="155676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VMware / Proxmox / Bare Metal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143500" y="5965089"/>
            <a:ext cx="658368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864">
                <a:solidFill>
                  <a:srgbClr val="D97706"/>
                </a:solidFill>
                <a:latin typeface="Segoe UI', system-ui, sans-serif"/>
              </a:rPr>
              <a:t>Monitoring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5143500" y="6113908"/>
            <a:ext cx="112471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Prometheus + Grafana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143500" y="6230494"/>
            <a:ext cx="1364741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ELK Stack (Elasticsearch)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143500" y="6347080"/>
            <a:ext cx="1268729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Jaeger / Zipkin Tracing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309360" y="5450739"/>
            <a:ext cx="946404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864">
                <a:solidFill>
                  <a:srgbClr val="7C3AED"/>
                </a:solidFill>
                <a:latin typeface="Segoe UI', system-ui, sans-serif"/>
              </a:rPr>
              <a:t>Self-Hosted LLM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309360" y="5599558"/>
            <a:ext cx="452627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Ollama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309360" y="5716144"/>
            <a:ext cx="356616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vLLM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6309360" y="5832730"/>
            <a:ext cx="596645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LM Studio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6309360" y="5949316"/>
            <a:ext cx="500633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LocalAI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309360" y="6102249"/>
            <a:ext cx="543153" cy="115214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864">
                <a:solidFill>
                  <a:srgbClr val="DC2626"/>
                </a:solidFill>
                <a:latin typeface="Segoe UI', system-ui, sans-serif"/>
              </a:rPr>
              <a:t>Database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309360" y="6251068"/>
            <a:ext cx="1172718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PostgreSQL + pgvector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309360" y="6367654"/>
            <a:ext cx="692658" cy="96011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719">
                <a:solidFill>
                  <a:srgbClr val="475569"/>
                </a:solidFill>
                <a:latin typeface="Segoe UI', system-ui, sans-serif"/>
              </a:rPr>
              <a:t>• Redis Cache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1885950" y="1319137"/>
            <a:ext cx="364159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HTTP/WS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806189" y="1319137"/>
            <a:ext cx="234543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REST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657850" y="1319137"/>
            <a:ext cx="191338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API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69180" y="2073517"/>
            <a:ext cx="450570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gRPC/REST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869180" y="3479407"/>
            <a:ext cx="191338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SQL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3806189" y="4062337"/>
            <a:ext cx="234543" cy="86410"/>
          </a:xfrm>
          <a:prstGeom prst="rect">
            <a:avLst/>
          </a:prstGeom>
          <a:noFill/>
          <a:effectLst/>
        </p:spPr>
        <p:txBody>
          <a:bodyPr wrap="none" lIns="0" rIns="0" tIns="0" bIns="0">
            <a:spAutoFit/>
          </a:bodyPr>
          <a:lstStyle/>
          <a:p>
            <a:pPr algn="l"/>
            <a:r>
              <a:rPr sz="648">
                <a:solidFill>
                  <a:srgbClr val="64748B"/>
                </a:solidFill>
                <a:latin typeface="Segoe UI', system-ui, sans-serif"/>
              </a:rPr>
              <a:t>JDBC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