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525000" cy="4572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2333625" y="100965"/>
            <a:ext cx="2811780" cy="1714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200">
                <a:solidFill>
                  <a:srgbClr val="333333"/>
                </a:solidFill>
                <a:latin typeface="Consolas, monospace"/>
              </a:rPr>
              <a:t>BertForSequenceClassification(model_name)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90500" y="381000"/>
            <a:ext cx="4286250" cy="4000500"/>
          </a:xfrm>
          <a:prstGeom prst="roundRect">
            <a:avLst/>
          </a:prstGeom>
          <a:solidFill>
            <a:srgbClr val="D5F5E3"/>
          </a:solidFill>
          <a:ln w="19050">
            <a:solidFill>
              <a:srgbClr val="7DCE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333625" y="495300"/>
            <a:ext cx="1628775" cy="2143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500" b="1">
                <a:solidFill>
                  <a:srgbClr val="1E8449"/>
                </a:solidFill>
                <a:latin typeface="Arial, sans-serif"/>
              </a:rPr>
              <a:t>Text Classification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33625" y="731520"/>
            <a:ext cx="1571625" cy="1571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>
                <a:solidFill>
                  <a:srgbClr val="27AE60"/>
                </a:solidFill>
                <a:latin typeface="Arial, sans-serif"/>
              </a:rPr>
              <a:t>Sequence-level prediction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38375" y="933450"/>
            <a:ext cx="685800" cy="142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>
                <a:solidFill>
                  <a:srgbClr val="555555"/>
                </a:solidFill>
                <a:latin typeface="Arial, sans-serif"/>
              </a:rPr>
              <a:t>Input Tokens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71500" y="1143000"/>
            <a:ext cx="523875" cy="304800"/>
          </a:xfrm>
          <a:prstGeom prst="roundRect">
            <a:avLst/>
          </a:prstGeom>
          <a:solidFill>
            <a:srgbClr val="FDEBD0"/>
          </a:solidFill>
          <a:ln w="14287">
            <a:solidFill>
              <a:srgbClr val="F5B04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8675" y="1230630"/>
            <a:ext cx="25717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9A7D0A"/>
                </a:solidFill>
                <a:latin typeface="Consolas, monospace"/>
              </a:rPr>
              <a:t>[CLS]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190625" y="1143000"/>
            <a:ext cx="523875" cy="304800"/>
          </a:xfrm>
          <a:prstGeom prst="roundRect">
            <a:avLst/>
          </a:prstGeom>
          <a:solidFill>
            <a:srgbClr val="D6EAF8"/>
          </a:solidFill>
          <a:ln w="14287">
            <a:solidFill>
              <a:srgbClr val="5DADE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47800" y="1230630"/>
            <a:ext cx="205739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1A5276"/>
                </a:solidFill>
                <a:latin typeface="Consolas, monospace"/>
              </a:rPr>
              <a:t>tok₁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809750" y="1143000"/>
            <a:ext cx="523875" cy="304800"/>
          </a:xfrm>
          <a:prstGeom prst="roundRect">
            <a:avLst/>
          </a:prstGeom>
          <a:solidFill>
            <a:srgbClr val="D6EAF8"/>
          </a:solidFill>
          <a:ln w="14287">
            <a:solidFill>
              <a:srgbClr val="5DADE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066925" y="1230630"/>
            <a:ext cx="205739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1A5276"/>
                </a:solidFill>
                <a:latin typeface="Consolas, monospace"/>
              </a:rPr>
              <a:t>tok₂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428875" y="1143000"/>
            <a:ext cx="523875" cy="304800"/>
          </a:xfrm>
          <a:prstGeom prst="roundRect">
            <a:avLst/>
          </a:prstGeom>
          <a:solidFill>
            <a:srgbClr val="D6EAF8"/>
          </a:solidFill>
          <a:ln w="14287">
            <a:solidFill>
              <a:srgbClr val="5DADE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2686050" y="1230630"/>
            <a:ext cx="15430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1A5276"/>
                </a:solidFill>
                <a:latin typeface="Consolas, monospace"/>
              </a:rPr>
              <a:t>...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048000" y="1143000"/>
            <a:ext cx="523875" cy="304800"/>
          </a:xfrm>
          <a:prstGeom prst="roundRect">
            <a:avLst/>
          </a:prstGeom>
          <a:solidFill>
            <a:srgbClr val="E8DAEF"/>
          </a:solidFill>
          <a:ln w="14287">
            <a:solidFill>
              <a:srgbClr val="A569B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305175" y="1230630"/>
            <a:ext cx="25717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6C3483"/>
                </a:solidFill>
                <a:latin typeface="Consolas, monospace"/>
              </a:rPr>
              <a:t>[SEP]</a:t>
            </a:r>
          </a:p>
        </p:txBody>
      </p:sp>
      <p:sp>
        <p:nvSpPr>
          <p:cNvPr id="18" name="Freeform 17"/>
          <p:cNvSpPr/>
          <p:nvPr/>
        </p:nvSpPr>
        <p:spPr>
          <a:xfrm>
            <a:off x="2333625" y="1524000"/>
            <a:ext cx="0" cy="190500"/>
          </a:xfrm>
          <a:custGeom>
            <a:avLst/>
            <a:gdLst/>
            <a:ahLst/>
            <a:cxnLst/>
            <a:rect l="l" t="t" r="r" b="b"/>
            <a:pathLst>
              <a:path w="0"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noFill/>
          <a:ln w="14287">
            <a:solidFill>
              <a:srgbClr val="7F8C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Freeform 18"/>
          <p:cNvSpPr/>
          <p:nvPr/>
        </p:nvSpPr>
        <p:spPr>
          <a:xfrm>
            <a:off x="2286000" y="1685925"/>
            <a:ext cx="95250" cy="76200"/>
          </a:xfrm>
          <a:custGeom>
            <a:avLst/>
            <a:gdLst/>
            <a:ahLst/>
            <a:cxnLst/>
            <a:rect l="l" t="t" r="r" b="b"/>
            <a:pathLst>
              <a:path w="95250" h="76200">
                <a:moveTo>
                  <a:pt x="47625" y="76200"/>
                </a:moveTo>
                <a:lnTo>
                  <a:pt x="0" y="0"/>
                </a:lnTo>
                <a:lnTo>
                  <a:pt x="95250" y="0"/>
                </a:lnTo>
                <a:close/>
              </a:path>
            </a:pathLst>
          </a:custGeom>
          <a:solidFill>
            <a:srgbClr val="7F8C8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571500" y="1809750"/>
            <a:ext cx="3333750" cy="857250"/>
          </a:xfrm>
          <a:prstGeom prst="roundRect">
            <a:avLst/>
          </a:prstGeom>
          <a:solidFill>
            <a:srgbClr val="ABEBC6"/>
          </a:solidFill>
          <a:ln w="19050">
            <a:solidFill>
              <a:srgbClr val="58D6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2238375" y="1882140"/>
            <a:ext cx="822959" cy="1714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200" b="1">
                <a:solidFill>
                  <a:srgbClr val="1E8449"/>
                </a:solidFill>
                <a:latin typeface="Arial, sans-serif"/>
              </a:rPr>
              <a:t>BERT Encoder</a:t>
            </a:r>
          </a:p>
        </p:txBody>
      </p:sp>
      <p:sp>
        <p:nvSpPr>
          <p:cNvPr id="22" name="Oval 21"/>
          <p:cNvSpPr/>
          <p:nvPr/>
        </p:nvSpPr>
        <p:spPr>
          <a:xfrm>
            <a:off x="1238250" y="2047875"/>
            <a:ext cx="190500" cy="190500"/>
          </a:xfrm>
          <a:prstGeom prst="ellipse">
            <a:avLst/>
          </a:prstGeom>
          <a:noFill/>
          <a:ln w="14287">
            <a:solidFill>
              <a:srgbClr val="1E844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1238250" y="2333625"/>
            <a:ext cx="190500" cy="190500"/>
          </a:xfrm>
          <a:prstGeom prst="ellipse">
            <a:avLst/>
          </a:prstGeom>
          <a:noFill/>
          <a:ln w="14287">
            <a:solidFill>
              <a:srgbClr val="1E844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1809750" y="2047875"/>
            <a:ext cx="190500" cy="190500"/>
          </a:xfrm>
          <a:prstGeom prst="ellipse">
            <a:avLst/>
          </a:prstGeom>
          <a:noFill/>
          <a:ln w="14287">
            <a:solidFill>
              <a:srgbClr val="1E844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1809750" y="2190750"/>
            <a:ext cx="190500" cy="190500"/>
          </a:xfrm>
          <a:prstGeom prst="ellipse">
            <a:avLst/>
          </a:prstGeom>
          <a:noFill/>
          <a:ln w="14287">
            <a:solidFill>
              <a:srgbClr val="1E844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1809750" y="2333625"/>
            <a:ext cx="190500" cy="190500"/>
          </a:xfrm>
          <a:prstGeom prst="ellipse">
            <a:avLst/>
          </a:prstGeom>
          <a:noFill/>
          <a:ln w="14287">
            <a:solidFill>
              <a:srgbClr val="1E844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2381250" y="2124075"/>
            <a:ext cx="190500" cy="190500"/>
          </a:xfrm>
          <a:prstGeom prst="ellipse">
            <a:avLst/>
          </a:prstGeom>
          <a:noFill/>
          <a:ln w="14287">
            <a:solidFill>
              <a:srgbClr val="1E844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2381250" y="2333625"/>
            <a:ext cx="190500" cy="190500"/>
          </a:xfrm>
          <a:prstGeom prst="ellipse">
            <a:avLst/>
          </a:prstGeom>
          <a:noFill/>
          <a:ln w="14287">
            <a:solidFill>
              <a:srgbClr val="1E844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9" name="Connector 28"/>
          <p:cNvCxnSpPr/>
          <p:nvPr/>
        </p:nvCxnSpPr>
        <p:spPr>
          <a:xfrm>
            <a:off x="1428750" y="2143125"/>
            <a:ext cx="381000" cy="0"/>
          </a:xfrm>
          <a:prstGeom prst="line">
            <a:avLst/>
          </a:prstGeom>
          <a:ln w="9525">
            <a:solidFill>
              <a:srgbClr val="1E844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/>
          <p:nvPr/>
        </p:nvCxnSpPr>
        <p:spPr>
          <a:xfrm>
            <a:off x="1428750" y="2143125"/>
            <a:ext cx="381000" cy="142875"/>
          </a:xfrm>
          <a:prstGeom prst="line">
            <a:avLst/>
          </a:prstGeom>
          <a:ln w="9525">
            <a:solidFill>
              <a:srgbClr val="1E844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/>
          <p:nvPr/>
        </p:nvCxnSpPr>
        <p:spPr>
          <a:xfrm flipV="1">
            <a:off x="1428750" y="2286000"/>
            <a:ext cx="381000" cy="142875"/>
          </a:xfrm>
          <a:prstGeom prst="line">
            <a:avLst/>
          </a:prstGeom>
          <a:ln w="9525">
            <a:solidFill>
              <a:srgbClr val="1E844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1428750" y="2428875"/>
            <a:ext cx="381000" cy="0"/>
          </a:xfrm>
          <a:prstGeom prst="line">
            <a:avLst/>
          </a:prstGeom>
          <a:ln w="9525">
            <a:solidFill>
              <a:srgbClr val="1E844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2000250" y="2143125"/>
            <a:ext cx="381000" cy="76200"/>
          </a:xfrm>
          <a:prstGeom prst="line">
            <a:avLst/>
          </a:prstGeom>
          <a:ln w="9525">
            <a:solidFill>
              <a:srgbClr val="1E844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 flipV="1">
            <a:off x="2000250" y="2219325"/>
            <a:ext cx="381000" cy="66675"/>
          </a:xfrm>
          <a:prstGeom prst="line">
            <a:avLst/>
          </a:prstGeom>
          <a:ln w="9525">
            <a:solidFill>
              <a:srgbClr val="1E844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/>
          <p:nvPr/>
        </p:nvCxnSpPr>
        <p:spPr>
          <a:xfrm>
            <a:off x="2000250" y="2428875"/>
            <a:ext cx="381000" cy="0"/>
          </a:xfrm>
          <a:prstGeom prst="line">
            <a:avLst/>
          </a:prstGeom>
          <a:ln w="9525">
            <a:solidFill>
              <a:srgbClr val="1E844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ounded Rectangle 35"/>
          <p:cNvSpPr/>
          <p:nvPr/>
        </p:nvSpPr>
        <p:spPr>
          <a:xfrm>
            <a:off x="2524125" y="2143125"/>
            <a:ext cx="1238250" cy="428625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82E0A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3143250" y="2202180"/>
            <a:ext cx="822959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1E8449"/>
                </a:solidFill>
                <a:latin typeface="Arial, sans-serif"/>
              </a:rPr>
              <a:t>hidden_size: 768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143250" y="2326005"/>
            <a:ext cx="720090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1E8449"/>
                </a:solidFill>
                <a:latin typeface="Arial, sans-serif"/>
              </a:rPr>
              <a:t>num_layers: 12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143250" y="2449830"/>
            <a:ext cx="97726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1E8449"/>
                </a:solidFill>
                <a:latin typeface="Arial, sans-serif"/>
              </a:rPr>
              <a:t>attention_heads: 12</a:t>
            </a:r>
          </a:p>
        </p:txBody>
      </p:sp>
      <p:sp>
        <p:nvSpPr>
          <p:cNvPr id="40" name="Freeform 39"/>
          <p:cNvSpPr/>
          <p:nvPr/>
        </p:nvSpPr>
        <p:spPr>
          <a:xfrm>
            <a:off x="2333625" y="2714625"/>
            <a:ext cx="0" cy="190500"/>
          </a:xfrm>
          <a:custGeom>
            <a:avLst/>
            <a:gdLst/>
            <a:ahLst/>
            <a:cxnLst/>
            <a:rect l="l" t="t" r="r" b="b"/>
            <a:pathLst>
              <a:path w="0"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noFill/>
          <a:ln w="14287">
            <a:solidFill>
              <a:srgbClr val="7F8C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Freeform 40"/>
          <p:cNvSpPr/>
          <p:nvPr/>
        </p:nvSpPr>
        <p:spPr>
          <a:xfrm>
            <a:off x="2286000" y="2876550"/>
            <a:ext cx="95250" cy="76200"/>
          </a:xfrm>
          <a:custGeom>
            <a:avLst/>
            <a:gdLst/>
            <a:ahLst/>
            <a:cxnLst/>
            <a:rect l="l" t="t" r="r" b="b"/>
            <a:pathLst>
              <a:path w="95250" h="76200">
                <a:moveTo>
                  <a:pt x="47625" y="76200"/>
                </a:moveTo>
                <a:lnTo>
                  <a:pt x="0" y="0"/>
                </a:lnTo>
                <a:lnTo>
                  <a:pt x="95250" y="0"/>
                </a:lnTo>
                <a:close/>
              </a:path>
            </a:pathLst>
          </a:custGeom>
          <a:solidFill>
            <a:srgbClr val="7F8C8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2238375" y="2886075"/>
            <a:ext cx="1485900" cy="142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>
                <a:solidFill>
                  <a:srgbClr val="555555"/>
                </a:solidFill>
                <a:latin typeface="Arial, sans-serif"/>
              </a:rPr>
              <a:t>Extract [CLS] Hidden State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571500" y="3095625"/>
            <a:ext cx="523875" cy="333375"/>
          </a:xfrm>
          <a:prstGeom prst="roundRect">
            <a:avLst/>
          </a:prstGeom>
          <a:solidFill>
            <a:srgbClr val="FDEBD0"/>
          </a:solidFill>
          <a:ln w="19050">
            <a:solidFill>
              <a:srgbClr val="F5B04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828675" y="3147060"/>
            <a:ext cx="27432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9A7D0A"/>
                </a:solidFill>
                <a:latin typeface="Arial, sans-serif"/>
              </a:rPr>
              <a:t>h[CLS]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28675" y="3282315"/>
            <a:ext cx="200025" cy="1000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700">
                <a:solidFill>
                  <a:srgbClr val="B7950B"/>
                </a:solidFill>
                <a:latin typeface="Consolas, monospace"/>
              </a:rPr>
              <a:t>[768]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1190625" y="3095625"/>
            <a:ext cx="523875" cy="333375"/>
          </a:xfrm>
          <a:prstGeom prst="roundRect">
            <a:avLst/>
          </a:prstGeom>
          <a:noFill/>
          <a:ln w="9525">
            <a:solidFill>
              <a:srgbClr val="BDC3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1447800" y="3183255"/>
            <a:ext cx="102869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BDC3C7"/>
                </a:solidFill>
                <a:latin typeface="Arial, sans-serif"/>
              </a:rPr>
              <a:t>h₁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1809750" y="3095625"/>
            <a:ext cx="523875" cy="333375"/>
          </a:xfrm>
          <a:prstGeom prst="roundRect">
            <a:avLst/>
          </a:prstGeom>
          <a:noFill/>
          <a:ln w="9525">
            <a:solidFill>
              <a:srgbClr val="BDC3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2066925" y="3183255"/>
            <a:ext cx="102869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BDC3C7"/>
                </a:solidFill>
                <a:latin typeface="Arial, sans-serif"/>
              </a:rPr>
              <a:t>h₂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2428875" y="3095625"/>
            <a:ext cx="523875" cy="333375"/>
          </a:xfrm>
          <a:prstGeom prst="roundRect">
            <a:avLst/>
          </a:prstGeom>
          <a:noFill/>
          <a:ln w="9525">
            <a:solidFill>
              <a:srgbClr val="BDC3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2686050" y="3183255"/>
            <a:ext cx="15430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BDC3C7"/>
                </a:solidFill>
                <a:latin typeface="Arial, sans-serif"/>
              </a:rPr>
              <a:t>...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3048000" y="3095625"/>
            <a:ext cx="523875" cy="333375"/>
          </a:xfrm>
          <a:prstGeom prst="roundRect">
            <a:avLst/>
          </a:prstGeom>
          <a:noFill/>
          <a:ln w="9525">
            <a:solidFill>
              <a:srgbClr val="BDC3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3305175" y="3183255"/>
            <a:ext cx="308610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BDC3C7"/>
                </a:solidFill>
                <a:latin typeface="Arial, sans-serif"/>
              </a:rPr>
              <a:t>h[SEP]</a:t>
            </a:r>
          </a:p>
        </p:txBody>
      </p:sp>
      <p:sp>
        <p:nvSpPr>
          <p:cNvPr id="54" name="Freeform 53"/>
          <p:cNvSpPr/>
          <p:nvPr/>
        </p:nvSpPr>
        <p:spPr>
          <a:xfrm>
            <a:off x="828675" y="3429000"/>
            <a:ext cx="0" cy="238125"/>
          </a:xfrm>
          <a:custGeom>
            <a:avLst/>
            <a:gdLst/>
            <a:ahLst/>
            <a:cxnLst/>
            <a:rect l="l" t="t" r="r" b="b"/>
            <a:pathLst>
              <a:path w="0" h="238125">
                <a:moveTo>
                  <a:pt x="0" y="0"/>
                </a:moveTo>
                <a:lnTo>
                  <a:pt x="0" y="238125"/>
                </a:lnTo>
              </a:path>
            </a:pathLst>
          </a:custGeom>
          <a:noFill/>
          <a:ln w="19050">
            <a:solidFill>
              <a:srgbClr val="F5B04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5" name="Freeform 54"/>
          <p:cNvSpPr/>
          <p:nvPr/>
        </p:nvSpPr>
        <p:spPr>
          <a:xfrm>
            <a:off x="781050" y="3638550"/>
            <a:ext cx="95250" cy="76200"/>
          </a:xfrm>
          <a:custGeom>
            <a:avLst/>
            <a:gdLst/>
            <a:ahLst/>
            <a:cxnLst/>
            <a:rect l="l" t="t" r="r" b="b"/>
            <a:pathLst>
              <a:path w="95250" h="76200">
                <a:moveTo>
                  <a:pt x="47625" y="76200"/>
                </a:moveTo>
                <a:lnTo>
                  <a:pt x="0" y="0"/>
                </a:lnTo>
                <a:lnTo>
                  <a:pt x="95250" y="0"/>
                </a:lnTo>
                <a:close/>
              </a:path>
            </a:pathLst>
          </a:custGeom>
          <a:solidFill>
            <a:srgbClr val="F5B0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Rounded Rectangle 55"/>
          <p:cNvSpPr/>
          <p:nvPr/>
        </p:nvSpPr>
        <p:spPr>
          <a:xfrm>
            <a:off x="285750" y="3762375"/>
            <a:ext cx="1714500" cy="476250"/>
          </a:xfrm>
          <a:prstGeom prst="roundRect">
            <a:avLst/>
          </a:prstGeom>
          <a:solidFill>
            <a:srgbClr val="FEF9E7"/>
          </a:solidFill>
          <a:ln w="19050">
            <a:solidFill>
              <a:srgbClr val="F4D03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1143000" y="3827145"/>
            <a:ext cx="1194435" cy="1571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 b="1">
                <a:solidFill>
                  <a:srgbClr val="9A7D0A"/>
                </a:solidFill>
                <a:latin typeface="Arial, sans-serif"/>
              </a:rPr>
              <a:t>Classification Head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143000" y="4021455"/>
            <a:ext cx="118300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B7950B"/>
                </a:solidFill>
                <a:latin typeface="Consolas, monospace"/>
              </a:rPr>
              <a:t>Linear(768, num_labels)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2381250" y="3762375"/>
            <a:ext cx="1714500" cy="476250"/>
          </a:xfrm>
          <a:prstGeom prst="roundRect">
            <a:avLst/>
          </a:prstGeom>
          <a:solidFill>
            <a:srgbClr val="FFFFFF"/>
          </a:solidFill>
          <a:ln w="14287">
            <a:solidFill>
              <a:srgbClr val="82E0A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3238500" y="3819525"/>
            <a:ext cx="800100" cy="142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>
                <a:solidFill>
                  <a:srgbClr val="1E8449"/>
                </a:solidFill>
                <a:latin typeface="Arial, sans-serif"/>
              </a:rPr>
              <a:t>Output: Logits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238500" y="4021455"/>
            <a:ext cx="97726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27AE60"/>
                </a:solidFill>
                <a:latin typeface="Consolas, monospace"/>
              </a:rPr>
              <a:t>[batch, num_labels]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191375" y="100965"/>
            <a:ext cx="2468880" cy="1714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200">
                <a:solidFill>
                  <a:srgbClr val="333333"/>
                </a:solidFill>
                <a:latin typeface="Consolas, monospace"/>
              </a:rPr>
              <a:t>BertForQuestionAnswering(model_name)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5048250" y="381000"/>
            <a:ext cx="4286250" cy="4000500"/>
          </a:xfrm>
          <a:prstGeom prst="roundRect">
            <a:avLst/>
          </a:prstGeom>
          <a:solidFill>
            <a:srgbClr val="FEF5E7"/>
          </a:solidFill>
          <a:ln w="19050">
            <a:solidFill>
              <a:srgbClr val="F5B04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7191375" y="495300"/>
            <a:ext cx="1543050" cy="2143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500" b="1">
                <a:solidFill>
                  <a:srgbClr val="9A7D0A"/>
                </a:solidFill>
                <a:latin typeface="Arial, sans-serif"/>
              </a:rPr>
              <a:t>Question Answering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191375" y="731520"/>
            <a:ext cx="2011680" cy="1571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>
                <a:solidFill>
                  <a:srgbClr val="B7950B"/>
                </a:solidFill>
                <a:latin typeface="Arial, sans-serif"/>
              </a:rPr>
              <a:t>Token-level start/end prediction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239000" y="933450"/>
            <a:ext cx="2343150" cy="142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>
                <a:solidFill>
                  <a:srgbClr val="555555"/>
                </a:solidFill>
                <a:latin typeface="Arial, sans-serif"/>
              </a:rPr>
              <a:t>Input: [CLS] Question [SEP] Context [SEP]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5334000" y="1143000"/>
            <a:ext cx="428625" cy="304800"/>
          </a:xfrm>
          <a:prstGeom prst="roundRect">
            <a:avLst/>
          </a:prstGeom>
          <a:solidFill>
            <a:srgbClr val="D5F5E3"/>
          </a:solidFill>
          <a:ln w="14287">
            <a:solidFill>
              <a:srgbClr val="58D6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TextBox 67"/>
          <p:cNvSpPr txBox="1"/>
          <p:nvPr/>
        </p:nvSpPr>
        <p:spPr>
          <a:xfrm>
            <a:off x="5543550" y="1242060"/>
            <a:ext cx="22860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1E8449"/>
                </a:solidFill>
                <a:latin typeface="Consolas, monospace"/>
              </a:rPr>
              <a:t>[CLS]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5810250" y="1143000"/>
            <a:ext cx="523875" cy="304800"/>
          </a:xfrm>
          <a:prstGeom prst="roundRect">
            <a:avLst/>
          </a:prstGeom>
          <a:solidFill>
            <a:srgbClr val="FADBD8"/>
          </a:solidFill>
          <a:ln w="14287">
            <a:solidFill>
              <a:srgbClr val="EC70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TextBox 69"/>
          <p:cNvSpPr txBox="1"/>
          <p:nvPr/>
        </p:nvSpPr>
        <p:spPr>
          <a:xfrm>
            <a:off x="6067425" y="1242060"/>
            <a:ext cx="27432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922B21"/>
                </a:solidFill>
                <a:latin typeface="Consolas, monospace"/>
              </a:rPr>
              <a:t>Where?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6381750" y="1143000"/>
            <a:ext cx="428625" cy="304800"/>
          </a:xfrm>
          <a:prstGeom prst="roundRect">
            <a:avLst/>
          </a:prstGeom>
          <a:solidFill>
            <a:srgbClr val="E8DAEF"/>
          </a:solidFill>
          <a:ln w="14287">
            <a:solidFill>
              <a:srgbClr val="A569B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TextBox 71"/>
          <p:cNvSpPr txBox="1"/>
          <p:nvPr/>
        </p:nvSpPr>
        <p:spPr>
          <a:xfrm>
            <a:off x="6591300" y="1242060"/>
            <a:ext cx="22860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6C3483"/>
                </a:solidFill>
                <a:latin typeface="Consolas, monospace"/>
              </a:rPr>
              <a:t>[SEP]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858000" y="1143000"/>
            <a:ext cx="476250" cy="304800"/>
          </a:xfrm>
          <a:prstGeom prst="roundRect">
            <a:avLst/>
          </a:prstGeom>
          <a:solidFill>
            <a:srgbClr val="D6EAF8"/>
          </a:solidFill>
          <a:ln w="14287">
            <a:solidFill>
              <a:srgbClr val="5DADE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7096125" y="1242060"/>
            <a:ext cx="18288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1A5276"/>
                </a:solidFill>
                <a:latin typeface="Consolas, monospace"/>
              </a:rPr>
              <a:t>John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7381875" y="1143000"/>
            <a:ext cx="476250" cy="304800"/>
          </a:xfrm>
          <a:prstGeom prst="roundRect">
            <a:avLst/>
          </a:prstGeom>
          <a:solidFill>
            <a:srgbClr val="D6EAF8"/>
          </a:solidFill>
          <a:ln w="14287">
            <a:solidFill>
              <a:srgbClr val="5DADE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TextBox 75"/>
          <p:cNvSpPr txBox="1"/>
          <p:nvPr/>
        </p:nvSpPr>
        <p:spPr>
          <a:xfrm>
            <a:off x="7620000" y="1242060"/>
            <a:ext cx="22860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1A5276"/>
                </a:solidFill>
                <a:latin typeface="Consolas, monospace"/>
              </a:rPr>
              <a:t>lives</a:t>
            </a:r>
          </a:p>
        </p:txBody>
      </p:sp>
      <p:sp>
        <p:nvSpPr>
          <p:cNvPr id="77" name="Rounded Rectangle 76"/>
          <p:cNvSpPr/>
          <p:nvPr/>
        </p:nvSpPr>
        <p:spPr>
          <a:xfrm>
            <a:off x="7905750" y="1143000"/>
            <a:ext cx="333375" cy="304800"/>
          </a:xfrm>
          <a:prstGeom prst="roundRect">
            <a:avLst/>
          </a:prstGeom>
          <a:solidFill>
            <a:srgbClr val="D6EAF8"/>
          </a:solidFill>
          <a:ln w="14287">
            <a:solidFill>
              <a:srgbClr val="5DADE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8" name="TextBox 77"/>
          <p:cNvSpPr txBox="1"/>
          <p:nvPr/>
        </p:nvSpPr>
        <p:spPr>
          <a:xfrm>
            <a:off x="8067675" y="1242060"/>
            <a:ext cx="9144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1A5276"/>
                </a:solidFill>
                <a:latin typeface="Consolas, monospace"/>
              </a:rPr>
              <a:t>in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8286750" y="1143000"/>
            <a:ext cx="428625" cy="304800"/>
          </a:xfrm>
          <a:prstGeom prst="roundRect">
            <a:avLst/>
          </a:prstGeom>
          <a:solidFill>
            <a:srgbClr val="ABEBC6"/>
          </a:solidFill>
          <a:ln w="19050">
            <a:solidFill>
              <a:srgbClr val="27AE6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TextBox 79"/>
          <p:cNvSpPr txBox="1"/>
          <p:nvPr/>
        </p:nvSpPr>
        <p:spPr>
          <a:xfrm>
            <a:off x="8496300" y="1242060"/>
            <a:ext cx="13716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145A32"/>
                </a:solidFill>
                <a:latin typeface="Consolas, monospace"/>
              </a:rPr>
              <a:t>NYC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8763000" y="1143000"/>
            <a:ext cx="381000" cy="304800"/>
          </a:xfrm>
          <a:prstGeom prst="roundRect">
            <a:avLst/>
          </a:prstGeom>
          <a:solidFill>
            <a:srgbClr val="E8DAEF"/>
          </a:solidFill>
          <a:ln w="14287">
            <a:solidFill>
              <a:srgbClr val="A569B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TextBox 81"/>
          <p:cNvSpPr txBox="1"/>
          <p:nvPr/>
        </p:nvSpPr>
        <p:spPr>
          <a:xfrm>
            <a:off x="8953500" y="1253490"/>
            <a:ext cx="200025" cy="1000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700">
                <a:solidFill>
                  <a:srgbClr val="6C3483"/>
                </a:solidFill>
                <a:latin typeface="Consolas, monospace"/>
              </a:rPr>
              <a:t>[SEP]</a:t>
            </a:r>
          </a:p>
        </p:txBody>
      </p:sp>
      <p:sp>
        <p:nvSpPr>
          <p:cNvPr id="83" name="Freeform 82"/>
          <p:cNvSpPr/>
          <p:nvPr/>
        </p:nvSpPr>
        <p:spPr>
          <a:xfrm>
            <a:off x="7191375" y="1524000"/>
            <a:ext cx="0" cy="190500"/>
          </a:xfrm>
          <a:custGeom>
            <a:avLst/>
            <a:gdLst/>
            <a:ahLst/>
            <a:cxnLst/>
            <a:rect l="l" t="t" r="r" b="b"/>
            <a:pathLst>
              <a:path w="0"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noFill/>
          <a:ln w="14287">
            <a:solidFill>
              <a:srgbClr val="7F8C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Freeform 83"/>
          <p:cNvSpPr/>
          <p:nvPr/>
        </p:nvSpPr>
        <p:spPr>
          <a:xfrm>
            <a:off x="7143750" y="1685925"/>
            <a:ext cx="95250" cy="76200"/>
          </a:xfrm>
          <a:custGeom>
            <a:avLst/>
            <a:gdLst/>
            <a:ahLst/>
            <a:cxnLst/>
            <a:rect l="l" t="t" r="r" b="b"/>
            <a:pathLst>
              <a:path w="95250" h="76200">
                <a:moveTo>
                  <a:pt x="47625" y="76200"/>
                </a:moveTo>
                <a:lnTo>
                  <a:pt x="0" y="0"/>
                </a:lnTo>
                <a:lnTo>
                  <a:pt x="95250" y="0"/>
                </a:lnTo>
                <a:close/>
              </a:path>
            </a:pathLst>
          </a:custGeom>
          <a:solidFill>
            <a:srgbClr val="7F8C8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5" name="Rounded Rectangle 84"/>
          <p:cNvSpPr/>
          <p:nvPr/>
        </p:nvSpPr>
        <p:spPr>
          <a:xfrm>
            <a:off x="5429250" y="1809750"/>
            <a:ext cx="3333750" cy="857250"/>
          </a:xfrm>
          <a:prstGeom prst="roundRect">
            <a:avLst/>
          </a:prstGeom>
          <a:solidFill>
            <a:srgbClr val="FDEBD0"/>
          </a:solidFill>
          <a:ln w="19050">
            <a:solidFill>
              <a:srgbClr val="F5B04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6" name="TextBox 85"/>
          <p:cNvSpPr txBox="1"/>
          <p:nvPr/>
        </p:nvSpPr>
        <p:spPr>
          <a:xfrm>
            <a:off x="7096125" y="1882140"/>
            <a:ext cx="822959" cy="1714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200" b="1">
                <a:solidFill>
                  <a:srgbClr val="9A7D0A"/>
                </a:solidFill>
                <a:latin typeface="Arial, sans-serif"/>
              </a:rPr>
              <a:t>BERT Encoder</a:t>
            </a:r>
          </a:p>
        </p:txBody>
      </p:sp>
      <p:sp>
        <p:nvSpPr>
          <p:cNvPr id="87" name="Oval 86"/>
          <p:cNvSpPr/>
          <p:nvPr/>
        </p:nvSpPr>
        <p:spPr>
          <a:xfrm>
            <a:off x="6096000" y="2047875"/>
            <a:ext cx="190500" cy="190500"/>
          </a:xfrm>
          <a:prstGeom prst="ellipse">
            <a:avLst/>
          </a:prstGeom>
          <a:solidFill>
            <a:srgbClr val="F5B041"/>
          </a:solidFill>
          <a:ln w="14287">
            <a:solidFill>
              <a:srgbClr val="9A7D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8" name="TextBox 87"/>
          <p:cNvSpPr txBox="1"/>
          <p:nvPr/>
        </p:nvSpPr>
        <p:spPr>
          <a:xfrm>
            <a:off x="6191250" y="2112645"/>
            <a:ext cx="102869" cy="85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FFFFFF"/>
                </a:solidFill>
                <a:latin typeface="Arial, sans-serif"/>
              </a:rPr>
              <a:t>0.3</a:t>
            </a:r>
          </a:p>
        </p:txBody>
      </p:sp>
      <p:sp>
        <p:nvSpPr>
          <p:cNvPr id="89" name="Oval 88"/>
          <p:cNvSpPr/>
          <p:nvPr/>
        </p:nvSpPr>
        <p:spPr>
          <a:xfrm>
            <a:off x="6096000" y="2333625"/>
            <a:ext cx="190500" cy="190500"/>
          </a:xfrm>
          <a:prstGeom prst="ellipse">
            <a:avLst/>
          </a:prstGeom>
          <a:solidFill>
            <a:srgbClr val="F5B041"/>
          </a:solidFill>
          <a:ln w="14287">
            <a:solidFill>
              <a:srgbClr val="9A7D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0" name="TextBox 89"/>
          <p:cNvSpPr txBox="1"/>
          <p:nvPr/>
        </p:nvSpPr>
        <p:spPr>
          <a:xfrm>
            <a:off x="6191250" y="2398395"/>
            <a:ext cx="137160" cy="85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FFFFFF"/>
                </a:solidFill>
                <a:latin typeface="Arial, sans-serif"/>
              </a:rPr>
              <a:t>-0.2</a:t>
            </a:r>
          </a:p>
        </p:txBody>
      </p:sp>
      <p:sp>
        <p:nvSpPr>
          <p:cNvPr id="91" name="Oval 90"/>
          <p:cNvSpPr/>
          <p:nvPr/>
        </p:nvSpPr>
        <p:spPr>
          <a:xfrm>
            <a:off x="6667500" y="2047875"/>
            <a:ext cx="190500" cy="190500"/>
          </a:xfrm>
          <a:prstGeom prst="ellipse">
            <a:avLst/>
          </a:prstGeom>
          <a:solidFill>
            <a:srgbClr val="F5B041"/>
          </a:solidFill>
          <a:ln w="14287">
            <a:solidFill>
              <a:srgbClr val="9A7D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TextBox 91"/>
          <p:cNvSpPr txBox="1"/>
          <p:nvPr/>
        </p:nvSpPr>
        <p:spPr>
          <a:xfrm>
            <a:off x="6762750" y="2112645"/>
            <a:ext cx="102869" cy="85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FFFFFF"/>
                </a:solidFill>
                <a:latin typeface="Arial, sans-serif"/>
              </a:rPr>
              <a:t>0.8</a:t>
            </a:r>
          </a:p>
        </p:txBody>
      </p:sp>
      <p:sp>
        <p:nvSpPr>
          <p:cNvPr id="93" name="Oval 92"/>
          <p:cNvSpPr/>
          <p:nvPr/>
        </p:nvSpPr>
        <p:spPr>
          <a:xfrm>
            <a:off x="6667500" y="2190750"/>
            <a:ext cx="190500" cy="190500"/>
          </a:xfrm>
          <a:prstGeom prst="ellipse">
            <a:avLst/>
          </a:prstGeom>
          <a:solidFill>
            <a:srgbClr val="F5B041"/>
          </a:solidFill>
          <a:ln w="14287">
            <a:solidFill>
              <a:srgbClr val="9A7D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4" name="TextBox 93"/>
          <p:cNvSpPr txBox="1"/>
          <p:nvPr/>
        </p:nvSpPr>
        <p:spPr>
          <a:xfrm>
            <a:off x="6762750" y="2255520"/>
            <a:ext cx="102869" cy="85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FFFFFF"/>
                </a:solidFill>
                <a:latin typeface="Arial, sans-serif"/>
              </a:rPr>
              <a:t>0.1</a:t>
            </a:r>
          </a:p>
        </p:txBody>
      </p:sp>
      <p:sp>
        <p:nvSpPr>
          <p:cNvPr id="95" name="Oval 94"/>
          <p:cNvSpPr/>
          <p:nvPr/>
        </p:nvSpPr>
        <p:spPr>
          <a:xfrm>
            <a:off x="6667500" y="2333625"/>
            <a:ext cx="190500" cy="190500"/>
          </a:xfrm>
          <a:prstGeom prst="ellipse">
            <a:avLst/>
          </a:prstGeom>
          <a:solidFill>
            <a:srgbClr val="F5B041"/>
          </a:solidFill>
          <a:ln w="14287">
            <a:solidFill>
              <a:srgbClr val="9A7D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6" name="TextBox 95"/>
          <p:cNvSpPr txBox="1"/>
          <p:nvPr/>
        </p:nvSpPr>
        <p:spPr>
          <a:xfrm>
            <a:off x="6762750" y="2398395"/>
            <a:ext cx="137160" cy="85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FFFFFF"/>
                </a:solidFill>
                <a:latin typeface="Arial, sans-serif"/>
              </a:rPr>
              <a:t>-0.5</a:t>
            </a:r>
          </a:p>
        </p:txBody>
      </p:sp>
      <p:sp>
        <p:nvSpPr>
          <p:cNvPr id="97" name="Oval 96"/>
          <p:cNvSpPr/>
          <p:nvPr/>
        </p:nvSpPr>
        <p:spPr>
          <a:xfrm>
            <a:off x="7239000" y="2124075"/>
            <a:ext cx="190500" cy="190500"/>
          </a:xfrm>
          <a:prstGeom prst="ellipse">
            <a:avLst/>
          </a:prstGeom>
          <a:solidFill>
            <a:srgbClr val="F5B041"/>
          </a:solidFill>
          <a:ln w="14287">
            <a:solidFill>
              <a:srgbClr val="9A7D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8" name="TextBox 97"/>
          <p:cNvSpPr txBox="1"/>
          <p:nvPr/>
        </p:nvSpPr>
        <p:spPr>
          <a:xfrm>
            <a:off x="7334250" y="2188845"/>
            <a:ext cx="102869" cy="85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FFFFFF"/>
                </a:solidFill>
                <a:latin typeface="Arial, sans-serif"/>
              </a:rPr>
              <a:t>0.6</a:t>
            </a:r>
          </a:p>
        </p:txBody>
      </p:sp>
      <p:sp>
        <p:nvSpPr>
          <p:cNvPr id="99" name="Oval 98"/>
          <p:cNvSpPr/>
          <p:nvPr/>
        </p:nvSpPr>
        <p:spPr>
          <a:xfrm>
            <a:off x="7239000" y="2333625"/>
            <a:ext cx="190500" cy="190500"/>
          </a:xfrm>
          <a:prstGeom prst="ellipse">
            <a:avLst/>
          </a:prstGeom>
          <a:solidFill>
            <a:srgbClr val="F5B041"/>
          </a:solidFill>
          <a:ln w="14287">
            <a:solidFill>
              <a:srgbClr val="9A7D0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TextBox 99"/>
          <p:cNvSpPr txBox="1"/>
          <p:nvPr/>
        </p:nvSpPr>
        <p:spPr>
          <a:xfrm>
            <a:off x="7334250" y="2398395"/>
            <a:ext cx="102869" cy="85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FFFFFF"/>
                </a:solidFill>
                <a:latin typeface="Arial, sans-serif"/>
              </a:rPr>
              <a:t>0.4</a:t>
            </a:r>
          </a:p>
        </p:txBody>
      </p:sp>
      <p:cxnSp>
        <p:nvCxnSpPr>
          <p:cNvPr id="101" name="Connector 100"/>
          <p:cNvCxnSpPr/>
          <p:nvPr/>
        </p:nvCxnSpPr>
        <p:spPr>
          <a:xfrm>
            <a:off x="6286500" y="2143125"/>
            <a:ext cx="381000" cy="0"/>
          </a:xfrm>
          <a:prstGeom prst="line">
            <a:avLst/>
          </a:prstGeom>
          <a:ln w="9525">
            <a:solidFill>
              <a:srgbClr val="9A7D0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Connector 101"/>
          <p:cNvCxnSpPr/>
          <p:nvPr/>
        </p:nvCxnSpPr>
        <p:spPr>
          <a:xfrm>
            <a:off x="6286500" y="2143125"/>
            <a:ext cx="381000" cy="142875"/>
          </a:xfrm>
          <a:prstGeom prst="line">
            <a:avLst/>
          </a:prstGeom>
          <a:ln w="9525">
            <a:solidFill>
              <a:srgbClr val="9A7D0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Connector 102"/>
          <p:cNvCxnSpPr/>
          <p:nvPr/>
        </p:nvCxnSpPr>
        <p:spPr>
          <a:xfrm flipV="1">
            <a:off x="6286500" y="2286000"/>
            <a:ext cx="381000" cy="142875"/>
          </a:xfrm>
          <a:prstGeom prst="line">
            <a:avLst/>
          </a:prstGeom>
          <a:ln w="9525">
            <a:solidFill>
              <a:srgbClr val="9A7D0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ctor 103"/>
          <p:cNvCxnSpPr/>
          <p:nvPr/>
        </p:nvCxnSpPr>
        <p:spPr>
          <a:xfrm>
            <a:off x="6286500" y="2428875"/>
            <a:ext cx="381000" cy="0"/>
          </a:xfrm>
          <a:prstGeom prst="line">
            <a:avLst/>
          </a:prstGeom>
          <a:ln w="9525">
            <a:solidFill>
              <a:srgbClr val="9A7D0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Connector 104"/>
          <p:cNvCxnSpPr/>
          <p:nvPr/>
        </p:nvCxnSpPr>
        <p:spPr>
          <a:xfrm>
            <a:off x="6858000" y="2143125"/>
            <a:ext cx="381000" cy="76200"/>
          </a:xfrm>
          <a:prstGeom prst="line">
            <a:avLst/>
          </a:prstGeom>
          <a:ln w="9525">
            <a:solidFill>
              <a:srgbClr val="9A7D0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Connector 105"/>
          <p:cNvCxnSpPr/>
          <p:nvPr/>
        </p:nvCxnSpPr>
        <p:spPr>
          <a:xfrm flipV="1">
            <a:off x="6858000" y="2219325"/>
            <a:ext cx="381000" cy="66675"/>
          </a:xfrm>
          <a:prstGeom prst="line">
            <a:avLst/>
          </a:prstGeom>
          <a:ln w="9525">
            <a:solidFill>
              <a:srgbClr val="9A7D0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Connector 106"/>
          <p:cNvCxnSpPr/>
          <p:nvPr/>
        </p:nvCxnSpPr>
        <p:spPr>
          <a:xfrm>
            <a:off x="6858000" y="2428875"/>
            <a:ext cx="381000" cy="0"/>
          </a:xfrm>
          <a:prstGeom prst="line">
            <a:avLst/>
          </a:prstGeom>
          <a:ln w="9525">
            <a:solidFill>
              <a:srgbClr val="9A7D0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Rounded Rectangle 107"/>
          <p:cNvSpPr/>
          <p:nvPr/>
        </p:nvSpPr>
        <p:spPr>
          <a:xfrm>
            <a:off x="7381875" y="2143125"/>
            <a:ext cx="1238250" cy="428625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F7DC6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9" name="TextBox 108"/>
          <p:cNvSpPr txBox="1"/>
          <p:nvPr/>
        </p:nvSpPr>
        <p:spPr>
          <a:xfrm>
            <a:off x="8001000" y="2202180"/>
            <a:ext cx="822959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9A7D0A"/>
                </a:solidFill>
                <a:latin typeface="Arial, sans-serif"/>
              </a:rPr>
              <a:t>hidden_size: 768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8001000" y="2326005"/>
            <a:ext cx="720090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9A7D0A"/>
                </a:solidFill>
                <a:latin typeface="Arial, sans-serif"/>
              </a:rPr>
              <a:t>num_layers: 12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8001000" y="2449830"/>
            <a:ext cx="97726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9A7D0A"/>
                </a:solidFill>
                <a:latin typeface="Arial, sans-serif"/>
              </a:rPr>
              <a:t>attention_heads: 12</a:t>
            </a:r>
          </a:p>
        </p:txBody>
      </p:sp>
      <p:sp>
        <p:nvSpPr>
          <p:cNvPr id="112" name="Freeform 111"/>
          <p:cNvSpPr/>
          <p:nvPr/>
        </p:nvSpPr>
        <p:spPr>
          <a:xfrm>
            <a:off x="7191375" y="2714625"/>
            <a:ext cx="0" cy="190500"/>
          </a:xfrm>
          <a:custGeom>
            <a:avLst/>
            <a:gdLst/>
            <a:ahLst/>
            <a:cxnLst/>
            <a:rect l="l" t="t" r="r" b="b"/>
            <a:pathLst>
              <a:path w="0" h="190500">
                <a:moveTo>
                  <a:pt x="0" y="0"/>
                </a:moveTo>
                <a:lnTo>
                  <a:pt x="0" y="190500"/>
                </a:lnTo>
              </a:path>
            </a:pathLst>
          </a:custGeom>
          <a:noFill/>
          <a:ln w="14287">
            <a:solidFill>
              <a:srgbClr val="7F8C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3" name="Freeform 112"/>
          <p:cNvSpPr/>
          <p:nvPr/>
        </p:nvSpPr>
        <p:spPr>
          <a:xfrm>
            <a:off x="7143750" y="2876550"/>
            <a:ext cx="95250" cy="76200"/>
          </a:xfrm>
          <a:custGeom>
            <a:avLst/>
            <a:gdLst/>
            <a:ahLst/>
            <a:cxnLst/>
            <a:rect l="l" t="t" r="r" b="b"/>
            <a:pathLst>
              <a:path w="95250" h="76200">
                <a:moveTo>
                  <a:pt x="47625" y="76200"/>
                </a:moveTo>
                <a:lnTo>
                  <a:pt x="0" y="0"/>
                </a:lnTo>
                <a:lnTo>
                  <a:pt x="95250" y="0"/>
                </a:lnTo>
                <a:close/>
              </a:path>
            </a:pathLst>
          </a:custGeom>
          <a:solidFill>
            <a:srgbClr val="7F8C8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4" name="TextBox 113"/>
          <p:cNvSpPr txBox="1"/>
          <p:nvPr/>
        </p:nvSpPr>
        <p:spPr>
          <a:xfrm>
            <a:off x="7239000" y="2886075"/>
            <a:ext cx="2514600" cy="142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>
                <a:solidFill>
                  <a:srgbClr val="555555"/>
                </a:solidFill>
                <a:latin typeface="Arial, sans-serif"/>
              </a:rPr>
              <a:t>All Token Hidden States (for span detection)</a:t>
            </a:r>
          </a:p>
        </p:txBody>
      </p:sp>
      <p:sp>
        <p:nvSpPr>
          <p:cNvPr id="115" name="Rounded Rectangle 114"/>
          <p:cNvSpPr/>
          <p:nvPr/>
        </p:nvSpPr>
        <p:spPr>
          <a:xfrm>
            <a:off x="5334000" y="3095625"/>
            <a:ext cx="381000" cy="333375"/>
          </a:xfrm>
          <a:prstGeom prst="roundRect">
            <a:avLst/>
          </a:prstGeom>
          <a:noFill/>
          <a:ln w="9525">
            <a:solidFill>
              <a:srgbClr val="BDC3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6" name="TextBox 115"/>
          <p:cNvSpPr txBox="1"/>
          <p:nvPr/>
        </p:nvSpPr>
        <p:spPr>
          <a:xfrm>
            <a:off x="5524500" y="3206115"/>
            <a:ext cx="240030" cy="1000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700">
                <a:solidFill>
                  <a:srgbClr val="BDC3C7"/>
                </a:solidFill>
                <a:latin typeface="Arial, sans-serif"/>
              </a:rPr>
              <a:t>h[CLS]</a:t>
            </a:r>
          </a:p>
        </p:txBody>
      </p:sp>
      <p:sp>
        <p:nvSpPr>
          <p:cNvPr id="117" name="Rounded Rectangle 116"/>
          <p:cNvSpPr/>
          <p:nvPr/>
        </p:nvSpPr>
        <p:spPr>
          <a:xfrm>
            <a:off x="5762625" y="3095625"/>
            <a:ext cx="428625" cy="333375"/>
          </a:xfrm>
          <a:prstGeom prst="roundRect">
            <a:avLst/>
          </a:prstGeom>
          <a:noFill/>
          <a:ln w="9525">
            <a:solidFill>
              <a:srgbClr val="BDC3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8" name="TextBox 117"/>
          <p:cNvSpPr txBox="1"/>
          <p:nvPr/>
        </p:nvSpPr>
        <p:spPr>
          <a:xfrm>
            <a:off x="5972175" y="3206115"/>
            <a:ext cx="120015" cy="1000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700">
                <a:solidFill>
                  <a:srgbClr val="BDC3C7"/>
                </a:solidFill>
                <a:latin typeface="Arial, sans-serif"/>
              </a:rPr>
              <a:t>h_q</a:t>
            </a:r>
          </a:p>
        </p:txBody>
      </p:sp>
      <p:sp>
        <p:nvSpPr>
          <p:cNvPr id="119" name="Rounded Rectangle 118"/>
          <p:cNvSpPr/>
          <p:nvPr/>
        </p:nvSpPr>
        <p:spPr>
          <a:xfrm>
            <a:off x="6238875" y="3095625"/>
            <a:ext cx="333375" cy="333375"/>
          </a:xfrm>
          <a:prstGeom prst="roundRect">
            <a:avLst/>
          </a:prstGeom>
          <a:noFill/>
          <a:ln w="9525">
            <a:solidFill>
              <a:srgbClr val="BDC3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0" name="TextBox 119"/>
          <p:cNvSpPr txBox="1"/>
          <p:nvPr/>
        </p:nvSpPr>
        <p:spPr>
          <a:xfrm>
            <a:off x="6400800" y="3194685"/>
            <a:ext cx="13716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>
                <a:solidFill>
                  <a:srgbClr val="BDC3C7"/>
                </a:solidFill>
                <a:latin typeface="Arial, sans-serif"/>
              </a:rPr>
              <a:t>...</a:t>
            </a:r>
          </a:p>
        </p:txBody>
      </p:sp>
      <p:sp>
        <p:nvSpPr>
          <p:cNvPr id="121" name="Rounded Rectangle 120"/>
          <p:cNvSpPr/>
          <p:nvPr/>
        </p:nvSpPr>
        <p:spPr>
          <a:xfrm>
            <a:off x="6619875" y="3095625"/>
            <a:ext cx="476250" cy="333375"/>
          </a:xfrm>
          <a:prstGeom prst="roundRect">
            <a:avLst/>
          </a:prstGeom>
          <a:solidFill>
            <a:srgbClr val="D6EAF8"/>
          </a:solidFill>
          <a:ln w="14287">
            <a:solidFill>
              <a:srgbClr val="5DADE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2" name="TextBox 121"/>
          <p:cNvSpPr txBox="1"/>
          <p:nvPr/>
        </p:nvSpPr>
        <p:spPr>
          <a:xfrm>
            <a:off x="6858000" y="3158490"/>
            <a:ext cx="240030" cy="1000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700">
                <a:solidFill>
                  <a:srgbClr val="1A5276"/>
                </a:solidFill>
                <a:latin typeface="Arial, sans-serif"/>
              </a:rPr>
              <a:t>h_John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6858000" y="3293745"/>
            <a:ext cx="171450" cy="85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2E86C1"/>
                </a:solidFill>
                <a:latin typeface="Consolas, monospace"/>
              </a:rPr>
              <a:t>[768]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7143750" y="3095625"/>
            <a:ext cx="476250" cy="333375"/>
          </a:xfrm>
          <a:prstGeom prst="roundRect">
            <a:avLst/>
          </a:prstGeom>
          <a:solidFill>
            <a:srgbClr val="D6EAF8"/>
          </a:solidFill>
          <a:ln w="14287">
            <a:solidFill>
              <a:srgbClr val="5DADE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5" name="TextBox 124"/>
          <p:cNvSpPr txBox="1"/>
          <p:nvPr/>
        </p:nvSpPr>
        <p:spPr>
          <a:xfrm>
            <a:off x="7381875" y="3158490"/>
            <a:ext cx="280035" cy="1000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700">
                <a:solidFill>
                  <a:srgbClr val="1A5276"/>
                </a:solidFill>
                <a:latin typeface="Arial, sans-serif"/>
              </a:rPr>
              <a:t>h_lives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7381875" y="3293745"/>
            <a:ext cx="171450" cy="85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2E86C1"/>
                </a:solidFill>
                <a:latin typeface="Consolas, monospace"/>
              </a:rPr>
              <a:t>[768]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7667625" y="3095625"/>
            <a:ext cx="381000" cy="333375"/>
          </a:xfrm>
          <a:prstGeom prst="roundRect">
            <a:avLst/>
          </a:prstGeom>
          <a:solidFill>
            <a:srgbClr val="D6EAF8"/>
          </a:solidFill>
          <a:ln w="14287">
            <a:solidFill>
              <a:srgbClr val="5DADE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8" name="TextBox 127"/>
          <p:cNvSpPr txBox="1"/>
          <p:nvPr/>
        </p:nvSpPr>
        <p:spPr>
          <a:xfrm>
            <a:off x="7858125" y="3158490"/>
            <a:ext cx="160020" cy="1000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700">
                <a:solidFill>
                  <a:srgbClr val="1A5276"/>
                </a:solidFill>
                <a:latin typeface="Arial, sans-serif"/>
              </a:rPr>
              <a:t>h_in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7858125" y="3293745"/>
            <a:ext cx="171450" cy="85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2E86C1"/>
                </a:solidFill>
                <a:latin typeface="Consolas, monospace"/>
              </a:rPr>
              <a:t>[768]</a:t>
            </a:r>
          </a:p>
        </p:txBody>
      </p:sp>
      <p:sp>
        <p:nvSpPr>
          <p:cNvPr id="130" name="Rounded Rectangle 129"/>
          <p:cNvSpPr/>
          <p:nvPr/>
        </p:nvSpPr>
        <p:spPr>
          <a:xfrm>
            <a:off x="8096250" y="3095625"/>
            <a:ext cx="476250" cy="333375"/>
          </a:xfrm>
          <a:prstGeom prst="roundRect">
            <a:avLst/>
          </a:prstGeom>
          <a:solidFill>
            <a:srgbClr val="ABEBC6"/>
          </a:solidFill>
          <a:ln w="19050">
            <a:solidFill>
              <a:srgbClr val="27AE6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1" name="TextBox 130"/>
          <p:cNvSpPr txBox="1"/>
          <p:nvPr/>
        </p:nvSpPr>
        <p:spPr>
          <a:xfrm>
            <a:off x="8334375" y="3158490"/>
            <a:ext cx="200025" cy="1000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700">
                <a:solidFill>
                  <a:srgbClr val="145A32"/>
                </a:solidFill>
                <a:latin typeface="Arial, sans-serif"/>
              </a:rPr>
              <a:t>h_NYC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8334375" y="3293745"/>
            <a:ext cx="171450" cy="85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1E8449"/>
                </a:solidFill>
                <a:latin typeface="Consolas, monospace"/>
              </a:rPr>
              <a:t>[768]</a:t>
            </a:r>
          </a:p>
        </p:txBody>
      </p:sp>
      <p:sp>
        <p:nvSpPr>
          <p:cNvPr id="133" name="Rounded Rectangle 132"/>
          <p:cNvSpPr/>
          <p:nvPr/>
        </p:nvSpPr>
        <p:spPr>
          <a:xfrm>
            <a:off x="8620125" y="3095625"/>
            <a:ext cx="428625" cy="333375"/>
          </a:xfrm>
          <a:prstGeom prst="roundRect">
            <a:avLst/>
          </a:prstGeom>
          <a:noFill/>
          <a:ln w="9525">
            <a:solidFill>
              <a:srgbClr val="BDC3C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4" name="TextBox 133"/>
          <p:cNvSpPr txBox="1"/>
          <p:nvPr/>
        </p:nvSpPr>
        <p:spPr>
          <a:xfrm>
            <a:off x="8829675" y="3206115"/>
            <a:ext cx="240030" cy="1000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700">
                <a:solidFill>
                  <a:srgbClr val="BDC3C7"/>
                </a:solidFill>
                <a:latin typeface="Arial, sans-serif"/>
              </a:rPr>
              <a:t>h[SEP]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8334375" y="3461385"/>
            <a:ext cx="365760" cy="11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800" b="1">
                <a:solidFill>
                  <a:srgbClr val="27AE60"/>
                </a:solidFill>
                <a:latin typeface="Arial, sans-serif"/>
              </a:rPr>
              <a:t>↑ Answer</a:t>
            </a:r>
          </a:p>
        </p:txBody>
      </p:sp>
      <p:sp>
        <p:nvSpPr>
          <p:cNvPr id="136" name="Freeform 135"/>
          <p:cNvSpPr/>
          <p:nvPr/>
        </p:nvSpPr>
        <p:spPr>
          <a:xfrm>
            <a:off x="7191375" y="3429000"/>
            <a:ext cx="0" cy="238125"/>
          </a:xfrm>
          <a:custGeom>
            <a:avLst/>
            <a:gdLst/>
            <a:ahLst/>
            <a:cxnLst/>
            <a:rect l="l" t="t" r="r" b="b"/>
            <a:pathLst>
              <a:path w="0" h="238125">
                <a:moveTo>
                  <a:pt x="0" y="0"/>
                </a:moveTo>
                <a:lnTo>
                  <a:pt x="0" y="238125"/>
                </a:lnTo>
              </a:path>
            </a:pathLst>
          </a:custGeom>
          <a:noFill/>
          <a:ln w="14287">
            <a:solidFill>
              <a:srgbClr val="7F8C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7" name="Freeform 136"/>
          <p:cNvSpPr/>
          <p:nvPr/>
        </p:nvSpPr>
        <p:spPr>
          <a:xfrm>
            <a:off x="7143750" y="3638550"/>
            <a:ext cx="95250" cy="76200"/>
          </a:xfrm>
          <a:custGeom>
            <a:avLst/>
            <a:gdLst/>
            <a:ahLst/>
            <a:cxnLst/>
            <a:rect l="l" t="t" r="r" b="b"/>
            <a:pathLst>
              <a:path w="95250" h="76200">
                <a:moveTo>
                  <a:pt x="47625" y="76200"/>
                </a:moveTo>
                <a:lnTo>
                  <a:pt x="0" y="0"/>
                </a:lnTo>
                <a:lnTo>
                  <a:pt x="95250" y="0"/>
                </a:lnTo>
                <a:close/>
              </a:path>
            </a:pathLst>
          </a:custGeom>
          <a:solidFill>
            <a:srgbClr val="7F8C8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8" name="Rounded Rectangle 137"/>
          <p:cNvSpPr/>
          <p:nvPr/>
        </p:nvSpPr>
        <p:spPr>
          <a:xfrm>
            <a:off x="5429250" y="3762375"/>
            <a:ext cx="1714500" cy="476250"/>
          </a:xfrm>
          <a:prstGeom prst="roundRect">
            <a:avLst/>
          </a:prstGeom>
          <a:solidFill>
            <a:srgbClr val="FEF9E7"/>
          </a:solidFill>
          <a:ln w="19050">
            <a:solidFill>
              <a:srgbClr val="F4D03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9" name="TextBox 138"/>
          <p:cNvSpPr txBox="1"/>
          <p:nvPr/>
        </p:nvSpPr>
        <p:spPr>
          <a:xfrm>
            <a:off x="6286500" y="3808095"/>
            <a:ext cx="440054" cy="1571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 b="1">
                <a:solidFill>
                  <a:srgbClr val="9A7D0A"/>
                </a:solidFill>
                <a:latin typeface="Arial, sans-serif"/>
              </a:rPr>
              <a:t>QA Head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6286500" y="4021455"/>
            <a:ext cx="720090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B7950B"/>
                </a:solidFill>
                <a:latin typeface="Consolas, monospace"/>
              </a:rPr>
              <a:t>Linear(768, 2)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7334250" y="3762375"/>
            <a:ext cx="904875" cy="228600"/>
          </a:xfrm>
          <a:prstGeom prst="roundRect">
            <a:avLst/>
          </a:prstGeom>
          <a:solidFill>
            <a:srgbClr val="D5F5E3"/>
          </a:solidFill>
          <a:ln w="14287">
            <a:solidFill>
              <a:srgbClr val="58D68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2" name="TextBox 141"/>
          <p:cNvSpPr txBox="1"/>
          <p:nvPr/>
        </p:nvSpPr>
        <p:spPr>
          <a:xfrm>
            <a:off x="7781925" y="3811905"/>
            <a:ext cx="56578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1E8449"/>
                </a:solidFill>
                <a:latin typeface="Arial, sans-serif"/>
              </a:rPr>
              <a:t>Start [seq]</a:t>
            </a:r>
          </a:p>
        </p:txBody>
      </p:sp>
      <p:sp>
        <p:nvSpPr>
          <p:cNvPr id="143" name="Rounded Rectangle 142"/>
          <p:cNvSpPr/>
          <p:nvPr/>
        </p:nvSpPr>
        <p:spPr>
          <a:xfrm>
            <a:off x="8334375" y="3762375"/>
            <a:ext cx="904875" cy="228600"/>
          </a:xfrm>
          <a:prstGeom prst="roundRect">
            <a:avLst/>
          </a:prstGeom>
          <a:solidFill>
            <a:srgbClr val="FADBD8"/>
          </a:solidFill>
          <a:ln w="14287">
            <a:solidFill>
              <a:srgbClr val="EC70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4" name="TextBox 143"/>
          <p:cNvSpPr txBox="1"/>
          <p:nvPr/>
        </p:nvSpPr>
        <p:spPr>
          <a:xfrm>
            <a:off x="8782050" y="3811905"/>
            <a:ext cx="46291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922B21"/>
                </a:solidFill>
                <a:latin typeface="Arial, sans-serif"/>
              </a:rPr>
              <a:t>End [seq]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8286750" y="4088130"/>
            <a:ext cx="874395" cy="1285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>
                <a:solidFill>
                  <a:srgbClr val="555555"/>
                </a:solidFill>
                <a:latin typeface="Arial, sans-serif"/>
              </a:rPr>
              <a:t>→ argmax for span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