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048125" y="80010"/>
            <a:ext cx="2880360" cy="2571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800" b="1">
                <a:solidFill>
                  <a:srgbClr val="333333"/>
                </a:solidFill>
                <a:latin typeface="Arial, sans-serif"/>
              </a:rPr>
              <a:t>Generation Parameters Effect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619375" y="476250"/>
            <a:ext cx="2857500" cy="428625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64B5F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048125" y="541020"/>
            <a:ext cx="691515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1565C0"/>
                </a:solidFill>
                <a:latin typeface="Arial, sans-serif"/>
              </a:rPr>
              <a:t>SAME PROMPT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48125" y="725805"/>
            <a:ext cx="180022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Courier, monospace"/>
              </a:rPr>
              <a:t>"Summarize: The quick brown fox..."</a:t>
            </a:r>
          </a:p>
        </p:txBody>
      </p:sp>
      <p:sp>
        <p:nvSpPr>
          <p:cNvPr id="6" name="Freeform 5"/>
          <p:cNvSpPr/>
          <p:nvPr/>
        </p:nvSpPr>
        <p:spPr>
          <a:xfrm>
            <a:off x="4048125" y="904875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19050">
            <a:solidFill>
              <a:srgbClr val="6666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Freeform 6"/>
          <p:cNvSpPr/>
          <p:nvPr/>
        </p:nvSpPr>
        <p:spPr>
          <a:xfrm>
            <a:off x="1381125" y="1095375"/>
            <a:ext cx="2667000" cy="142875"/>
          </a:xfrm>
          <a:custGeom>
            <a:avLst/>
            <a:gdLst/>
            <a:ahLst/>
            <a:cxnLst/>
            <a:rect l="l" t="t" r="r" b="b"/>
            <a:pathLst>
              <a:path w="2667000" h="142875">
                <a:moveTo>
                  <a:pt x="2667000" y="0"/>
                </a:moveTo>
                <a:lnTo>
                  <a:pt x="0" y="142875"/>
                </a:lnTo>
              </a:path>
            </a:pathLst>
          </a:custGeom>
          <a:noFill/>
          <a:ln w="9525">
            <a:solidFill>
              <a:srgbClr val="6666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Freeform 7"/>
          <p:cNvSpPr/>
          <p:nvPr/>
        </p:nvSpPr>
        <p:spPr>
          <a:xfrm>
            <a:off x="4048125" y="1095375"/>
            <a:ext cx="0" cy="142875"/>
          </a:xfrm>
          <a:custGeom>
            <a:avLst/>
            <a:gdLst/>
            <a:ahLst/>
            <a:cxnLst/>
            <a:rect l="l" t="t" r="r" b="b"/>
            <a:pathLst>
              <a:path w="0" h="142875">
                <a:moveTo>
                  <a:pt x="0" y="0"/>
                </a:moveTo>
                <a:lnTo>
                  <a:pt x="0" y="142875"/>
                </a:lnTo>
              </a:path>
            </a:pathLst>
          </a:custGeom>
          <a:noFill/>
          <a:ln w="9525">
            <a:solidFill>
              <a:srgbClr val="6666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Freeform 8"/>
          <p:cNvSpPr/>
          <p:nvPr/>
        </p:nvSpPr>
        <p:spPr>
          <a:xfrm>
            <a:off x="4048125" y="1095375"/>
            <a:ext cx="2667000" cy="142875"/>
          </a:xfrm>
          <a:custGeom>
            <a:avLst/>
            <a:gdLst/>
            <a:ahLst/>
            <a:cxnLst/>
            <a:rect l="l" t="t" r="r" b="b"/>
            <a:pathLst>
              <a:path w="2667000" h="142875">
                <a:moveTo>
                  <a:pt x="0" y="0"/>
                </a:moveTo>
                <a:lnTo>
                  <a:pt x="2667000" y="142875"/>
                </a:lnTo>
              </a:path>
            </a:pathLst>
          </a:custGeom>
          <a:noFill/>
          <a:ln w="9525">
            <a:solidFill>
              <a:srgbClr val="6666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285750" y="1285875"/>
            <a:ext cx="2190750" cy="66675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81C78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81125" y="1379220"/>
            <a:ext cx="817245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2E7D32"/>
                </a:solidFill>
                <a:latin typeface="Arial, sans-serif"/>
              </a:rPr>
              <a:t>Deterministic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81125" y="1592580"/>
            <a:ext cx="77152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Courier, monospace"/>
              </a:rPr>
              <a:t>temperature=0.0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81125" y="1735455"/>
            <a:ext cx="77152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Courier, monospace"/>
              </a:rPr>
              <a:t>do_sample=False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952750" y="1285875"/>
            <a:ext cx="2190750" cy="666750"/>
          </a:xfrm>
          <a:prstGeom prst="roundRect">
            <a:avLst/>
          </a:prstGeom>
          <a:solidFill>
            <a:srgbClr val="FFF3E0"/>
          </a:solidFill>
          <a:ln w="19050">
            <a:solidFill>
              <a:srgbClr val="FFB74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048125" y="1379220"/>
            <a:ext cx="502920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E65100"/>
                </a:solidFill>
                <a:latin typeface="Arial, sans-serif"/>
              </a:rPr>
              <a:t>Balanced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48125" y="1592580"/>
            <a:ext cx="77152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Courier, monospace"/>
              </a:rPr>
              <a:t>temperature=0.7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48125" y="1735455"/>
            <a:ext cx="72009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Courier, monospace"/>
              </a:rPr>
              <a:t>do_sample=True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619750" y="1285875"/>
            <a:ext cx="2190750" cy="666750"/>
          </a:xfrm>
          <a:prstGeom prst="roundRect">
            <a:avLst/>
          </a:prstGeom>
          <a:solidFill>
            <a:srgbClr val="FFEBEE"/>
          </a:solidFill>
          <a:ln w="19050">
            <a:solidFill>
              <a:srgbClr val="EF53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715125" y="1379220"/>
            <a:ext cx="942975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C62828"/>
                </a:solidFill>
                <a:latin typeface="Arial, sans-serif"/>
              </a:rPr>
              <a:t>High Creativity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15125" y="1592580"/>
            <a:ext cx="77152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Courier, monospace"/>
              </a:rPr>
              <a:t>temperature=1.5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15125" y="1735455"/>
            <a:ext cx="72009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Courier, monospace"/>
              </a:rPr>
              <a:t>do_sample=True</a:t>
            </a:r>
          </a:p>
        </p:txBody>
      </p:sp>
      <p:sp>
        <p:nvSpPr>
          <p:cNvPr id="22" name="Freeform 21"/>
          <p:cNvSpPr/>
          <p:nvPr/>
        </p:nvSpPr>
        <p:spPr>
          <a:xfrm>
            <a:off x="1381125" y="1952625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9525">
            <a:solidFill>
              <a:srgbClr val="6666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Freeform 22"/>
          <p:cNvSpPr/>
          <p:nvPr/>
        </p:nvSpPr>
        <p:spPr>
          <a:xfrm>
            <a:off x="4048125" y="1952625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9525">
            <a:solidFill>
              <a:srgbClr val="6666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Freeform 23"/>
          <p:cNvSpPr/>
          <p:nvPr/>
        </p:nvSpPr>
        <p:spPr>
          <a:xfrm>
            <a:off x="6715125" y="1952625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9525">
            <a:solidFill>
              <a:srgbClr val="6666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285750" y="2190750"/>
            <a:ext cx="2190750" cy="11430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81C78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381125" y="2286000"/>
            <a:ext cx="80010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 b="1">
                <a:solidFill>
                  <a:srgbClr val="333333"/>
                </a:solidFill>
                <a:latin typeface="Arial, sans-serif"/>
              </a:rPr>
              <a:t>Run 1, 2, 3...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28625" y="2476500"/>
            <a:ext cx="1905000" cy="238125"/>
          </a:xfrm>
          <a:prstGeom prst="roundRect">
            <a:avLst/>
          </a:prstGeom>
          <a:solidFill>
            <a:srgbClr val="E8F5E9"/>
          </a:solidFill>
          <a:ln w="9525">
            <a:solidFill>
              <a:srgbClr val="A5D6A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1381125" y="2546985"/>
            <a:ext cx="105156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"A fox jumped quickly."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28625" y="2762250"/>
            <a:ext cx="1905000" cy="238125"/>
          </a:xfrm>
          <a:prstGeom prst="roundRect">
            <a:avLst/>
          </a:prstGeom>
          <a:solidFill>
            <a:srgbClr val="E8F5E9"/>
          </a:solidFill>
          <a:ln w="9525">
            <a:solidFill>
              <a:srgbClr val="A5D6A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1381125" y="2832735"/>
            <a:ext cx="105156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"A fox jumped quickly."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8625" y="3048000"/>
            <a:ext cx="1905000" cy="238125"/>
          </a:xfrm>
          <a:prstGeom prst="roundRect">
            <a:avLst/>
          </a:prstGeom>
          <a:solidFill>
            <a:srgbClr val="E8F5E9"/>
          </a:solidFill>
          <a:ln w="9525">
            <a:solidFill>
              <a:srgbClr val="A5D6A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381125" y="3118485"/>
            <a:ext cx="105156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"A fox jumped quickly."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952750" y="2190750"/>
            <a:ext cx="2190750" cy="11430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FFB74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048125" y="2286000"/>
            <a:ext cx="80010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 b="1">
                <a:solidFill>
                  <a:srgbClr val="333333"/>
                </a:solidFill>
                <a:latin typeface="Arial, sans-serif"/>
              </a:rPr>
              <a:t>Run 1, 2, 3...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095625" y="2476500"/>
            <a:ext cx="1905000" cy="238125"/>
          </a:xfrm>
          <a:prstGeom prst="roundRect">
            <a:avLst/>
          </a:prstGeom>
          <a:solidFill>
            <a:srgbClr val="FFF3E0"/>
          </a:solidFill>
          <a:ln w="9525">
            <a:solidFill>
              <a:srgbClr val="FFCC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048125" y="2546985"/>
            <a:ext cx="105156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"A fox jumped quickly."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3095625" y="2762250"/>
            <a:ext cx="1905000" cy="238125"/>
          </a:xfrm>
          <a:prstGeom prst="roundRect">
            <a:avLst/>
          </a:prstGeom>
          <a:solidFill>
            <a:srgbClr val="FFF3E0"/>
          </a:solidFill>
          <a:ln w="9525">
            <a:solidFill>
              <a:srgbClr val="FFCC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048125" y="2832735"/>
            <a:ext cx="100584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"The fox leaped fast."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3095625" y="3048000"/>
            <a:ext cx="1905000" cy="238125"/>
          </a:xfrm>
          <a:prstGeom prst="roundRect">
            <a:avLst/>
          </a:prstGeom>
          <a:solidFill>
            <a:srgbClr val="FFF3E0"/>
          </a:solidFill>
          <a:ln w="9525">
            <a:solidFill>
              <a:srgbClr val="FFCC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4048125" y="3118485"/>
            <a:ext cx="96012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"A quick fox jumped."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619750" y="2190750"/>
            <a:ext cx="2190750" cy="11430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F53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715125" y="2286000"/>
            <a:ext cx="80010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 b="1">
                <a:solidFill>
                  <a:srgbClr val="333333"/>
                </a:solidFill>
                <a:latin typeface="Arial, sans-serif"/>
              </a:rPr>
              <a:t>Run 1, 2, 3...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5762625" y="2476500"/>
            <a:ext cx="1905000" cy="238125"/>
          </a:xfrm>
          <a:prstGeom prst="roundRect">
            <a:avLst/>
          </a:prstGeom>
          <a:solidFill>
            <a:srgbClr val="FFEBEE"/>
          </a:solidFill>
          <a:ln w="9525">
            <a:solidFill>
              <a:srgbClr val="FF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715125" y="2546985"/>
            <a:ext cx="86868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"Fox quick brown!!"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762625" y="2762250"/>
            <a:ext cx="1905000" cy="238125"/>
          </a:xfrm>
          <a:prstGeom prst="roundRect">
            <a:avLst/>
          </a:prstGeom>
          <a:solidFill>
            <a:srgbClr val="FFEBEE"/>
          </a:solidFill>
          <a:ln w="9525">
            <a:solidFill>
              <a:srgbClr val="FF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6715125" y="2832735"/>
            <a:ext cx="100584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"The animal zoomed..."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762625" y="3048000"/>
            <a:ext cx="1905000" cy="238125"/>
          </a:xfrm>
          <a:prstGeom prst="roundRect">
            <a:avLst/>
          </a:prstGeom>
          <a:solidFill>
            <a:srgbClr val="FFEBEE"/>
          </a:solidFill>
          <a:ln w="9525">
            <a:solidFill>
              <a:srgbClr val="FFCDD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715125" y="3118485"/>
            <a:ext cx="822959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333333"/>
                </a:solidFill>
                <a:latin typeface="Courier, monospace"/>
              </a:rPr>
              <a:t>"Speedy fox, yes!"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428625" y="3429000"/>
            <a:ext cx="1905000" cy="333375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4CAF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1381125" y="3469005"/>
            <a:ext cx="56578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2E7D32"/>
                </a:solidFill>
                <a:latin typeface="Arial, sans-serif"/>
              </a:rPr>
              <a:t>✓ Best for: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381125" y="3611880"/>
            <a:ext cx="102870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Arial, sans-serif"/>
              </a:rPr>
              <a:t>Testing, JSON output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3095625" y="3429000"/>
            <a:ext cx="1905000" cy="333375"/>
          </a:xfrm>
          <a:prstGeom prst="roundRect">
            <a:avLst/>
          </a:prstGeom>
          <a:solidFill>
            <a:srgbClr val="FFF3E0"/>
          </a:solidFill>
          <a:ln w="19050">
            <a:solidFill>
              <a:srgbClr val="FF98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4048125" y="3469005"/>
            <a:ext cx="56578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E65100"/>
                </a:solidFill>
                <a:latin typeface="Arial, sans-serif"/>
              </a:rPr>
              <a:t>✓ Best for: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048125" y="3611880"/>
            <a:ext cx="97726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Arial, sans-serif"/>
              </a:rPr>
              <a:t>General tasks, chat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762625" y="3429000"/>
            <a:ext cx="1905000" cy="333375"/>
          </a:xfrm>
          <a:prstGeom prst="roundRect">
            <a:avLst/>
          </a:prstGeom>
          <a:solidFill>
            <a:srgbClr val="FFEBEE"/>
          </a:solidFill>
          <a:ln w="19050">
            <a:solidFill>
              <a:srgbClr val="F4433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6715125" y="3469005"/>
            <a:ext cx="102870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C62828"/>
                </a:solidFill>
                <a:latin typeface="Arial, sans-serif"/>
              </a:rPr>
              <a:t>⚠️ Use with caution: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715125" y="3611880"/>
            <a:ext cx="92583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333333"/>
                </a:solidFill>
                <a:latin typeface="Arial, sans-serif"/>
              </a:rPr>
              <a:t>Brainstorming only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