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2192000" cy="6858000"/>
  <p:notesSz cx="6858000" cy="9144000"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slide" Target="slides/slide2.xml"/>
</Relationships>

</file>

<file path=ppt/charts/chart1.xml><?xml version="1.0" encoding="utf-8"?>
<c:chartSpace xmlns:c="http://schemas.openxmlformats.org/drawingml/2006/chart" xmlns:a="http://schemas.openxmlformats.org/drawingml/2006/main">
  <c:chart>
    <c:title>
      <c:tx>
        <c:rich>
          <a:p>
            <a:r>
              <a:t>Revenue</a:t>
            </a:r>
          </a:p>
        </c:rich>
      </c:tx>
    </c:title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 idx="0">
                  <c:v>North</c:v>
                </c:pt>
              </c:strCache>
            </c:strRef>
          </c:tx>
          <c:spPr>
            <a:solidFill>
              <a:schemeClr val="accent1"/>
            </a:solidFill>
          </c:spPr>
          <c:dLbls>
            <c:showVal val="1"/>
          </c:dLbls>
          <c:cat>
            <c:strRef>
              <c:f>Sheet1!$A$2:$A$4</c:f>
              <c:strCache>
                <c:pt idx="0">
                  <c:v>Q1</c:v>
                </c:pt>
                <c:pt idx="1">
                  <c:v>Q2</c:v>
                </c:pt>
                <c:pt idx="2">
                  <c:v>Q3</c:v>
                </c:pt>
              </c:strCache>
            </c:strRef>
          </c:cat>
          <c:val>
            <c:numRef>
              <c:f>Sheet1!$B$2:$B$4</c:f>
              <c:numCache>
                <c:pt idx="0">
                  <c:v>12</c:v>
                </c:pt>
                <c:pt idx="1">
                  <c:v>19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 idx="0">
                  <c:v>South</c:v>
                </c:pt>
              </c:strCache>
            </c:strRef>
          </c:tx>
          <c:spPr>
            <a:solidFill>
              <a:schemeClr val="accent2"/>
            </a:solidFill>
          </c:spPr>
          <c:cat>
            <c:strRef>
              <c:f>Sheet1!$A$2:$A$4</c:f>
              <c:strCache>
                <c:pt idx="0">
                  <c:v>Q1</c:v>
                </c:pt>
                <c:pt idx="1">
                  <c:v>Q2</c:v>
                </c:pt>
                <c:pt idx="2">
                  <c:v>Q3</c:v>
                </c:pt>
              </c:strCache>
            </c:strRef>
          </c:cat>
          <c:val>
            <c:numRef>
              <c:f>Sheet1!$C$2:$C$4</c:f>
              <c:numCache>
                <c:pt idx="0">
                  <c:v>8</c:v>
                </c:pt>
                <c:pt idx="1">
                  <c:v>14</c:v>
                </c:pt>
                <c:pt idx="2">
                  <c:v>21</c:v>
                </c:pt>
              </c:numCache>
            </c:numRef>
          </c:val>
        </c:ser>
        <c:gapWidth val="150"/>
        <c:overlap val="-27"/>
        <c:axId val="111111111"/>
        <c:axId val="222222222"/>
      </c:barChart>
      <c:catAx>
        <c:axId val="111111111"/>
        <c:scaling>
          <c:orientation val="minMax"/>
        </c:scaling>
        <c:delete val="0"/>
        <c:axPos val="b"/>
        <c:title>
          <c:tx>
            <c:rich>
              <a:p>
                <a:r>
                  <a:t>Quarter</a:t>
                </a:r>
              </a:p>
            </c:rich>
          </c:tx>
        </c:title>
        <c:crossAx val="222222222"/>
      </c:catAx>
      <c:valAx>
        <c:axId val="222222222"/>
        <c:scaling>
          <c:orientation val="minMax"/>
          <c:min val="0"/>
          <c:max val="25"/>
        </c:scaling>
        <c:delete val="0"/>
        <c:axPos val="l"/>
        <c:title>
          <c:tx>
            <c:rich>
              <a:p>
                <a:r>
                  <a:t>Millions</a:t>
                </a:r>
              </a:p>
            </c:rich>
          </c:tx>
        </c:title>
        <c:numFmt formatCode="#,##0" sourceLinked="0"/>
        <c:majorTickMark val="out"/>
        <c:minorTickMark val="none"/>
        <c:tickLblPos val="nextTo"/>
        <c:crossAx val="111111111"/>
      </c:valAx>
    </c:plotArea>
    <c:legend>
      <c:legendPos val="r"/>
      <c:overlay val="0"/>
    </c:legend>
    <c:plotVisOnly val="1"/>
  </c:chart>
</c:chartSpace>
</file>

<file path=ppt/charts/chart2.xml><?xml version="1.0" encoding="utf-8"?>
<c:chartSpace xmlns:c="http://schemas.openxmlformats.org/drawingml/2006/chart" xmlns:a="http://schemas.openxmlformats.org/drawingml/2006/main">
  <c:chart>
    <c:plotArea>
      <c:pieChart>
        <c:varyColors val="1"/>
        <c:ser>
          <c:idx val="0"/>
          <c:order val="0"/>
          <c:tx>
            <c:strRef>
              <c:f>Sheet1!$B$1</c:f>
              <c:strCache>
                <c:pt idx="0">
                  <c:v>Share</c:v>
                </c:pt>
              </c:strCache>
            </c:strRef>
          </c:tx>
          <c:dPt>
            <c:idx val="0"/>
            <c:bubble3D val="0"/>
            <c:spPr>
              <a:solidFill>
                <a:schemeClr val="accent3"/>
              </a:solidFill>
            </c:spPr>
          </c:dPt>
          <c:dPt>
            <c:idx val="1"/>
            <c:explosion val="10"/>
            <c:spPr>
              <a:solidFill>
                <a:srgbClr val="112233"/>
              </a:solidFill>
            </c:spPr>
          </c:dPt>
          <c:cat>
            <c:strRef>
              <c:f>Sheet1!$A$2:$A$3</c:f>
              <c:strCache>
                <c:pt idx="0">
                  <c:v>Direct</c:v>
                </c:pt>
                <c:pt idx="1">
                  <c:v>Partner</c:v>
                </c:pt>
              </c:strCache>
            </c:strRef>
          </c:cat>
          <c:val>
            <c:numRef>
              <c:f>Sheet1!$B$2:$B$3</c:f>
              <c:numCache>
                <c:pt idx="0">
                  <c:v>3</c:v>
                </c:pt>
                <c:pt idx="1">
                  <c:v>1</c:v>
                </c:pt>
              </c:numCache>
            </c:numRef>
          </c:val>
        </c:ser>
        <c:firstSliceAng val="0"/>
      </c:pieChart>
    </c:plotArea>
    <c:legend>
      <c:legendPos val="b"/>
    </c:legend>
  </c:chart>
</c:chartSpace>
</file>

<file path=ppt/slideLayouts/_rels/slideLayout1.xml.rels><?xml version="1.0" encoding="UTF-8" standalone="yes"?>
<Relationships xmlns="http://schemas.openxmlformats.org/package/2006/relationships">
  <Relationship Id="rId1" Type="http://schemas.openxmlformats.org/officeDocument/2006/relationships/slideMaster" Target="../slideMasters/slideMaster1.xml"/>
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/>
    </p:spTree>
  </p:cSld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theme" Target="../theme/theme1.xml"/>
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aster"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chart" Target="../charts/chart1.xml"/>
  <Relationship Id="rId2" Type="http://schemas.openxmlformats.org/officeDocument/2006/relationships/hyperlink" Target="https://example.invalid" TargetMode="External"/>
  <Relationship Id="rId3" Type="http://schemas.openxmlformats.org/officeDocument/2006/relationships/slideLayout" Target="../slideLayouts/slideLayout1.xml"/>
</Relationships>
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chart" Target="../charts/chart2.xml"/>
  <Relationship Id="rId2" Type="http://schemas.openxmlformats.org/officeDocument/2006/relationships/slideLayout" Target="../slideLayouts/slideLayout1.xml"/>
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Charts">
    <p:spTree>
      <p:nvGrpSpPr>
        <p:cNvPr id="1" name=""/>
        <p:cNvGrpSpPr/>
        <p:nvPr/>
      </p:nvGrpSpPr>
      <p:grpSpPr/>
      <p:graphicFrame>
        <p:nvGraphicFramePr>
          <p:cNvPr id="2" name="Revenue chart"/>
          <p:cNvGraphicFramePr/>
          <p:nvPr/>
        </p:nvGraphicFramePr>
        <p:xfrm>
          <a:off x="914400" y="914400"/>
          <a:ext cx="5486400" cy="3200400"/>
        </p:xfrm>
        <a:graphic>
          <a:graphicData uri="http://schemas.openxmlformats.org/drawingml/2006/chart">
            <c:chart xmlns:c="http://schemas.openxmlformats.org/drawingml/2006/chart" r:id="rId1"/>
          </a:graphicData>
        </a:graphic>
      </p:graphicFrame>
      <p:graphicFrame>
        <p:nvGraphicFramePr>
          <p:cNvPr id="3" name="Broken chart"/>
          <p:cNvGraphicFramePr/>
          <p:nvPr/>
        </p:nvGraphicFramePr>
        <p:xfrm>
          <a:off x="6705600" y="914400"/>
          <a:ext cx="4572000" cy="32004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Grouped">
    <p:spTree>
      <p:nvGrpSpPr>
        <p:cNvPr id="1" name=""/>
        <p:cNvGrpSpPr/>
        <p:nvPr/>
      </p:nvGrpSpPr>
      <p:grpSpPr/>
      <p:grpSp>
        <p:nvGrpSpPr>
          <p:cNvPr id="10" name="Group"/>
          <p:cNvGrpSpPr/>
          <p:nvPr/>
        </p:nvGrpSpPr>
        <p:grpSpPr>
          <a:xfrm>
            <a:off x="914400" y="914400"/>
            <a:ext cx="5486400" cy="3200400"/>
            <a:chOff x="0" y="0"/>
            <a:chExt cx="5486400" cy="3200400"/>
          </a:xfrm>
        </p:grpSpPr>
        <p:graphicFrame>
          <p:nvGraphicFramePr>
            <p:cNvPr id="11" name="Share chart"/>
            <p:cNvGraphicFramePr/>
            <p:nvPr/>
          </p:nvGraphicFramePr>
          <p:xfrm>
            <a:off x="0" y="0"/>
            <a:ext cx="5486400" cy="3200400"/>
          </p:xfrm>
          <a:graphic>
            <a:graphicData uri="http://schemas.openxmlformats.org/drawingml/2006/chart">
              <c:chart xmlns:c="http://schemas.openxmlformats.org/drawingml/2006/chart" r:id="rId1"/>
            </a:graphicData>
          </a:graphic>
        </p:graphicFrame>
      </p:grpSp>
    </p:spTree>
  </p:cSld>
</p:sld>
</file>

<file path=ppt/theme/theme1.xml><?xml version="1.0" encoding="utf-8"?>
<a:theme xmlns:a="http://schemas.openxmlformats.org/drawingml/2006/main" name="Chart Deck">
  <a:themeElements>
    <a:clrScheme name="Chart Deck">
      <a:dk1>
        <a:sysClr val="windowText" lastClr="000000"/>
      </a:dk1>
      <a:lt1>
        <a:sysClr val="window" lastClr="FFFFFF"/>
      </a:lt1>
      <a:dk2>
        <a:srgbClr val="1F2933"/>
      </a:dk2>
      <a:lt2>
        <a:srgbClr val="F5F7FA"/>
      </a:lt2>
      <a:accent1>
        <a:srgbClr val="6254E7"/>
      </a:accent1>
      <a:accent2>
        <a:srgbClr val="1FA97A"/>
      </a:accent2>
      <a:accent3>
        <a:srgbClr val="E7A954"/>
      </a:accent3>
      <a:accent4>
        <a:srgbClr val="E75462"/>
      </a:accent4>
      <a:accent5>
        <a:srgbClr val="54B8E7"/>
      </a:accent5>
      <a:accent6>
        <a:srgbClr val="9754E7"/>
      </a:accent6>
      <a:hlink>
        <a:srgbClr val="0563C1"/>
      </a:hlink>
      <a:folHlink>
        <a:srgbClr val="954F72"/>
      </a:folHlink>
    </a:clrScheme>
    <a:fontScheme name="Chart Dec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hart Deck"/>
  </a:themeElements>
</a:theme>
</file>