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7" r:id="rId3"/>
  </p:sldIdLst>
  <p:sldSz cx="12192000" cy="6858000"/>
  <p:notesSz cx="7103745" cy="10234295"/>
  <p:embeddedFontLst>
    <p:embeddedFont>
      <p:font typeface="微软雅黑" panose="020B0503020204020204" charset="-122"/>
      <p:regular r:id="rId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E6E6"/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80" autoAdjust="0"/>
    <p:restoredTop sz="86374"/>
  </p:normalViewPr>
  <p:slideViewPr>
    <p:cSldViewPr snapToGrid="0" showGuides="1">
      <p:cViewPr varScale="1">
        <p:scale>
          <a:sx n="127" d="100"/>
          <a:sy n="127" d="100"/>
        </p:scale>
        <p:origin x="1952" y="184"/>
      </p:cViewPr>
      <p:guideLst>
        <p:guide orient="horz" pos="2150"/>
        <p:guide pos="387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font" Target="fonts/font1.fntdata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ym typeface="+mn-ea"/>
              </a:rPr>
              <a:t>各位领导，</a:t>
            </a:r>
            <a:r>
              <a:rPr lang="zh-CN" altLang="en-US" dirty="0">
                <a:sym typeface="+mn-ea"/>
              </a:rPr>
              <a:t>下午</a:t>
            </a:r>
            <a:r>
              <a:rPr lang="en-US" dirty="0">
                <a:sym typeface="+mn-ea"/>
              </a:rPr>
              <a:t>好。今天汇报我们的信管大模型建设技术方案。</a:t>
            </a:r>
            <a:endParaRPr lang="en-US" dirty="0"/>
          </a:p>
          <a:p>
            <a:r>
              <a:rPr lang="en-US" dirty="0">
                <a:sym typeface="+mn-ea"/>
              </a:rPr>
              <a:t>当前行内的大模型应用多是</a:t>
            </a:r>
            <a:r>
              <a:rPr lang="zh-CN" altLang="en-US" dirty="0">
                <a:sym typeface="+mn-ea"/>
              </a:rPr>
              <a:t>以工作流模式进行智能体的调度编排，就是需要人为预先设定明确的智能体工作路径</a:t>
            </a:r>
            <a:r>
              <a:rPr lang="en-US" dirty="0">
                <a:sym typeface="+mn-ea"/>
              </a:rPr>
              <a:t>。但</a:t>
            </a:r>
            <a:r>
              <a:rPr lang="zh-CN" altLang="en-US" dirty="0">
                <a:sym typeface="+mn-ea"/>
              </a:rPr>
              <a:t>通过前期与业务进行需求沟通时，听到最多的字眼是，我们希望大模型能够挖掘一些人工挖掘不到风险</a:t>
            </a:r>
            <a:r>
              <a:rPr lang="en-US" dirty="0">
                <a:sym typeface="+mn-ea"/>
              </a:rPr>
              <a:t>。</a:t>
            </a:r>
            <a:endParaRPr lang="en-US" dirty="0"/>
          </a:p>
          <a:p>
            <a:r>
              <a:rPr lang="en-US" dirty="0">
                <a:sym typeface="+mn-ea"/>
              </a:rPr>
              <a:t>我们的解决方案是Multi-Agent多智能体协同架构，核心是实现从"按图索骥"到"自主探查"的技术跨越。而支撑这一跨越的关键，正是我们的多智能体开发平台。</a:t>
            </a:r>
            <a:endParaRPr lang="en-US" dirty="0"/>
          </a:p>
          <a:p>
            <a:r>
              <a:rPr lang="en-US" dirty="0">
                <a:sym typeface="+mn-ea"/>
              </a:rPr>
              <a:t>这个平台有四大核心能力：</a:t>
            </a:r>
            <a:endParaRPr lang="en-US" dirty="0"/>
          </a:p>
          <a:p>
            <a:r>
              <a:rPr lang="en-US" dirty="0">
                <a:sym typeface="+mn-ea"/>
              </a:rPr>
              <a:t>第一，智能编排引擎。 传统工作流是"死"的，我们的平台是"活"的。它具备"自主规划+工作流"的双模能力，系统能像资深业务专家一样，自动识别意图、动态拆解任务、规划执行路径，灵活应对复杂多变的业务逻辑。</a:t>
            </a:r>
            <a:endParaRPr lang="en-US" dirty="0"/>
          </a:p>
          <a:p>
            <a:r>
              <a:rPr lang="en-US" dirty="0">
                <a:sym typeface="+mn-ea"/>
              </a:rPr>
              <a:t>第二，全景记忆系统。 平台配备短期实时记忆和长期批量记忆，既能记住当前对话的上下文，又能调用历史经验数据。这意味着智能体可以跨会话学习，实现真正的深度溯源，越用越懂业务。</a:t>
            </a:r>
            <a:endParaRPr lang="en-US" dirty="0"/>
          </a:p>
          <a:p>
            <a:r>
              <a:rPr lang="en-US" dirty="0">
                <a:sym typeface="+mn-ea"/>
              </a:rPr>
              <a:t>第三，万能工具调度。 通过MCP协议和Skills技能库，平台支持多工具并发调用——查数、调系统、跑模型、算指标，一键编排，无需人工在不同系统间切换，大幅提升调查分析效率。</a:t>
            </a:r>
            <a:endParaRPr lang="en-US" dirty="0"/>
          </a:p>
          <a:p>
            <a:r>
              <a:rPr lang="en-US" dirty="0">
                <a:sym typeface="+mn-ea"/>
              </a:rPr>
              <a:t>第四，开放协同互联。 A2A接口让不同智能体之间能自主协商、协同作业；同时原生支持文本、语音、图像多模态交互，适应审批建议、用卡分析、舆情监控等各种业务场景。</a:t>
            </a:r>
            <a:endParaRPr lang="en-US" dirty="0"/>
          </a:p>
          <a:p>
            <a:r>
              <a:rPr lang="en-US" dirty="0">
                <a:sym typeface="+mn-ea"/>
              </a:rPr>
              <a:t>总结一下，这个平台不是单一应用，而是支撑审批建议、策略挖掘、智能对话等全场景的通用底座。它让大模型从"被动执行工具"升级为"主动思考助手"，真正实现业务风险的自主发现与深度洞察。这将为我们的信管业务带来质的效率提升。</a:t>
            </a:r>
            <a:endParaRPr lang="en-US" dirty="0"/>
          </a:p>
          <a:p>
            <a:r>
              <a:rPr lang="en-US" dirty="0">
                <a:sym typeface="+mn-ea"/>
              </a:rPr>
              <a:t>谢谢大家。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 rotWithShape="1">
          <a:gsLst>
            <a:gs pos="0">
              <a:schemeClr val="bg1"/>
            </a:gs>
            <a:gs pos="100000">
              <a:schemeClr val="bg1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469127"/>
            <a:ext cx="10307927" cy="4093347"/>
          </a:xfrm>
        </p:spPr>
        <p:txBody>
          <a:bodyPr anchor="b">
            <a:norm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10307926" cy="647555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lnSpc>
                <a:spcPct val="90000"/>
              </a:lnSpc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lnSpc>
                <a:spcPct val="90000"/>
              </a:lnSpc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lnSpc>
                <a:spcPct val="90000"/>
              </a:lnSpc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lnSpc>
                <a:spcPct val="90000"/>
              </a:lnSpc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381000" y="381000"/>
            <a:ext cx="11572875" cy="3429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zh-CN" altLang="en-US" sz="22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limama ShuHeiTi" pitchFamily="34" charset="-120"/>
              </a:rPr>
              <a:t>信管大模型建设技术</a:t>
            </a:r>
            <a:r>
              <a:rPr lang="zh-CN" altLang="en-US" sz="22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limama ShuHeiTi" pitchFamily="34" charset="-120"/>
              </a:rPr>
              <a:t>方案</a:t>
            </a:r>
            <a:endParaRPr lang="zh-CN" altLang="en-US" sz="225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Alimama ShuHeiTi" pitchFamily="34" charset="-120"/>
            </a:endParaRPr>
          </a:p>
        </p:txBody>
      </p:sp>
      <p:sp>
        <p:nvSpPr>
          <p:cNvPr id="3" name="Shape 1"/>
          <p:cNvSpPr/>
          <p:nvPr/>
        </p:nvSpPr>
        <p:spPr>
          <a:xfrm>
            <a:off x="381000" y="800100"/>
            <a:ext cx="914400" cy="38100"/>
          </a:xfrm>
          <a:custGeom>
            <a:avLst/>
            <a:gdLst/>
            <a:ahLst/>
            <a:cxnLst/>
            <a:rect l="l" t="t" r="r" b="b"/>
            <a:pathLst>
              <a:path w="914400" h="38100">
                <a:moveTo>
                  <a:pt x="0" y="0"/>
                </a:moveTo>
                <a:lnTo>
                  <a:pt x="914400" y="0"/>
                </a:lnTo>
                <a:lnTo>
                  <a:pt x="9144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E07A5F"/>
          </a:solidFill>
        </p:spPr>
      </p:sp>
      <p:sp>
        <p:nvSpPr>
          <p:cNvPr id="133" name="矩形 132"/>
          <p:cNvSpPr/>
          <p:nvPr/>
        </p:nvSpPr>
        <p:spPr>
          <a:xfrm>
            <a:off x="389255" y="922020"/>
            <a:ext cx="11417935" cy="94297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285750" indent="-285750" algn="l">
              <a:buFont typeface="Wingdings" panose="05000000000000000000" charset="0"/>
              <a:buChar char=""/>
            </a:pP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当前行内大模型建设方案以工作流智能体为主，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传统工作流依赖预设路径，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无法应对信管领域需自主规划、深度溯源的策略挖掘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等场景。本方案通过多智能体（Multi-Agent）协同架构，赋予系统意图识别与动态规划能力，实现从“按图索骥”到“自主探查”的技术跨越。</a:t>
            </a:r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85763" y="2225040"/>
            <a:ext cx="11516677" cy="4169410"/>
            <a:chOff x="548" y="3534"/>
            <a:chExt cx="18136" cy="6566"/>
          </a:xfrm>
        </p:grpSpPr>
        <p:sp>
          <p:nvSpPr>
            <p:cNvPr id="19" name="Shape 17"/>
            <p:cNvSpPr/>
            <p:nvPr/>
          </p:nvSpPr>
          <p:spPr>
            <a:xfrm>
              <a:off x="2423" y="3581"/>
              <a:ext cx="16185" cy="1185"/>
            </a:xfrm>
            <a:custGeom>
              <a:avLst/>
              <a:gdLst/>
              <a:ahLst/>
              <a:cxnLst/>
              <a:rect l="l" t="t" r="r" b="b"/>
              <a:pathLst>
                <a:path w="10277475" h="752475">
                  <a:moveTo>
                    <a:pt x="76203" y="0"/>
                  </a:moveTo>
                  <a:lnTo>
                    <a:pt x="10201272" y="0"/>
                  </a:lnTo>
                  <a:cubicBezTo>
                    <a:pt x="10243330" y="0"/>
                    <a:pt x="10277475" y="34145"/>
                    <a:pt x="10277475" y="76203"/>
                  </a:cubicBezTo>
                  <a:lnTo>
                    <a:pt x="10277475" y="676272"/>
                  </a:lnTo>
                  <a:cubicBezTo>
                    <a:pt x="10277475" y="718330"/>
                    <a:pt x="10243330" y="752475"/>
                    <a:pt x="10201272" y="752475"/>
                  </a:cubicBezTo>
                  <a:lnTo>
                    <a:pt x="76203" y="752475"/>
                  </a:lnTo>
                  <a:cubicBezTo>
                    <a:pt x="34145" y="752475"/>
                    <a:pt x="0" y="718330"/>
                    <a:pt x="0" y="676272"/>
                  </a:cubicBezTo>
                  <a:lnTo>
                    <a:pt x="0" y="76203"/>
                  </a:lnTo>
                  <a:cubicBezTo>
                    <a:pt x="0" y="34145"/>
                    <a:pt x="34145" y="0"/>
                    <a:pt x="76203" y="0"/>
                  </a:cubicBezTo>
                  <a:close/>
                </a:path>
              </a:pathLst>
            </a:custGeom>
            <a:solidFill>
              <a:schemeClr val="bg2"/>
            </a:solidFill>
            <a:ln w="6350">
              <a:solidFill>
                <a:schemeClr val="bg2">
                  <a:alpha val="40000"/>
                </a:schemeClr>
              </a:solidFill>
              <a:prstDash val="solid"/>
            </a:ln>
            <a:effectLst>
              <a:outerShdw blurRad="50800" dist="50800" dir="5400000" algn="ctr" rotWithShape="0">
                <a:schemeClr val="bg2">
                  <a:lumMod val="90000"/>
                  <a:alpha val="100000"/>
                </a:schemeClr>
              </a:outerShdw>
            </a:effectLst>
          </p:spPr>
        </p:sp>
        <p:sp>
          <p:nvSpPr>
            <p:cNvPr id="4" name="Shape 2"/>
            <p:cNvSpPr/>
            <p:nvPr/>
          </p:nvSpPr>
          <p:spPr>
            <a:xfrm>
              <a:off x="600" y="3652"/>
              <a:ext cx="1500" cy="1200"/>
            </a:xfrm>
            <a:custGeom>
              <a:avLst/>
              <a:gdLst/>
              <a:ahLst/>
              <a:cxnLst/>
              <a:rect l="l" t="t" r="r" b="b"/>
              <a:pathLst>
                <a:path w="952500" h="762000">
                  <a:moveTo>
                    <a:pt x="0" y="0"/>
                  </a:moveTo>
                  <a:lnTo>
                    <a:pt x="876300" y="0"/>
                  </a:lnTo>
                  <a:cubicBezTo>
                    <a:pt x="918356" y="0"/>
                    <a:pt x="952500" y="34144"/>
                    <a:pt x="952500" y="76200"/>
                  </a:cubicBezTo>
                  <a:lnTo>
                    <a:pt x="952500" y="685800"/>
                  </a:lnTo>
                  <a:cubicBezTo>
                    <a:pt x="952500" y="727856"/>
                    <a:pt x="918356" y="762000"/>
                    <a:pt x="876300" y="762000"/>
                  </a:cubicBezTo>
                  <a:lnTo>
                    <a:pt x="0" y="762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effectLst>
              <a:outerShdw blurRad="142875" dist="95250" dir="5400000" algn="bl" rotWithShape="0">
                <a:srgbClr val="000000">
                  <a:alpha val="10196"/>
                </a:srgbClr>
              </a:outerShdw>
            </a:effectLst>
          </p:spPr>
        </p:sp>
        <p:sp>
          <p:nvSpPr>
            <p:cNvPr id="5" name="Text 3"/>
            <p:cNvSpPr/>
            <p:nvPr/>
          </p:nvSpPr>
          <p:spPr>
            <a:xfrm>
              <a:off x="613" y="3922"/>
              <a:ext cx="1470" cy="3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05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Alimama ShuHeiTi" pitchFamily="34" charset="-120"/>
                </a:rPr>
                <a:t>应用</a:t>
              </a:r>
              <a:r>
                <a:rPr lang="zh-CN" altLang="en-US" sz="105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Alimama ShuHeiTi" pitchFamily="34" charset="-120"/>
                </a:rPr>
                <a:t>场景</a:t>
              </a:r>
              <a:endParaRPr lang="zh-CN" altLang="en-US" sz="10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limama ShuHeiTi" pitchFamily="34" charset="-120"/>
              </a:endParaRPr>
            </a:p>
          </p:txBody>
        </p:sp>
        <p:sp>
          <p:nvSpPr>
            <p:cNvPr id="6" name="Text 4"/>
            <p:cNvSpPr/>
            <p:nvPr/>
          </p:nvSpPr>
          <p:spPr>
            <a:xfrm>
              <a:off x="620" y="4306"/>
              <a:ext cx="1455" cy="24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10000"/>
                </a:lnSpc>
              </a:pPr>
              <a:r>
                <a:rPr lang="en-US" sz="90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Application Scenario</a:t>
              </a:r>
              <a:endParaRPr lang="en-US" sz="9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7" name="Shape 5"/>
            <p:cNvSpPr/>
            <p:nvPr/>
          </p:nvSpPr>
          <p:spPr>
            <a:xfrm>
              <a:off x="600" y="5152"/>
              <a:ext cx="1500" cy="3000"/>
            </a:xfrm>
            <a:custGeom>
              <a:avLst/>
              <a:gdLst/>
              <a:ahLst/>
              <a:cxnLst/>
              <a:rect l="l" t="t" r="r" b="b"/>
              <a:pathLst>
                <a:path w="952500" h="1905000">
                  <a:moveTo>
                    <a:pt x="0" y="0"/>
                  </a:moveTo>
                  <a:lnTo>
                    <a:pt x="876300" y="0"/>
                  </a:lnTo>
                  <a:cubicBezTo>
                    <a:pt x="918356" y="0"/>
                    <a:pt x="952500" y="34144"/>
                    <a:pt x="952500" y="76200"/>
                  </a:cubicBezTo>
                  <a:lnTo>
                    <a:pt x="952500" y="1828800"/>
                  </a:lnTo>
                  <a:cubicBezTo>
                    <a:pt x="952500" y="1870856"/>
                    <a:pt x="918356" y="1905000"/>
                    <a:pt x="876300" y="1905000"/>
                  </a:cubicBezTo>
                  <a:lnTo>
                    <a:pt x="0" y="1905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effectLst>
              <a:outerShdw blurRad="142875" dist="95250" dir="5400000" algn="bl" rotWithShape="0">
                <a:srgbClr val="000000">
                  <a:alpha val="10196"/>
                </a:srgbClr>
              </a:outerShdw>
            </a:effectLst>
          </p:spPr>
        </p:sp>
        <p:sp>
          <p:nvSpPr>
            <p:cNvPr id="8" name="Text 6"/>
            <p:cNvSpPr/>
            <p:nvPr/>
          </p:nvSpPr>
          <p:spPr>
            <a:xfrm>
              <a:off x="548" y="6082"/>
              <a:ext cx="1605" cy="3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05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Alimama ShuHeiTi" pitchFamily="34" charset="-120"/>
                </a:rPr>
                <a:t>Multi-Agent</a:t>
              </a:r>
              <a:endParaRPr lang="en-US" sz="10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limama ShuHeiTi" pitchFamily="34" charset="-120"/>
              </a:endParaRPr>
            </a:p>
          </p:txBody>
        </p:sp>
        <p:sp>
          <p:nvSpPr>
            <p:cNvPr id="9" name="Text 7"/>
            <p:cNvSpPr/>
            <p:nvPr/>
          </p:nvSpPr>
          <p:spPr>
            <a:xfrm>
              <a:off x="548" y="6382"/>
              <a:ext cx="1605" cy="3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05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Alimama ShuHeiTi" pitchFamily="34" charset="-120"/>
                </a:rPr>
                <a:t>智能体</a:t>
              </a:r>
              <a:endParaRPr lang="en-US" sz="10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limama ShuHeiTi" pitchFamily="34" charset="-120"/>
              </a:endParaRPr>
            </a:p>
          </p:txBody>
        </p:sp>
        <p:sp>
          <p:nvSpPr>
            <p:cNvPr id="10" name="Text 8"/>
            <p:cNvSpPr/>
            <p:nvPr/>
          </p:nvSpPr>
          <p:spPr>
            <a:xfrm>
              <a:off x="555" y="6742"/>
              <a:ext cx="1590" cy="48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10000"/>
                </a:lnSpc>
              </a:pPr>
              <a:r>
                <a:rPr lang="en-US" sz="900" dirty="0">
                  <a:solidFill>
                    <a:schemeClr val="tx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Multi-Agent System</a:t>
              </a:r>
              <a:endParaRPr lang="en-US" sz="900" dirty="0">
                <a:solidFill>
                  <a:schemeClr val="tx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15" name="Shape 13"/>
            <p:cNvSpPr/>
            <p:nvPr/>
          </p:nvSpPr>
          <p:spPr>
            <a:xfrm>
              <a:off x="608" y="8348"/>
              <a:ext cx="1485" cy="1485"/>
            </a:xfrm>
            <a:custGeom>
              <a:avLst/>
              <a:gdLst/>
              <a:ahLst/>
              <a:cxnLst/>
              <a:rect l="l" t="t" r="r" b="b"/>
              <a:pathLst>
                <a:path w="942975" h="942975">
                  <a:moveTo>
                    <a:pt x="0" y="0"/>
                  </a:moveTo>
                  <a:lnTo>
                    <a:pt x="866773" y="0"/>
                  </a:lnTo>
                  <a:cubicBezTo>
                    <a:pt x="908858" y="0"/>
                    <a:pt x="942975" y="34117"/>
                    <a:pt x="942975" y="76202"/>
                  </a:cubicBezTo>
                  <a:lnTo>
                    <a:pt x="942975" y="866773"/>
                  </a:lnTo>
                  <a:cubicBezTo>
                    <a:pt x="942975" y="908858"/>
                    <a:pt x="908858" y="942975"/>
                    <a:pt x="866773" y="942975"/>
                  </a:cubicBezTo>
                  <a:lnTo>
                    <a:pt x="0" y="9429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4A5C6A">
                  <a:alpha val="50196"/>
                </a:srgbClr>
              </a:solidFill>
              <a:prstDash val="solid"/>
            </a:ln>
            <a:effectLst>
              <a:outerShdw blurRad="142875" dist="95250" dir="5400000" algn="bl" rotWithShape="0">
                <a:srgbClr val="000000">
                  <a:alpha val="10196"/>
                </a:srgbClr>
              </a:outerShdw>
            </a:effectLst>
          </p:spPr>
        </p:sp>
        <p:sp>
          <p:nvSpPr>
            <p:cNvPr id="16" name="Text 14"/>
            <p:cNvSpPr/>
            <p:nvPr/>
          </p:nvSpPr>
          <p:spPr>
            <a:xfrm>
              <a:off x="563" y="8700"/>
              <a:ext cx="1575" cy="3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05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Alimama ShuHeiTi" pitchFamily="34" charset="-120"/>
                </a:rPr>
                <a:t>大模型</a:t>
              </a:r>
              <a:endParaRPr lang="en-US" sz="105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Alimama ShuHeiTi" pitchFamily="34" charset="-120"/>
              </a:endParaRPr>
            </a:p>
          </p:txBody>
        </p:sp>
        <p:sp>
          <p:nvSpPr>
            <p:cNvPr id="17" name="Text 15"/>
            <p:cNvSpPr/>
            <p:nvPr/>
          </p:nvSpPr>
          <p:spPr>
            <a:xfrm>
              <a:off x="570" y="9000"/>
              <a:ext cx="1560" cy="48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10000"/>
                </a:lnSpc>
              </a:pPr>
              <a:r>
                <a:rPr lang="en-US" sz="900" dirty="0">
                  <a:solidFill>
                    <a:schemeClr val="tx1">
                      <a:alpha val="80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Large Model</a:t>
              </a:r>
              <a:endParaRPr lang="en-US" sz="900" dirty="0">
                <a:solidFill>
                  <a:schemeClr val="tx1">
                    <a:alpha val="8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18" name="Shape 16"/>
            <p:cNvSpPr/>
            <p:nvPr/>
          </p:nvSpPr>
          <p:spPr>
            <a:xfrm>
              <a:off x="2160" y="4177"/>
              <a:ext cx="240" cy="30"/>
            </a:xfrm>
            <a:custGeom>
              <a:avLst/>
              <a:gdLst/>
              <a:ahLst/>
              <a:cxnLst/>
              <a:rect l="l" t="t" r="r" b="b"/>
              <a:pathLst>
                <a:path w="152400" h="19050">
                  <a:moveTo>
                    <a:pt x="0" y="0"/>
                  </a:moveTo>
                  <a:lnTo>
                    <a:pt x="152400" y="0"/>
                  </a:lnTo>
                  <a:lnTo>
                    <a:pt x="152400" y="19050"/>
                  </a:lnTo>
                  <a:lnTo>
                    <a:pt x="0" y="1905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</p:spPr>
        </p:sp>
        <p:sp>
          <p:nvSpPr>
            <p:cNvPr id="20" name="Shape 18"/>
            <p:cNvSpPr/>
            <p:nvPr/>
          </p:nvSpPr>
          <p:spPr>
            <a:xfrm>
              <a:off x="2603" y="3900"/>
              <a:ext cx="585" cy="585"/>
            </a:xfrm>
            <a:custGeom>
              <a:avLst/>
              <a:gdLst/>
              <a:ahLst/>
              <a:cxnLst/>
              <a:rect l="l" t="t" r="r" b="b"/>
              <a:pathLst>
                <a:path w="371475" h="371475">
                  <a:moveTo>
                    <a:pt x="76201" y="0"/>
                  </a:moveTo>
                  <a:lnTo>
                    <a:pt x="295274" y="0"/>
                  </a:lnTo>
                  <a:cubicBezTo>
                    <a:pt x="337331" y="0"/>
                    <a:pt x="371475" y="34144"/>
                    <a:pt x="371475" y="76201"/>
                  </a:cubicBezTo>
                  <a:lnTo>
                    <a:pt x="371475" y="295274"/>
                  </a:lnTo>
                  <a:cubicBezTo>
                    <a:pt x="371475" y="337359"/>
                    <a:pt x="337359" y="371475"/>
                    <a:pt x="295274" y="371475"/>
                  </a:cubicBezTo>
                  <a:lnTo>
                    <a:pt x="76201" y="371475"/>
                  </a:lnTo>
                  <a:cubicBezTo>
                    <a:pt x="34116" y="371475"/>
                    <a:pt x="0" y="337359"/>
                    <a:pt x="0" y="295274"/>
                  </a:cubicBezTo>
                  <a:lnTo>
                    <a:pt x="0" y="76201"/>
                  </a:lnTo>
                  <a:cubicBezTo>
                    <a:pt x="0" y="34116"/>
                    <a:pt x="34116" y="0"/>
                    <a:pt x="76201" y="0"/>
                  </a:cubicBezTo>
                  <a:close/>
                </a:path>
              </a:pathLst>
            </a:custGeom>
            <a:solidFill>
              <a:srgbClr val="E07A5F">
                <a:alpha val="30196"/>
              </a:srgbClr>
            </a:solidFill>
            <a:ln w="12700">
              <a:solidFill>
                <a:srgbClr val="E07A5F">
                  <a:alpha val="50196"/>
                </a:srgbClr>
              </a:solidFill>
              <a:prstDash val="solid"/>
            </a:ln>
          </p:spPr>
        </p:sp>
        <p:sp>
          <p:nvSpPr>
            <p:cNvPr id="21" name="Shape 19"/>
            <p:cNvSpPr/>
            <p:nvPr/>
          </p:nvSpPr>
          <p:spPr>
            <a:xfrm>
              <a:off x="2764" y="4057"/>
              <a:ext cx="270" cy="270"/>
            </a:xfrm>
            <a:custGeom>
              <a:avLst/>
              <a:gdLst/>
              <a:ahLst/>
              <a:cxnLst/>
              <a:rect l="l" t="t" r="r" b="b"/>
              <a:pathLst>
                <a:path w="171450" h="171450">
                  <a:moveTo>
                    <a:pt x="64294" y="21431"/>
                  </a:moveTo>
                  <a:cubicBezTo>
                    <a:pt x="64294" y="15504"/>
                    <a:pt x="69082" y="10716"/>
                    <a:pt x="75009" y="10716"/>
                  </a:cubicBezTo>
                  <a:lnTo>
                    <a:pt x="96441" y="10716"/>
                  </a:lnTo>
                  <a:cubicBezTo>
                    <a:pt x="102368" y="10716"/>
                    <a:pt x="107156" y="15504"/>
                    <a:pt x="107156" y="21431"/>
                  </a:cubicBezTo>
                  <a:lnTo>
                    <a:pt x="107156" y="42863"/>
                  </a:lnTo>
                  <a:cubicBezTo>
                    <a:pt x="107156" y="48790"/>
                    <a:pt x="102368" y="53578"/>
                    <a:pt x="96441" y="53578"/>
                  </a:cubicBezTo>
                  <a:lnTo>
                    <a:pt x="93762" y="53578"/>
                  </a:lnTo>
                  <a:lnTo>
                    <a:pt x="93762" y="75009"/>
                  </a:lnTo>
                  <a:lnTo>
                    <a:pt x="133945" y="75009"/>
                  </a:lnTo>
                  <a:cubicBezTo>
                    <a:pt x="147273" y="75009"/>
                    <a:pt x="158055" y="85792"/>
                    <a:pt x="158055" y="99120"/>
                  </a:cubicBezTo>
                  <a:lnTo>
                    <a:pt x="158055" y="117872"/>
                  </a:lnTo>
                  <a:lnTo>
                    <a:pt x="160734" y="117872"/>
                  </a:lnTo>
                  <a:cubicBezTo>
                    <a:pt x="166661" y="117872"/>
                    <a:pt x="171450" y="122660"/>
                    <a:pt x="171450" y="128588"/>
                  </a:cubicBezTo>
                  <a:lnTo>
                    <a:pt x="171450" y="150019"/>
                  </a:lnTo>
                  <a:cubicBezTo>
                    <a:pt x="171450" y="155946"/>
                    <a:pt x="166661" y="160734"/>
                    <a:pt x="160734" y="160734"/>
                  </a:cubicBezTo>
                  <a:lnTo>
                    <a:pt x="139303" y="160734"/>
                  </a:lnTo>
                  <a:cubicBezTo>
                    <a:pt x="133376" y="160734"/>
                    <a:pt x="128588" y="155946"/>
                    <a:pt x="128588" y="150019"/>
                  </a:cubicBezTo>
                  <a:lnTo>
                    <a:pt x="128588" y="128588"/>
                  </a:lnTo>
                  <a:cubicBezTo>
                    <a:pt x="128588" y="122660"/>
                    <a:pt x="133376" y="117872"/>
                    <a:pt x="139303" y="117872"/>
                  </a:cubicBezTo>
                  <a:lnTo>
                    <a:pt x="141982" y="117872"/>
                  </a:lnTo>
                  <a:lnTo>
                    <a:pt x="141982" y="99120"/>
                  </a:lnTo>
                  <a:cubicBezTo>
                    <a:pt x="141982" y="94666"/>
                    <a:pt x="138399" y="91083"/>
                    <a:pt x="133945" y="91083"/>
                  </a:cubicBezTo>
                  <a:lnTo>
                    <a:pt x="93762" y="91083"/>
                  </a:lnTo>
                  <a:lnTo>
                    <a:pt x="93762" y="117872"/>
                  </a:lnTo>
                  <a:lnTo>
                    <a:pt x="96441" y="117872"/>
                  </a:lnTo>
                  <a:cubicBezTo>
                    <a:pt x="102368" y="117872"/>
                    <a:pt x="107156" y="122660"/>
                    <a:pt x="107156" y="128588"/>
                  </a:cubicBezTo>
                  <a:lnTo>
                    <a:pt x="107156" y="150019"/>
                  </a:lnTo>
                  <a:cubicBezTo>
                    <a:pt x="107156" y="155946"/>
                    <a:pt x="102368" y="160734"/>
                    <a:pt x="96441" y="160734"/>
                  </a:cubicBezTo>
                  <a:lnTo>
                    <a:pt x="75009" y="160734"/>
                  </a:lnTo>
                  <a:cubicBezTo>
                    <a:pt x="69082" y="160734"/>
                    <a:pt x="64294" y="155946"/>
                    <a:pt x="64294" y="150019"/>
                  </a:cubicBezTo>
                  <a:lnTo>
                    <a:pt x="64294" y="128588"/>
                  </a:lnTo>
                  <a:cubicBezTo>
                    <a:pt x="64294" y="122660"/>
                    <a:pt x="69082" y="117872"/>
                    <a:pt x="75009" y="117872"/>
                  </a:cubicBezTo>
                  <a:lnTo>
                    <a:pt x="77688" y="117872"/>
                  </a:lnTo>
                  <a:lnTo>
                    <a:pt x="77688" y="91083"/>
                  </a:lnTo>
                  <a:lnTo>
                    <a:pt x="37505" y="91083"/>
                  </a:lnTo>
                  <a:cubicBezTo>
                    <a:pt x="33051" y="91083"/>
                    <a:pt x="29468" y="94666"/>
                    <a:pt x="29468" y="99120"/>
                  </a:cubicBezTo>
                  <a:lnTo>
                    <a:pt x="29468" y="117872"/>
                  </a:lnTo>
                  <a:lnTo>
                    <a:pt x="32147" y="117872"/>
                  </a:lnTo>
                  <a:cubicBezTo>
                    <a:pt x="38074" y="117872"/>
                    <a:pt x="42863" y="122660"/>
                    <a:pt x="42863" y="128588"/>
                  </a:cubicBezTo>
                  <a:lnTo>
                    <a:pt x="42863" y="150019"/>
                  </a:lnTo>
                  <a:cubicBezTo>
                    <a:pt x="42863" y="155946"/>
                    <a:pt x="38074" y="160734"/>
                    <a:pt x="32147" y="160734"/>
                  </a:cubicBezTo>
                  <a:lnTo>
                    <a:pt x="10716" y="160734"/>
                  </a:lnTo>
                  <a:cubicBezTo>
                    <a:pt x="4789" y="160734"/>
                    <a:pt x="0" y="155946"/>
                    <a:pt x="0" y="150019"/>
                  </a:cubicBezTo>
                  <a:lnTo>
                    <a:pt x="0" y="128588"/>
                  </a:lnTo>
                  <a:cubicBezTo>
                    <a:pt x="0" y="122660"/>
                    <a:pt x="4789" y="117872"/>
                    <a:pt x="10716" y="117872"/>
                  </a:cubicBezTo>
                  <a:lnTo>
                    <a:pt x="13395" y="117872"/>
                  </a:lnTo>
                  <a:lnTo>
                    <a:pt x="13395" y="99120"/>
                  </a:lnTo>
                  <a:cubicBezTo>
                    <a:pt x="13395" y="85792"/>
                    <a:pt x="24177" y="75009"/>
                    <a:pt x="37505" y="75009"/>
                  </a:cubicBezTo>
                  <a:lnTo>
                    <a:pt x="77688" y="75009"/>
                  </a:lnTo>
                  <a:lnTo>
                    <a:pt x="77688" y="53578"/>
                  </a:lnTo>
                  <a:lnTo>
                    <a:pt x="75009" y="53578"/>
                  </a:lnTo>
                  <a:cubicBezTo>
                    <a:pt x="69082" y="53578"/>
                    <a:pt x="64294" y="48790"/>
                    <a:pt x="64294" y="42863"/>
                  </a:cubicBezTo>
                  <a:lnTo>
                    <a:pt x="64294" y="21431"/>
                  </a:lnTo>
                  <a:close/>
                </a:path>
              </a:pathLst>
            </a:custGeom>
            <a:solidFill>
              <a:srgbClr val="E07A5F"/>
            </a:solidFill>
          </p:spPr>
        </p:sp>
        <p:sp>
          <p:nvSpPr>
            <p:cNvPr id="23" name="Shape 21"/>
            <p:cNvSpPr/>
            <p:nvPr/>
          </p:nvSpPr>
          <p:spPr>
            <a:xfrm>
              <a:off x="3383" y="3996"/>
              <a:ext cx="2385" cy="420"/>
            </a:xfrm>
            <a:custGeom>
              <a:avLst/>
              <a:gdLst/>
              <a:ahLst/>
              <a:cxnLst/>
              <a:rect l="l" t="t" r="r" b="b"/>
              <a:pathLst>
                <a:path w="1514475" h="266700">
                  <a:moveTo>
                    <a:pt x="38101" y="0"/>
                  </a:moveTo>
                  <a:lnTo>
                    <a:pt x="1476374" y="0"/>
                  </a:lnTo>
                  <a:cubicBezTo>
                    <a:pt x="1497417" y="0"/>
                    <a:pt x="1514475" y="17058"/>
                    <a:pt x="1514475" y="38101"/>
                  </a:cubicBezTo>
                  <a:lnTo>
                    <a:pt x="1514475" y="228599"/>
                  </a:lnTo>
                  <a:cubicBezTo>
                    <a:pt x="1514475" y="249642"/>
                    <a:pt x="1497417" y="266700"/>
                    <a:pt x="1476374" y="266700"/>
                  </a:cubicBezTo>
                  <a:lnTo>
                    <a:pt x="38101" y="266700"/>
                  </a:lnTo>
                  <a:cubicBezTo>
                    <a:pt x="17058" y="266700"/>
                    <a:pt x="0" y="249642"/>
                    <a:pt x="0" y="228599"/>
                  </a:cubicBezTo>
                  <a:lnTo>
                    <a:pt x="0" y="38101"/>
                  </a:lnTo>
                  <a:cubicBezTo>
                    <a:pt x="0" y="17072"/>
                    <a:pt x="17072" y="0"/>
                    <a:pt x="38101" y="0"/>
                  </a:cubicBezTo>
                  <a:close/>
                </a:path>
              </a:pathLst>
            </a:custGeom>
            <a:solidFill>
              <a:srgbClr val="1A1D21">
                <a:alpha val="60000"/>
              </a:srgbClr>
            </a:solidFill>
            <a:ln w="12700">
              <a:solidFill>
                <a:srgbClr val="E07A5F">
                  <a:alpha val="30196"/>
                </a:srgbClr>
              </a:solidFill>
              <a:prstDash val="solid"/>
            </a:ln>
          </p:spPr>
        </p:sp>
        <p:sp>
          <p:nvSpPr>
            <p:cNvPr id="24" name="Text 22"/>
            <p:cNvSpPr/>
            <p:nvPr/>
          </p:nvSpPr>
          <p:spPr>
            <a:xfrm>
              <a:off x="3473" y="4094"/>
              <a:ext cx="2205" cy="225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sz="750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审批</a:t>
              </a:r>
              <a:r>
                <a:rPr lang="zh-CN" altLang="en-US" sz="750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建议</a:t>
              </a:r>
              <a:endParaRPr lang="zh-CN" altLang="en-US" sz="750" dirty="0">
                <a:solidFill>
                  <a:srgbClr val="EDF2F4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25" name="Shape 23"/>
            <p:cNvSpPr/>
            <p:nvPr/>
          </p:nvSpPr>
          <p:spPr>
            <a:xfrm>
              <a:off x="5907" y="3996"/>
              <a:ext cx="2385" cy="420"/>
            </a:xfrm>
            <a:custGeom>
              <a:avLst/>
              <a:gdLst/>
              <a:ahLst/>
              <a:cxnLst/>
              <a:rect l="l" t="t" r="r" b="b"/>
              <a:pathLst>
                <a:path w="1514475" h="266700">
                  <a:moveTo>
                    <a:pt x="38101" y="0"/>
                  </a:moveTo>
                  <a:lnTo>
                    <a:pt x="1476374" y="0"/>
                  </a:lnTo>
                  <a:cubicBezTo>
                    <a:pt x="1497417" y="0"/>
                    <a:pt x="1514475" y="17058"/>
                    <a:pt x="1514475" y="38101"/>
                  </a:cubicBezTo>
                  <a:lnTo>
                    <a:pt x="1514475" y="228599"/>
                  </a:lnTo>
                  <a:cubicBezTo>
                    <a:pt x="1514475" y="249642"/>
                    <a:pt x="1497417" y="266700"/>
                    <a:pt x="1476374" y="266700"/>
                  </a:cubicBezTo>
                  <a:lnTo>
                    <a:pt x="38101" y="266700"/>
                  </a:lnTo>
                  <a:cubicBezTo>
                    <a:pt x="17058" y="266700"/>
                    <a:pt x="0" y="249642"/>
                    <a:pt x="0" y="228599"/>
                  </a:cubicBezTo>
                  <a:lnTo>
                    <a:pt x="0" y="38101"/>
                  </a:lnTo>
                  <a:cubicBezTo>
                    <a:pt x="0" y="17072"/>
                    <a:pt x="17072" y="0"/>
                    <a:pt x="38101" y="0"/>
                  </a:cubicBezTo>
                  <a:close/>
                </a:path>
              </a:pathLst>
            </a:custGeom>
            <a:solidFill>
              <a:srgbClr val="1A1D21">
                <a:alpha val="60000"/>
              </a:srgbClr>
            </a:solidFill>
            <a:ln w="12700">
              <a:solidFill>
                <a:srgbClr val="E07A5F">
                  <a:alpha val="30196"/>
                </a:srgbClr>
              </a:solidFill>
              <a:prstDash val="solid"/>
            </a:ln>
          </p:spPr>
        </p:sp>
        <p:sp>
          <p:nvSpPr>
            <p:cNvPr id="26" name="Text 24"/>
            <p:cNvSpPr/>
            <p:nvPr/>
          </p:nvSpPr>
          <p:spPr>
            <a:xfrm>
              <a:off x="5997" y="4094"/>
              <a:ext cx="2205" cy="225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sz="750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问题</a:t>
              </a:r>
              <a:r>
                <a:rPr lang="zh-CN" altLang="en-US" sz="750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生成</a:t>
              </a:r>
              <a:endParaRPr lang="zh-CN" altLang="en-US" sz="750" dirty="0">
                <a:solidFill>
                  <a:srgbClr val="EDF2F4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27" name="Shape 25"/>
            <p:cNvSpPr/>
            <p:nvPr/>
          </p:nvSpPr>
          <p:spPr>
            <a:xfrm>
              <a:off x="8433" y="3996"/>
              <a:ext cx="2385" cy="420"/>
            </a:xfrm>
            <a:custGeom>
              <a:avLst/>
              <a:gdLst/>
              <a:ahLst/>
              <a:cxnLst/>
              <a:rect l="l" t="t" r="r" b="b"/>
              <a:pathLst>
                <a:path w="1514475" h="266700">
                  <a:moveTo>
                    <a:pt x="38101" y="0"/>
                  </a:moveTo>
                  <a:lnTo>
                    <a:pt x="1476374" y="0"/>
                  </a:lnTo>
                  <a:cubicBezTo>
                    <a:pt x="1497417" y="0"/>
                    <a:pt x="1514475" y="17058"/>
                    <a:pt x="1514475" y="38101"/>
                  </a:cubicBezTo>
                  <a:lnTo>
                    <a:pt x="1514475" y="228599"/>
                  </a:lnTo>
                  <a:cubicBezTo>
                    <a:pt x="1514475" y="249642"/>
                    <a:pt x="1497417" y="266700"/>
                    <a:pt x="1476374" y="266700"/>
                  </a:cubicBezTo>
                  <a:lnTo>
                    <a:pt x="38101" y="266700"/>
                  </a:lnTo>
                  <a:cubicBezTo>
                    <a:pt x="17058" y="266700"/>
                    <a:pt x="0" y="249642"/>
                    <a:pt x="0" y="228599"/>
                  </a:cubicBezTo>
                  <a:lnTo>
                    <a:pt x="0" y="38101"/>
                  </a:lnTo>
                  <a:cubicBezTo>
                    <a:pt x="0" y="17072"/>
                    <a:pt x="17072" y="0"/>
                    <a:pt x="38101" y="0"/>
                  </a:cubicBezTo>
                  <a:close/>
                </a:path>
              </a:pathLst>
            </a:custGeom>
            <a:solidFill>
              <a:srgbClr val="1A1D21">
                <a:alpha val="60000"/>
              </a:srgbClr>
            </a:solidFill>
            <a:ln w="12700">
              <a:solidFill>
                <a:srgbClr val="E07A5F">
                  <a:alpha val="30196"/>
                </a:srgbClr>
              </a:solidFill>
              <a:prstDash val="solid"/>
            </a:ln>
          </p:spPr>
        </p:sp>
        <p:sp>
          <p:nvSpPr>
            <p:cNvPr id="28" name="Text 26"/>
            <p:cNvSpPr/>
            <p:nvPr/>
          </p:nvSpPr>
          <p:spPr>
            <a:xfrm>
              <a:off x="8523" y="4094"/>
              <a:ext cx="2205" cy="225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sz="750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策略</a:t>
              </a:r>
              <a:r>
                <a:rPr lang="zh-CN" altLang="en-US" sz="750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挖掘</a:t>
              </a:r>
              <a:endParaRPr lang="zh-CN" altLang="en-US" sz="750" dirty="0">
                <a:solidFill>
                  <a:srgbClr val="EDF2F4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29" name="Shape 27"/>
            <p:cNvSpPr/>
            <p:nvPr/>
          </p:nvSpPr>
          <p:spPr>
            <a:xfrm>
              <a:off x="10958" y="3996"/>
              <a:ext cx="2385" cy="420"/>
            </a:xfrm>
            <a:custGeom>
              <a:avLst/>
              <a:gdLst/>
              <a:ahLst/>
              <a:cxnLst/>
              <a:rect l="l" t="t" r="r" b="b"/>
              <a:pathLst>
                <a:path w="1514475" h="266700">
                  <a:moveTo>
                    <a:pt x="38101" y="0"/>
                  </a:moveTo>
                  <a:lnTo>
                    <a:pt x="1476374" y="0"/>
                  </a:lnTo>
                  <a:cubicBezTo>
                    <a:pt x="1497417" y="0"/>
                    <a:pt x="1514475" y="17058"/>
                    <a:pt x="1514475" y="38101"/>
                  </a:cubicBezTo>
                  <a:lnTo>
                    <a:pt x="1514475" y="228599"/>
                  </a:lnTo>
                  <a:cubicBezTo>
                    <a:pt x="1514475" y="249642"/>
                    <a:pt x="1497417" y="266700"/>
                    <a:pt x="1476374" y="266700"/>
                  </a:cubicBezTo>
                  <a:lnTo>
                    <a:pt x="38101" y="266700"/>
                  </a:lnTo>
                  <a:cubicBezTo>
                    <a:pt x="17058" y="266700"/>
                    <a:pt x="0" y="249642"/>
                    <a:pt x="0" y="228599"/>
                  </a:cubicBezTo>
                  <a:lnTo>
                    <a:pt x="0" y="38101"/>
                  </a:lnTo>
                  <a:cubicBezTo>
                    <a:pt x="0" y="17072"/>
                    <a:pt x="17072" y="0"/>
                    <a:pt x="38101" y="0"/>
                  </a:cubicBezTo>
                  <a:close/>
                </a:path>
              </a:pathLst>
            </a:custGeom>
            <a:solidFill>
              <a:srgbClr val="1A1D21">
                <a:alpha val="60000"/>
              </a:srgbClr>
            </a:solidFill>
            <a:ln w="12700">
              <a:solidFill>
                <a:srgbClr val="E07A5F">
                  <a:alpha val="30196"/>
                </a:srgbClr>
              </a:solidFill>
              <a:prstDash val="solid"/>
            </a:ln>
          </p:spPr>
        </p:sp>
        <p:sp>
          <p:nvSpPr>
            <p:cNvPr id="30" name="Text 28"/>
            <p:cNvSpPr/>
            <p:nvPr/>
          </p:nvSpPr>
          <p:spPr>
            <a:xfrm>
              <a:off x="11048" y="4094"/>
              <a:ext cx="2205" cy="225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sz="750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舆情</a:t>
              </a:r>
              <a:r>
                <a:rPr lang="zh-CN" altLang="en-US" sz="750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分析</a:t>
              </a:r>
              <a:endParaRPr lang="zh-CN" altLang="en-US" sz="750" dirty="0">
                <a:solidFill>
                  <a:srgbClr val="EDF2F4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31" name="Shape 29"/>
            <p:cNvSpPr/>
            <p:nvPr/>
          </p:nvSpPr>
          <p:spPr>
            <a:xfrm>
              <a:off x="13483" y="3996"/>
              <a:ext cx="2385" cy="420"/>
            </a:xfrm>
            <a:custGeom>
              <a:avLst/>
              <a:gdLst/>
              <a:ahLst/>
              <a:cxnLst/>
              <a:rect l="l" t="t" r="r" b="b"/>
              <a:pathLst>
                <a:path w="1514475" h="266700">
                  <a:moveTo>
                    <a:pt x="38101" y="0"/>
                  </a:moveTo>
                  <a:lnTo>
                    <a:pt x="1476374" y="0"/>
                  </a:lnTo>
                  <a:cubicBezTo>
                    <a:pt x="1497417" y="0"/>
                    <a:pt x="1514475" y="17058"/>
                    <a:pt x="1514475" y="38101"/>
                  </a:cubicBezTo>
                  <a:lnTo>
                    <a:pt x="1514475" y="228599"/>
                  </a:lnTo>
                  <a:cubicBezTo>
                    <a:pt x="1514475" y="249642"/>
                    <a:pt x="1497417" y="266700"/>
                    <a:pt x="1476374" y="266700"/>
                  </a:cubicBezTo>
                  <a:lnTo>
                    <a:pt x="38101" y="266700"/>
                  </a:lnTo>
                  <a:cubicBezTo>
                    <a:pt x="17058" y="266700"/>
                    <a:pt x="0" y="249642"/>
                    <a:pt x="0" y="228599"/>
                  </a:cubicBezTo>
                  <a:lnTo>
                    <a:pt x="0" y="38101"/>
                  </a:lnTo>
                  <a:cubicBezTo>
                    <a:pt x="0" y="17072"/>
                    <a:pt x="17072" y="0"/>
                    <a:pt x="38101" y="0"/>
                  </a:cubicBezTo>
                  <a:close/>
                </a:path>
              </a:pathLst>
            </a:custGeom>
            <a:solidFill>
              <a:srgbClr val="1A1D21">
                <a:alpha val="60000"/>
              </a:srgbClr>
            </a:solidFill>
            <a:ln w="12700">
              <a:solidFill>
                <a:srgbClr val="E07A5F">
                  <a:alpha val="30196"/>
                </a:srgbClr>
              </a:solidFill>
              <a:prstDash val="solid"/>
            </a:ln>
          </p:spPr>
        </p:sp>
        <p:sp>
          <p:nvSpPr>
            <p:cNvPr id="32" name="Text 30"/>
            <p:cNvSpPr/>
            <p:nvPr/>
          </p:nvSpPr>
          <p:spPr>
            <a:xfrm>
              <a:off x="13573" y="4094"/>
              <a:ext cx="2205" cy="225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sz="750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智能</a:t>
              </a:r>
              <a:r>
                <a:rPr lang="zh-CN" altLang="en-US" sz="750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对话</a:t>
              </a:r>
              <a:endParaRPr lang="zh-CN" altLang="en-US" sz="750" dirty="0">
                <a:solidFill>
                  <a:srgbClr val="EDF2F4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33" name="Shape 31"/>
            <p:cNvSpPr/>
            <p:nvPr/>
          </p:nvSpPr>
          <p:spPr>
            <a:xfrm>
              <a:off x="16008" y="3996"/>
              <a:ext cx="2385" cy="420"/>
            </a:xfrm>
            <a:custGeom>
              <a:avLst/>
              <a:gdLst/>
              <a:ahLst/>
              <a:cxnLst/>
              <a:rect l="l" t="t" r="r" b="b"/>
              <a:pathLst>
                <a:path w="1514475" h="266700">
                  <a:moveTo>
                    <a:pt x="38101" y="0"/>
                  </a:moveTo>
                  <a:lnTo>
                    <a:pt x="1476374" y="0"/>
                  </a:lnTo>
                  <a:cubicBezTo>
                    <a:pt x="1497417" y="0"/>
                    <a:pt x="1514475" y="17058"/>
                    <a:pt x="1514475" y="38101"/>
                  </a:cubicBezTo>
                  <a:lnTo>
                    <a:pt x="1514475" y="228599"/>
                  </a:lnTo>
                  <a:cubicBezTo>
                    <a:pt x="1514475" y="249642"/>
                    <a:pt x="1497417" y="266700"/>
                    <a:pt x="1476374" y="266700"/>
                  </a:cubicBezTo>
                  <a:lnTo>
                    <a:pt x="38101" y="266700"/>
                  </a:lnTo>
                  <a:cubicBezTo>
                    <a:pt x="17058" y="266700"/>
                    <a:pt x="0" y="249642"/>
                    <a:pt x="0" y="228599"/>
                  </a:cubicBezTo>
                  <a:lnTo>
                    <a:pt x="0" y="38101"/>
                  </a:lnTo>
                  <a:cubicBezTo>
                    <a:pt x="0" y="17072"/>
                    <a:pt x="17072" y="0"/>
                    <a:pt x="38101" y="0"/>
                  </a:cubicBezTo>
                  <a:close/>
                </a:path>
              </a:pathLst>
            </a:custGeom>
            <a:solidFill>
              <a:srgbClr val="1A1D21">
                <a:alpha val="60000"/>
              </a:srgbClr>
            </a:solidFill>
            <a:ln w="12700">
              <a:solidFill>
                <a:srgbClr val="E07A5F">
                  <a:alpha val="30196"/>
                </a:srgbClr>
              </a:solidFill>
              <a:prstDash val="solid"/>
            </a:ln>
          </p:spPr>
        </p:sp>
        <p:sp>
          <p:nvSpPr>
            <p:cNvPr id="34" name="Text 32"/>
            <p:cNvSpPr/>
            <p:nvPr/>
          </p:nvSpPr>
          <p:spPr>
            <a:xfrm>
              <a:off x="16098" y="4094"/>
              <a:ext cx="2205" cy="225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sz="750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。。。</a:t>
              </a:r>
              <a:endParaRPr lang="zh-CN" altLang="en-US" sz="750" dirty="0">
                <a:solidFill>
                  <a:srgbClr val="EDF2F4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35" name="Shape 33"/>
            <p:cNvSpPr/>
            <p:nvPr/>
          </p:nvSpPr>
          <p:spPr>
            <a:xfrm>
              <a:off x="10470" y="4852"/>
              <a:ext cx="30" cy="180"/>
            </a:xfrm>
            <a:custGeom>
              <a:avLst/>
              <a:gdLst/>
              <a:ahLst/>
              <a:cxnLst/>
              <a:rect l="l" t="t" r="r" b="b"/>
              <a:pathLst>
                <a:path w="19050" h="114300">
                  <a:moveTo>
                    <a:pt x="0" y="0"/>
                  </a:moveTo>
                  <a:lnTo>
                    <a:pt x="19050" y="0"/>
                  </a:lnTo>
                  <a:lnTo>
                    <a:pt x="19050" y="114300"/>
                  </a:lnTo>
                  <a:lnTo>
                    <a:pt x="0" y="11430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E07A5F"/>
                </a:gs>
                <a:gs pos="0">
                  <a:srgbClr val="FFFFFF"/>
                </a:gs>
                <a:gs pos="100000">
                  <a:srgbClr val="4A5C6A"/>
                </a:gs>
              </a:gsLst>
              <a:lin ang="5400000" scaled="1"/>
            </a:gradFill>
          </p:spPr>
        </p:sp>
        <p:sp>
          <p:nvSpPr>
            <p:cNvPr id="36" name="Shape 34"/>
            <p:cNvSpPr/>
            <p:nvPr/>
          </p:nvSpPr>
          <p:spPr>
            <a:xfrm>
              <a:off x="2160" y="6597"/>
              <a:ext cx="240" cy="30"/>
            </a:xfrm>
            <a:custGeom>
              <a:avLst/>
              <a:gdLst/>
              <a:ahLst/>
              <a:cxnLst/>
              <a:rect l="l" t="t" r="r" b="b"/>
              <a:pathLst>
                <a:path w="152400" h="19050">
                  <a:moveTo>
                    <a:pt x="0" y="0"/>
                  </a:moveTo>
                  <a:lnTo>
                    <a:pt x="152400" y="0"/>
                  </a:lnTo>
                  <a:lnTo>
                    <a:pt x="152400" y="19050"/>
                  </a:lnTo>
                  <a:lnTo>
                    <a:pt x="0" y="1905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</p:spPr>
        </p:sp>
        <p:sp>
          <p:nvSpPr>
            <p:cNvPr id="37" name="Shape 35"/>
            <p:cNvSpPr/>
            <p:nvPr/>
          </p:nvSpPr>
          <p:spPr>
            <a:xfrm>
              <a:off x="2408" y="5119"/>
              <a:ext cx="16185" cy="2985"/>
            </a:xfrm>
            <a:custGeom>
              <a:avLst/>
              <a:gdLst/>
              <a:ahLst/>
              <a:cxnLst/>
              <a:rect l="l" t="t" r="r" b="b"/>
              <a:pathLst>
                <a:path w="10277475" h="1895475">
                  <a:moveTo>
                    <a:pt x="76198" y="0"/>
                  </a:moveTo>
                  <a:lnTo>
                    <a:pt x="10201277" y="0"/>
                  </a:lnTo>
                  <a:cubicBezTo>
                    <a:pt x="10243360" y="0"/>
                    <a:pt x="10277475" y="34115"/>
                    <a:pt x="10277475" y="76198"/>
                  </a:cubicBezTo>
                  <a:lnTo>
                    <a:pt x="10277475" y="1819277"/>
                  </a:lnTo>
                  <a:cubicBezTo>
                    <a:pt x="10277475" y="1861360"/>
                    <a:pt x="10243360" y="1895475"/>
                    <a:pt x="10201277" y="1895475"/>
                  </a:cubicBezTo>
                  <a:lnTo>
                    <a:pt x="76198" y="1895475"/>
                  </a:lnTo>
                  <a:cubicBezTo>
                    <a:pt x="34115" y="1895475"/>
                    <a:pt x="0" y="1861360"/>
                    <a:pt x="0" y="1819277"/>
                  </a:cubicBezTo>
                  <a:lnTo>
                    <a:pt x="0" y="76198"/>
                  </a:lnTo>
                  <a:cubicBezTo>
                    <a:pt x="0" y="34115"/>
                    <a:pt x="34115" y="0"/>
                    <a:pt x="7619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A5C6A">
                    <a:alpha val="20000"/>
                  </a:srgbClr>
                </a:gs>
                <a:gs pos="100000">
                  <a:srgbClr val="4A5C6A">
                    <a:alpha val="10000"/>
                  </a:srgbClr>
                </a:gs>
              </a:gsLst>
              <a:lin ang="0" scaled="1"/>
            </a:gradFill>
            <a:ln w="12700">
              <a:solidFill>
                <a:srgbClr val="4A5C6A">
                  <a:alpha val="40000"/>
                </a:srgbClr>
              </a:solidFill>
              <a:prstDash val="solid"/>
            </a:ln>
          </p:spPr>
        </p:sp>
        <p:sp>
          <p:nvSpPr>
            <p:cNvPr id="38" name="Text 36"/>
            <p:cNvSpPr/>
            <p:nvPr/>
          </p:nvSpPr>
          <p:spPr>
            <a:xfrm>
              <a:off x="2655" y="5367"/>
              <a:ext cx="4290" cy="24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10000"/>
                </a:lnSpc>
              </a:pPr>
              <a:r>
                <a:rPr lang="en-US" sz="900" b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专项智能体</a:t>
              </a:r>
              <a:endParaRPr lang="en-US" sz="9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39" name="Shape 37"/>
            <p:cNvSpPr/>
            <p:nvPr/>
          </p:nvSpPr>
          <p:spPr>
            <a:xfrm>
              <a:off x="2663" y="5794"/>
              <a:ext cx="2025" cy="750"/>
            </a:xfrm>
            <a:custGeom>
              <a:avLst/>
              <a:gdLst/>
              <a:ahLst/>
              <a:cxnLst/>
              <a:rect l="l" t="t" r="r" b="b"/>
              <a:pathLst>
                <a:path w="1285875" h="476250">
                  <a:moveTo>
                    <a:pt x="76200" y="0"/>
                  </a:moveTo>
                  <a:lnTo>
                    <a:pt x="1209675" y="0"/>
                  </a:lnTo>
                  <a:cubicBezTo>
                    <a:pt x="1251731" y="0"/>
                    <a:pt x="1285875" y="34144"/>
                    <a:pt x="1285875" y="76200"/>
                  </a:cubicBezTo>
                  <a:lnTo>
                    <a:pt x="1285875" y="400050"/>
                  </a:lnTo>
                  <a:cubicBezTo>
                    <a:pt x="1285875" y="442106"/>
                    <a:pt x="1251731" y="476250"/>
                    <a:pt x="1209675" y="476250"/>
                  </a:cubicBezTo>
                  <a:lnTo>
                    <a:pt x="76200" y="476250"/>
                  </a:lnTo>
                  <a:cubicBezTo>
                    <a:pt x="34144" y="476250"/>
                    <a:pt x="0" y="442106"/>
                    <a:pt x="0" y="400050"/>
                  </a:cubicBezTo>
                  <a:lnTo>
                    <a:pt x="0" y="76200"/>
                  </a:lnTo>
                  <a:cubicBezTo>
                    <a:pt x="0" y="34144"/>
                    <a:pt x="34144" y="0"/>
                    <a:pt x="76200" y="0"/>
                  </a:cubicBezTo>
                  <a:close/>
                </a:path>
              </a:pathLst>
            </a:custGeom>
            <a:solidFill>
              <a:srgbClr val="1A1D21">
                <a:alpha val="60000"/>
              </a:srgbClr>
            </a:solidFill>
            <a:ln w="12700">
              <a:solidFill>
                <a:srgbClr val="4A5C6A">
                  <a:alpha val="40000"/>
                </a:srgbClr>
              </a:solidFill>
              <a:prstDash val="solid"/>
            </a:ln>
          </p:spPr>
        </p:sp>
        <p:sp>
          <p:nvSpPr>
            <p:cNvPr id="40" name="Shape 38"/>
            <p:cNvSpPr/>
            <p:nvPr/>
          </p:nvSpPr>
          <p:spPr>
            <a:xfrm>
              <a:off x="3548" y="5922"/>
              <a:ext cx="263" cy="210"/>
            </a:xfrm>
            <a:custGeom>
              <a:avLst/>
              <a:gdLst/>
              <a:ahLst/>
              <a:cxnLst/>
              <a:rect l="l" t="t" r="r" b="b"/>
              <a:pathLst>
                <a:path w="166688" h="133350">
                  <a:moveTo>
                    <a:pt x="108321" y="54825"/>
                  </a:moveTo>
                  <a:cubicBezTo>
                    <a:pt x="111498" y="53965"/>
                    <a:pt x="114832" y="55476"/>
                    <a:pt x="116265" y="58419"/>
                  </a:cubicBezTo>
                  <a:lnTo>
                    <a:pt x="121109" y="68212"/>
                  </a:lnTo>
                  <a:cubicBezTo>
                    <a:pt x="123792" y="68576"/>
                    <a:pt x="126422" y="69306"/>
                    <a:pt x="128896" y="70321"/>
                  </a:cubicBezTo>
                  <a:lnTo>
                    <a:pt x="138012" y="64253"/>
                  </a:lnTo>
                  <a:cubicBezTo>
                    <a:pt x="140747" y="62430"/>
                    <a:pt x="144367" y="62794"/>
                    <a:pt x="146685" y="65112"/>
                  </a:cubicBezTo>
                  <a:lnTo>
                    <a:pt x="151686" y="70113"/>
                  </a:lnTo>
                  <a:cubicBezTo>
                    <a:pt x="154004" y="72431"/>
                    <a:pt x="154368" y="76077"/>
                    <a:pt x="152545" y="78786"/>
                  </a:cubicBezTo>
                  <a:lnTo>
                    <a:pt x="146477" y="87876"/>
                  </a:lnTo>
                  <a:cubicBezTo>
                    <a:pt x="146971" y="89100"/>
                    <a:pt x="147414" y="90376"/>
                    <a:pt x="147779" y="91704"/>
                  </a:cubicBezTo>
                  <a:cubicBezTo>
                    <a:pt x="148144" y="93032"/>
                    <a:pt x="148378" y="94335"/>
                    <a:pt x="148560" y="95663"/>
                  </a:cubicBezTo>
                  <a:lnTo>
                    <a:pt x="158379" y="100507"/>
                  </a:lnTo>
                  <a:cubicBezTo>
                    <a:pt x="161322" y="101966"/>
                    <a:pt x="162833" y="105300"/>
                    <a:pt x="161973" y="108451"/>
                  </a:cubicBezTo>
                  <a:lnTo>
                    <a:pt x="160150" y="115275"/>
                  </a:lnTo>
                  <a:cubicBezTo>
                    <a:pt x="159291" y="118426"/>
                    <a:pt x="156348" y="120562"/>
                    <a:pt x="153066" y="120354"/>
                  </a:cubicBezTo>
                  <a:lnTo>
                    <a:pt x="142127" y="119650"/>
                  </a:lnTo>
                  <a:cubicBezTo>
                    <a:pt x="140486" y="121760"/>
                    <a:pt x="138585" y="123713"/>
                    <a:pt x="136423" y="125380"/>
                  </a:cubicBezTo>
                  <a:lnTo>
                    <a:pt x="137127" y="136293"/>
                  </a:lnTo>
                  <a:cubicBezTo>
                    <a:pt x="137335" y="139575"/>
                    <a:pt x="135199" y="142544"/>
                    <a:pt x="132048" y="143377"/>
                  </a:cubicBezTo>
                  <a:lnTo>
                    <a:pt x="125224" y="145200"/>
                  </a:lnTo>
                  <a:cubicBezTo>
                    <a:pt x="122047" y="146060"/>
                    <a:pt x="118739" y="144549"/>
                    <a:pt x="117280" y="141606"/>
                  </a:cubicBezTo>
                  <a:lnTo>
                    <a:pt x="112436" y="131813"/>
                  </a:lnTo>
                  <a:cubicBezTo>
                    <a:pt x="109753" y="131449"/>
                    <a:pt x="107123" y="130719"/>
                    <a:pt x="104648" y="129704"/>
                  </a:cubicBezTo>
                  <a:lnTo>
                    <a:pt x="95533" y="135772"/>
                  </a:lnTo>
                  <a:cubicBezTo>
                    <a:pt x="92798" y="137595"/>
                    <a:pt x="89178" y="137231"/>
                    <a:pt x="86860" y="134913"/>
                  </a:cubicBezTo>
                  <a:lnTo>
                    <a:pt x="81859" y="129912"/>
                  </a:lnTo>
                  <a:cubicBezTo>
                    <a:pt x="79541" y="127594"/>
                    <a:pt x="79177" y="123974"/>
                    <a:pt x="81000" y="121239"/>
                  </a:cubicBezTo>
                  <a:lnTo>
                    <a:pt x="87068" y="112123"/>
                  </a:lnTo>
                  <a:cubicBezTo>
                    <a:pt x="86573" y="110899"/>
                    <a:pt x="86131" y="109623"/>
                    <a:pt x="85766" y="108295"/>
                  </a:cubicBezTo>
                  <a:cubicBezTo>
                    <a:pt x="85401" y="106966"/>
                    <a:pt x="85167" y="105638"/>
                    <a:pt x="84985" y="104336"/>
                  </a:cubicBezTo>
                  <a:lnTo>
                    <a:pt x="75166" y="99492"/>
                  </a:lnTo>
                  <a:cubicBezTo>
                    <a:pt x="72223" y="98033"/>
                    <a:pt x="70738" y="94699"/>
                    <a:pt x="71571" y="91548"/>
                  </a:cubicBezTo>
                  <a:lnTo>
                    <a:pt x="73395" y="84724"/>
                  </a:lnTo>
                  <a:cubicBezTo>
                    <a:pt x="74254" y="81573"/>
                    <a:pt x="77197" y="79437"/>
                    <a:pt x="80479" y="79645"/>
                  </a:cubicBezTo>
                  <a:lnTo>
                    <a:pt x="91392" y="80349"/>
                  </a:lnTo>
                  <a:cubicBezTo>
                    <a:pt x="93032" y="78239"/>
                    <a:pt x="94934" y="76286"/>
                    <a:pt x="97095" y="74619"/>
                  </a:cubicBezTo>
                  <a:lnTo>
                    <a:pt x="96392" y="63732"/>
                  </a:lnTo>
                  <a:cubicBezTo>
                    <a:pt x="96184" y="60450"/>
                    <a:pt x="98320" y="57481"/>
                    <a:pt x="101471" y="56648"/>
                  </a:cubicBezTo>
                  <a:lnTo>
                    <a:pt x="108295" y="54825"/>
                  </a:lnTo>
                  <a:close/>
                  <a:moveTo>
                    <a:pt x="116785" y="88553"/>
                  </a:moveTo>
                  <a:cubicBezTo>
                    <a:pt x="110461" y="88560"/>
                    <a:pt x="105331" y="93701"/>
                    <a:pt x="105339" y="100026"/>
                  </a:cubicBezTo>
                  <a:cubicBezTo>
                    <a:pt x="105346" y="106350"/>
                    <a:pt x="110487" y="111479"/>
                    <a:pt x="116811" y="111472"/>
                  </a:cubicBezTo>
                  <a:cubicBezTo>
                    <a:pt x="123136" y="111465"/>
                    <a:pt x="128265" y="106324"/>
                    <a:pt x="128258" y="99999"/>
                  </a:cubicBezTo>
                  <a:cubicBezTo>
                    <a:pt x="128251" y="93675"/>
                    <a:pt x="123110" y="88546"/>
                    <a:pt x="116785" y="88553"/>
                  </a:cubicBezTo>
                  <a:close/>
                  <a:moveTo>
                    <a:pt x="58575" y="-11850"/>
                  </a:moveTo>
                  <a:lnTo>
                    <a:pt x="65399" y="-10027"/>
                  </a:lnTo>
                  <a:cubicBezTo>
                    <a:pt x="68550" y="-9168"/>
                    <a:pt x="70686" y="-6199"/>
                    <a:pt x="70478" y="-2943"/>
                  </a:cubicBezTo>
                  <a:lnTo>
                    <a:pt x="69774" y="7944"/>
                  </a:lnTo>
                  <a:cubicBezTo>
                    <a:pt x="71936" y="9611"/>
                    <a:pt x="73837" y="11538"/>
                    <a:pt x="75478" y="13674"/>
                  </a:cubicBezTo>
                  <a:lnTo>
                    <a:pt x="86417" y="12970"/>
                  </a:lnTo>
                  <a:cubicBezTo>
                    <a:pt x="89673" y="12762"/>
                    <a:pt x="92642" y="14898"/>
                    <a:pt x="93501" y="18049"/>
                  </a:cubicBezTo>
                  <a:lnTo>
                    <a:pt x="95324" y="24873"/>
                  </a:lnTo>
                  <a:cubicBezTo>
                    <a:pt x="96158" y="28024"/>
                    <a:pt x="94673" y="31358"/>
                    <a:pt x="91730" y="32817"/>
                  </a:cubicBezTo>
                  <a:lnTo>
                    <a:pt x="81911" y="37661"/>
                  </a:lnTo>
                  <a:cubicBezTo>
                    <a:pt x="81729" y="38989"/>
                    <a:pt x="81469" y="40318"/>
                    <a:pt x="81130" y="41620"/>
                  </a:cubicBezTo>
                  <a:cubicBezTo>
                    <a:pt x="80791" y="42922"/>
                    <a:pt x="80323" y="44224"/>
                    <a:pt x="79828" y="45448"/>
                  </a:cubicBezTo>
                  <a:lnTo>
                    <a:pt x="85896" y="54564"/>
                  </a:lnTo>
                  <a:cubicBezTo>
                    <a:pt x="87719" y="57299"/>
                    <a:pt x="87355" y="60919"/>
                    <a:pt x="85037" y="63237"/>
                  </a:cubicBezTo>
                  <a:lnTo>
                    <a:pt x="80036" y="68238"/>
                  </a:lnTo>
                  <a:cubicBezTo>
                    <a:pt x="77718" y="70556"/>
                    <a:pt x="74098" y="70920"/>
                    <a:pt x="71363" y="69097"/>
                  </a:cubicBezTo>
                  <a:lnTo>
                    <a:pt x="62247" y="63029"/>
                  </a:lnTo>
                  <a:cubicBezTo>
                    <a:pt x="59773" y="64044"/>
                    <a:pt x="57143" y="64774"/>
                    <a:pt x="54460" y="65138"/>
                  </a:cubicBezTo>
                  <a:lnTo>
                    <a:pt x="49616" y="74931"/>
                  </a:lnTo>
                  <a:cubicBezTo>
                    <a:pt x="48157" y="77874"/>
                    <a:pt x="44823" y="79359"/>
                    <a:pt x="41672" y="78525"/>
                  </a:cubicBezTo>
                  <a:lnTo>
                    <a:pt x="34848" y="76702"/>
                  </a:lnTo>
                  <a:cubicBezTo>
                    <a:pt x="31671" y="75843"/>
                    <a:pt x="29561" y="72874"/>
                    <a:pt x="29769" y="69618"/>
                  </a:cubicBezTo>
                  <a:lnTo>
                    <a:pt x="30473" y="58705"/>
                  </a:lnTo>
                  <a:cubicBezTo>
                    <a:pt x="28311" y="57038"/>
                    <a:pt x="26410" y="55111"/>
                    <a:pt x="24769" y="52975"/>
                  </a:cubicBezTo>
                  <a:lnTo>
                    <a:pt x="13830" y="53679"/>
                  </a:lnTo>
                  <a:cubicBezTo>
                    <a:pt x="10574" y="53887"/>
                    <a:pt x="7605" y="51751"/>
                    <a:pt x="6746" y="48600"/>
                  </a:cubicBezTo>
                  <a:lnTo>
                    <a:pt x="4922" y="41776"/>
                  </a:lnTo>
                  <a:cubicBezTo>
                    <a:pt x="4089" y="38625"/>
                    <a:pt x="5574" y="35291"/>
                    <a:pt x="8517" y="33832"/>
                  </a:cubicBezTo>
                  <a:lnTo>
                    <a:pt x="18336" y="28988"/>
                  </a:lnTo>
                  <a:cubicBezTo>
                    <a:pt x="18518" y="27660"/>
                    <a:pt x="18778" y="26357"/>
                    <a:pt x="19117" y="25029"/>
                  </a:cubicBezTo>
                  <a:cubicBezTo>
                    <a:pt x="19482" y="23701"/>
                    <a:pt x="19898" y="22425"/>
                    <a:pt x="20419" y="21201"/>
                  </a:cubicBezTo>
                  <a:lnTo>
                    <a:pt x="14351" y="12111"/>
                  </a:lnTo>
                  <a:cubicBezTo>
                    <a:pt x="12528" y="9376"/>
                    <a:pt x="12892" y="5756"/>
                    <a:pt x="15210" y="3438"/>
                  </a:cubicBezTo>
                  <a:lnTo>
                    <a:pt x="20211" y="-1563"/>
                  </a:lnTo>
                  <a:cubicBezTo>
                    <a:pt x="22529" y="-3881"/>
                    <a:pt x="26149" y="-4245"/>
                    <a:pt x="28884" y="-2422"/>
                  </a:cubicBezTo>
                  <a:lnTo>
                    <a:pt x="38000" y="3646"/>
                  </a:lnTo>
                  <a:cubicBezTo>
                    <a:pt x="40474" y="2631"/>
                    <a:pt x="43104" y="1901"/>
                    <a:pt x="45787" y="1537"/>
                  </a:cubicBezTo>
                  <a:lnTo>
                    <a:pt x="50631" y="-8256"/>
                  </a:lnTo>
                  <a:cubicBezTo>
                    <a:pt x="52090" y="-11199"/>
                    <a:pt x="55398" y="-12684"/>
                    <a:pt x="58575" y="-11850"/>
                  </a:cubicBezTo>
                  <a:close/>
                  <a:moveTo>
                    <a:pt x="50110" y="21878"/>
                  </a:moveTo>
                  <a:cubicBezTo>
                    <a:pt x="43786" y="21878"/>
                    <a:pt x="38651" y="27013"/>
                    <a:pt x="38651" y="33337"/>
                  </a:cubicBezTo>
                  <a:cubicBezTo>
                    <a:pt x="38651" y="39662"/>
                    <a:pt x="43786" y="44797"/>
                    <a:pt x="50110" y="44797"/>
                  </a:cubicBezTo>
                  <a:cubicBezTo>
                    <a:pt x="56435" y="44797"/>
                    <a:pt x="61570" y="39662"/>
                    <a:pt x="61570" y="33337"/>
                  </a:cubicBezTo>
                  <a:cubicBezTo>
                    <a:pt x="61570" y="27013"/>
                    <a:pt x="56435" y="21878"/>
                    <a:pt x="50110" y="21878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</p:spPr>
        </p:sp>
        <p:sp>
          <p:nvSpPr>
            <p:cNvPr id="41" name="Text 39"/>
            <p:cNvSpPr/>
            <p:nvPr/>
          </p:nvSpPr>
          <p:spPr>
            <a:xfrm>
              <a:off x="3113" y="6192"/>
              <a:ext cx="1125" cy="225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sz="750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摘要总结</a:t>
              </a:r>
              <a:r>
                <a:rPr lang="en-US" sz="750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智能体</a:t>
              </a:r>
              <a:endParaRPr lang="en-US" sz="750" dirty="0">
                <a:solidFill>
                  <a:srgbClr val="EDF2F4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42" name="Shape 40"/>
            <p:cNvSpPr/>
            <p:nvPr/>
          </p:nvSpPr>
          <p:spPr>
            <a:xfrm>
              <a:off x="4823" y="5794"/>
              <a:ext cx="2025" cy="750"/>
            </a:xfrm>
            <a:custGeom>
              <a:avLst/>
              <a:gdLst/>
              <a:ahLst/>
              <a:cxnLst/>
              <a:rect l="l" t="t" r="r" b="b"/>
              <a:pathLst>
                <a:path w="1285875" h="476250">
                  <a:moveTo>
                    <a:pt x="76200" y="0"/>
                  </a:moveTo>
                  <a:lnTo>
                    <a:pt x="1209675" y="0"/>
                  </a:lnTo>
                  <a:cubicBezTo>
                    <a:pt x="1251731" y="0"/>
                    <a:pt x="1285875" y="34144"/>
                    <a:pt x="1285875" y="76200"/>
                  </a:cubicBezTo>
                  <a:lnTo>
                    <a:pt x="1285875" y="400050"/>
                  </a:lnTo>
                  <a:cubicBezTo>
                    <a:pt x="1285875" y="442106"/>
                    <a:pt x="1251731" y="476250"/>
                    <a:pt x="1209675" y="476250"/>
                  </a:cubicBezTo>
                  <a:lnTo>
                    <a:pt x="76200" y="476250"/>
                  </a:lnTo>
                  <a:cubicBezTo>
                    <a:pt x="34144" y="476250"/>
                    <a:pt x="0" y="442106"/>
                    <a:pt x="0" y="400050"/>
                  </a:cubicBezTo>
                  <a:lnTo>
                    <a:pt x="0" y="76200"/>
                  </a:lnTo>
                  <a:cubicBezTo>
                    <a:pt x="0" y="34144"/>
                    <a:pt x="34144" y="0"/>
                    <a:pt x="76200" y="0"/>
                  </a:cubicBezTo>
                  <a:close/>
                </a:path>
              </a:pathLst>
            </a:custGeom>
            <a:solidFill>
              <a:srgbClr val="1A1D21">
                <a:alpha val="60000"/>
              </a:srgbClr>
            </a:solidFill>
            <a:ln w="12700">
              <a:solidFill>
                <a:srgbClr val="E07A5F">
                  <a:alpha val="40000"/>
                </a:srgbClr>
              </a:solidFill>
              <a:prstDash val="solid"/>
            </a:ln>
          </p:spPr>
        </p:sp>
        <p:sp>
          <p:nvSpPr>
            <p:cNvPr id="43" name="Shape 41"/>
            <p:cNvSpPr/>
            <p:nvPr/>
          </p:nvSpPr>
          <p:spPr>
            <a:xfrm>
              <a:off x="5734" y="5922"/>
              <a:ext cx="210" cy="210"/>
            </a:xfrm>
            <a:custGeom>
              <a:avLst/>
              <a:gdLst/>
              <a:ahLst/>
              <a:cxnLst/>
              <a:rect l="l" t="t" r="r" b="b"/>
              <a:pathLst>
                <a:path w="133350" h="133350">
                  <a:moveTo>
                    <a:pt x="66675" y="0"/>
                  </a:moveTo>
                  <a:cubicBezTo>
                    <a:pt x="70504" y="0"/>
                    <a:pt x="74020" y="2110"/>
                    <a:pt x="75843" y="5469"/>
                  </a:cubicBezTo>
                  <a:lnTo>
                    <a:pt x="132100" y="109649"/>
                  </a:lnTo>
                  <a:cubicBezTo>
                    <a:pt x="133845" y="112879"/>
                    <a:pt x="133767" y="116785"/>
                    <a:pt x="131891" y="119937"/>
                  </a:cubicBezTo>
                  <a:cubicBezTo>
                    <a:pt x="130016" y="123088"/>
                    <a:pt x="126604" y="125016"/>
                    <a:pt x="122932" y="125016"/>
                  </a:cubicBezTo>
                  <a:lnTo>
                    <a:pt x="10418" y="125016"/>
                  </a:lnTo>
                  <a:cubicBezTo>
                    <a:pt x="6746" y="125016"/>
                    <a:pt x="3360" y="123088"/>
                    <a:pt x="1459" y="119937"/>
                  </a:cubicBezTo>
                  <a:cubicBezTo>
                    <a:pt x="-443" y="116785"/>
                    <a:pt x="-495" y="112879"/>
                    <a:pt x="1250" y="109649"/>
                  </a:cubicBezTo>
                  <a:lnTo>
                    <a:pt x="57507" y="5469"/>
                  </a:lnTo>
                  <a:cubicBezTo>
                    <a:pt x="59330" y="2110"/>
                    <a:pt x="62846" y="0"/>
                    <a:pt x="66675" y="0"/>
                  </a:cubicBezTo>
                  <a:close/>
                  <a:moveTo>
                    <a:pt x="66675" y="43755"/>
                  </a:moveTo>
                  <a:cubicBezTo>
                    <a:pt x="63211" y="43755"/>
                    <a:pt x="60424" y="46542"/>
                    <a:pt x="60424" y="50006"/>
                  </a:cubicBezTo>
                  <a:lnTo>
                    <a:pt x="60424" y="79177"/>
                  </a:lnTo>
                  <a:cubicBezTo>
                    <a:pt x="60424" y="82641"/>
                    <a:pt x="63211" y="85427"/>
                    <a:pt x="66675" y="85427"/>
                  </a:cubicBezTo>
                  <a:cubicBezTo>
                    <a:pt x="70139" y="85427"/>
                    <a:pt x="72926" y="82641"/>
                    <a:pt x="72926" y="79177"/>
                  </a:cubicBezTo>
                  <a:lnTo>
                    <a:pt x="72926" y="50006"/>
                  </a:lnTo>
                  <a:cubicBezTo>
                    <a:pt x="72926" y="46542"/>
                    <a:pt x="70139" y="43755"/>
                    <a:pt x="66675" y="43755"/>
                  </a:cubicBezTo>
                  <a:close/>
                  <a:moveTo>
                    <a:pt x="73629" y="100013"/>
                  </a:moveTo>
                  <a:cubicBezTo>
                    <a:pt x="73787" y="97431"/>
                    <a:pt x="72500" y="94975"/>
                    <a:pt x="70287" y="93637"/>
                  </a:cubicBezTo>
                  <a:cubicBezTo>
                    <a:pt x="68074" y="92299"/>
                    <a:pt x="65302" y="92299"/>
                    <a:pt x="63089" y="93637"/>
                  </a:cubicBezTo>
                  <a:cubicBezTo>
                    <a:pt x="60876" y="94975"/>
                    <a:pt x="59589" y="97431"/>
                    <a:pt x="59747" y="100012"/>
                  </a:cubicBezTo>
                  <a:cubicBezTo>
                    <a:pt x="59589" y="102594"/>
                    <a:pt x="60876" y="105050"/>
                    <a:pt x="63089" y="106388"/>
                  </a:cubicBezTo>
                  <a:cubicBezTo>
                    <a:pt x="65302" y="107726"/>
                    <a:pt x="68074" y="107726"/>
                    <a:pt x="70287" y="106388"/>
                  </a:cubicBezTo>
                  <a:cubicBezTo>
                    <a:pt x="72500" y="105050"/>
                    <a:pt x="73787" y="102594"/>
                    <a:pt x="73629" y="100013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</p:spPr>
        </p:sp>
        <p:sp>
          <p:nvSpPr>
            <p:cNvPr id="44" name="Text 42"/>
            <p:cNvSpPr/>
            <p:nvPr/>
          </p:nvSpPr>
          <p:spPr>
            <a:xfrm>
              <a:off x="5168" y="6192"/>
              <a:ext cx="1470" cy="225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sz="750" b="1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用卡行为分析</a:t>
              </a:r>
              <a:r>
                <a:rPr lang="en-US" sz="750" b="1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智能体</a:t>
              </a:r>
              <a:endParaRPr lang="en-US" sz="750" b="1" dirty="0">
                <a:solidFill>
                  <a:srgbClr val="EDF2F4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45" name="Shape 43"/>
            <p:cNvSpPr/>
            <p:nvPr/>
          </p:nvSpPr>
          <p:spPr>
            <a:xfrm>
              <a:off x="2663" y="6679"/>
              <a:ext cx="2025" cy="750"/>
            </a:xfrm>
            <a:custGeom>
              <a:avLst/>
              <a:gdLst/>
              <a:ahLst/>
              <a:cxnLst/>
              <a:rect l="l" t="t" r="r" b="b"/>
              <a:pathLst>
                <a:path w="1285875" h="476250">
                  <a:moveTo>
                    <a:pt x="76200" y="0"/>
                  </a:moveTo>
                  <a:lnTo>
                    <a:pt x="1209675" y="0"/>
                  </a:lnTo>
                  <a:cubicBezTo>
                    <a:pt x="1251731" y="0"/>
                    <a:pt x="1285875" y="34144"/>
                    <a:pt x="1285875" y="76200"/>
                  </a:cubicBezTo>
                  <a:lnTo>
                    <a:pt x="1285875" y="400050"/>
                  </a:lnTo>
                  <a:cubicBezTo>
                    <a:pt x="1285875" y="442106"/>
                    <a:pt x="1251731" y="476250"/>
                    <a:pt x="1209675" y="476250"/>
                  </a:cubicBezTo>
                  <a:lnTo>
                    <a:pt x="76200" y="476250"/>
                  </a:lnTo>
                  <a:cubicBezTo>
                    <a:pt x="34144" y="476250"/>
                    <a:pt x="0" y="442106"/>
                    <a:pt x="0" y="400050"/>
                  </a:cubicBezTo>
                  <a:lnTo>
                    <a:pt x="0" y="76200"/>
                  </a:lnTo>
                  <a:cubicBezTo>
                    <a:pt x="0" y="34144"/>
                    <a:pt x="34144" y="0"/>
                    <a:pt x="76200" y="0"/>
                  </a:cubicBezTo>
                  <a:close/>
                </a:path>
              </a:pathLst>
            </a:custGeom>
            <a:solidFill>
              <a:srgbClr val="1A1D21">
                <a:alpha val="60000"/>
              </a:srgbClr>
            </a:solidFill>
            <a:ln w="12700">
              <a:solidFill>
                <a:srgbClr val="4A5C6A">
                  <a:alpha val="40000"/>
                </a:srgbClr>
              </a:solidFill>
              <a:prstDash val="solid"/>
            </a:ln>
          </p:spPr>
        </p:sp>
        <p:sp>
          <p:nvSpPr>
            <p:cNvPr id="46" name="Shape 44"/>
            <p:cNvSpPr/>
            <p:nvPr/>
          </p:nvSpPr>
          <p:spPr>
            <a:xfrm>
              <a:off x="3574" y="6807"/>
              <a:ext cx="210" cy="210"/>
            </a:xfrm>
            <a:custGeom>
              <a:avLst/>
              <a:gdLst/>
              <a:ahLst/>
              <a:cxnLst/>
              <a:rect l="l" t="t" r="r" b="b"/>
              <a:pathLst>
                <a:path w="133350" h="133350">
                  <a:moveTo>
                    <a:pt x="122750" y="1745"/>
                  </a:moveTo>
                  <a:cubicBezTo>
                    <a:pt x="124417" y="156"/>
                    <a:pt x="126839" y="-417"/>
                    <a:pt x="129079" y="313"/>
                  </a:cubicBezTo>
                  <a:cubicBezTo>
                    <a:pt x="131631" y="1172"/>
                    <a:pt x="133350" y="3568"/>
                    <a:pt x="133350" y="6251"/>
                  </a:cubicBezTo>
                  <a:lnTo>
                    <a:pt x="133350" y="54929"/>
                  </a:lnTo>
                  <a:cubicBezTo>
                    <a:pt x="133350" y="89100"/>
                    <a:pt x="105195" y="116681"/>
                    <a:pt x="71155" y="116681"/>
                  </a:cubicBezTo>
                  <a:cubicBezTo>
                    <a:pt x="51100" y="116681"/>
                    <a:pt x="33806" y="103789"/>
                    <a:pt x="27529" y="85766"/>
                  </a:cubicBezTo>
                  <a:cubicBezTo>
                    <a:pt x="18310" y="93788"/>
                    <a:pt x="12502" y="105586"/>
                    <a:pt x="12502" y="118765"/>
                  </a:cubicBezTo>
                  <a:cubicBezTo>
                    <a:pt x="12502" y="122229"/>
                    <a:pt x="9715" y="125016"/>
                    <a:pt x="6251" y="125016"/>
                  </a:cubicBezTo>
                  <a:cubicBezTo>
                    <a:pt x="2787" y="125016"/>
                    <a:pt x="0" y="122229"/>
                    <a:pt x="0" y="118765"/>
                  </a:cubicBezTo>
                  <a:cubicBezTo>
                    <a:pt x="0" y="99257"/>
                    <a:pt x="9949" y="82068"/>
                    <a:pt x="25029" y="71962"/>
                  </a:cubicBezTo>
                  <a:cubicBezTo>
                    <a:pt x="34223" y="65816"/>
                    <a:pt x="45188" y="62508"/>
                    <a:pt x="56257" y="62508"/>
                  </a:cubicBezTo>
                  <a:lnTo>
                    <a:pt x="77093" y="62508"/>
                  </a:lnTo>
                  <a:cubicBezTo>
                    <a:pt x="80557" y="62508"/>
                    <a:pt x="83344" y="59721"/>
                    <a:pt x="83344" y="56257"/>
                  </a:cubicBezTo>
                  <a:cubicBezTo>
                    <a:pt x="83344" y="52793"/>
                    <a:pt x="80557" y="50006"/>
                    <a:pt x="77093" y="50006"/>
                  </a:cubicBezTo>
                  <a:lnTo>
                    <a:pt x="56257" y="50006"/>
                  </a:lnTo>
                  <a:cubicBezTo>
                    <a:pt x="45917" y="50006"/>
                    <a:pt x="36124" y="52298"/>
                    <a:pt x="27347" y="56387"/>
                  </a:cubicBezTo>
                  <a:cubicBezTo>
                    <a:pt x="33416" y="38156"/>
                    <a:pt x="50579" y="25003"/>
                    <a:pt x="70842" y="25003"/>
                  </a:cubicBezTo>
                  <a:cubicBezTo>
                    <a:pt x="88136" y="25003"/>
                    <a:pt x="101002" y="19247"/>
                    <a:pt x="109571" y="13543"/>
                  </a:cubicBezTo>
                  <a:cubicBezTo>
                    <a:pt x="114572" y="10210"/>
                    <a:pt x="118817" y="6225"/>
                    <a:pt x="122776" y="1745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</p:spPr>
        </p:sp>
        <p:sp>
          <p:nvSpPr>
            <p:cNvPr id="47" name="Text 45"/>
            <p:cNvSpPr/>
            <p:nvPr/>
          </p:nvSpPr>
          <p:spPr>
            <a:xfrm>
              <a:off x="3113" y="7062"/>
              <a:ext cx="1262" cy="225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sz="750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问题生成</a:t>
              </a:r>
              <a:r>
                <a:rPr lang="en-US" sz="750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控智能体</a:t>
              </a:r>
              <a:endParaRPr lang="en-US" sz="750" dirty="0">
                <a:solidFill>
                  <a:srgbClr val="EDF2F4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48" name="Shape 46"/>
            <p:cNvSpPr/>
            <p:nvPr/>
          </p:nvSpPr>
          <p:spPr>
            <a:xfrm>
              <a:off x="4823" y="6679"/>
              <a:ext cx="2025" cy="750"/>
            </a:xfrm>
            <a:custGeom>
              <a:avLst/>
              <a:gdLst/>
              <a:ahLst/>
              <a:cxnLst/>
              <a:rect l="l" t="t" r="r" b="b"/>
              <a:pathLst>
                <a:path w="1285875" h="476250">
                  <a:moveTo>
                    <a:pt x="76200" y="0"/>
                  </a:moveTo>
                  <a:lnTo>
                    <a:pt x="1209675" y="0"/>
                  </a:lnTo>
                  <a:cubicBezTo>
                    <a:pt x="1251731" y="0"/>
                    <a:pt x="1285875" y="34144"/>
                    <a:pt x="1285875" y="76200"/>
                  </a:cubicBezTo>
                  <a:lnTo>
                    <a:pt x="1285875" y="400050"/>
                  </a:lnTo>
                  <a:cubicBezTo>
                    <a:pt x="1285875" y="442106"/>
                    <a:pt x="1251731" y="476250"/>
                    <a:pt x="1209675" y="476250"/>
                  </a:cubicBezTo>
                  <a:lnTo>
                    <a:pt x="76200" y="476250"/>
                  </a:lnTo>
                  <a:cubicBezTo>
                    <a:pt x="34144" y="476250"/>
                    <a:pt x="0" y="442106"/>
                    <a:pt x="0" y="400050"/>
                  </a:cubicBezTo>
                  <a:lnTo>
                    <a:pt x="0" y="76200"/>
                  </a:lnTo>
                  <a:cubicBezTo>
                    <a:pt x="0" y="34144"/>
                    <a:pt x="34144" y="0"/>
                    <a:pt x="76200" y="0"/>
                  </a:cubicBezTo>
                  <a:close/>
                </a:path>
              </a:pathLst>
            </a:custGeom>
            <a:solidFill>
              <a:srgbClr val="1A1D21">
                <a:alpha val="60000"/>
              </a:srgbClr>
            </a:solidFill>
            <a:ln w="12700">
              <a:solidFill>
                <a:srgbClr val="4A5C6A">
                  <a:alpha val="40000"/>
                </a:srgbClr>
              </a:solidFill>
              <a:prstDash val="solid"/>
            </a:ln>
          </p:spPr>
        </p:sp>
        <p:sp>
          <p:nvSpPr>
            <p:cNvPr id="49" name="Shape 47"/>
            <p:cNvSpPr/>
            <p:nvPr/>
          </p:nvSpPr>
          <p:spPr>
            <a:xfrm>
              <a:off x="5734" y="6807"/>
              <a:ext cx="210" cy="210"/>
            </a:xfrm>
            <a:custGeom>
              <a:avLst/>
              <a:gdLst/>
              <a:ahLst/>
              <a:cxnLst/>
              <a:rect l="l" t="t" r="r" b="b"/>
              <a:pathLst>
                <a:path w="133350" h="133350">
                  <a:moveTo>
                    <a:pt x="16669" y="16669"/>
                  </a:moveTo>
                  <a:cubicBezTo>
                    <a:pt x="16669" y="12059"/>
                    <a:pt x="12944" y="8334"/>
                    <a:pt x="8334" y="8334"/>
                  </a:cubicBezTo>
                  <a:cubicBezTo>
                    <a:pt x="3724" y="8334"/>
                    <a:pt x="0" y="12059"/>
                    <a:pt x="0" y="16669"/>
                  </a:cubicBezTo>
                  <a:lnTo>
                    <a:pt x="0" y="104180"/>
                  </a:lnTo>
                  <a:cubicBezTo>
                    <a:pt x="0" y="115692"/>
                    <a:pt x="9324" y="125016"/>
                    <a:pt x="20836" y="125016"/>
                  </a:cubicBezTo>
                  <a:lnTo>
                    <a:pt x="125016" y="125016"/>
                  </a:lnTo>
                  <a:cubicBezTo>
                    <a:pt x="129626" y="125016"/>
                    <a:pt x="133350" y="121291"/>
                    <a:pt x="133350" y="116681"/>
                  </a:cubicBezTo>
                  <a:cubicBezTo>
                    <a:pt x="133350" y="112071"/>
                    <a:pt x="129626" y="108347"/>
                    <a:pt x="125016" y="108347"/>
                  </a:cubicBezTo>
                  <a:lnTo>
                    <a:pt x="20836" y="108347"/>
                  </a:lnTo>
                  <a:cubicBezTo>
                    <a:pt x="18544" y="108347"/>
                    <a:pt x="16669" y="106472"/>
                    <a:pt x="16669" y="104180"/>
                  </a:cubicBezTo>
                  <a:lnTo>
                    <a:pt x="16669" y="16669"/>
                  </a:lnTo>
                  <a:close/>
                  <a:moveTo>
                    <a:pt x="122567" y="39224"/>
                  </a:moveTo>
                  <a:cubicBezTo>
                    <a:pt x="125823" y="35968"/>
                    <a:pt x="125823" y="30681"/>
                    <a:pt x="122567" y="27425"/>
                  </a:cubicBezTo>
                  <a:cubicBezTo>
                    <a:pt x="119312" y="24170"/>
                    <a:pt x="114025" y="24170"/>
                    <a:pt x="110769" y="27425"/>
                  </a:cubicBezTo>
                  <a:lnTo>
                    <a:pt x="83344" y="54877"/>
                  </a:lnTo>
                  <a:lnTo>
                    <a:pt x="68394" y="39953"/>
                  </a:lnTo>
                  <a:cubicBezTo>
                    <a:pt x="65138" y="36697"/>
                    <a:pt x="59851" y="36697"/>
                    <a:pt x="56596" y="39953"/>
                  </a:cubicBezTo>
                  <a:lnTo>
                    <a:pt x="31592" y="64956"/>
                  </a:lnTo>
                  <a:cubicBezTo>
                    <a:pt x="28337" y="68212"/>
                    <a:pt x="28337" y="73499"/>
                    <a:pt x="31592" y="76754"/>
                  </a:cubicBezTo>
                  <a:cubicBezTo>
                    <a:pt x="34848" y="80010"/>
                    <a:pt x="40135" y="80010"/>
                    <a:pt x="43391" y="76754"/>
                  </a:cubicBezTo>
                  <a:lnTo>
                    <a:pt x="62508" y="57637"/>
                  </a:lnTo>
                  <a:lnTo>
                    <a:pt x="77458" y="72587"/>
                  </a:lnTo>
                  <a:cubicBezTo>
                    <a:pt x="80713" y="75843"/>
                    <a:pt x="86000" y="75843"/>
                    <a:pt x="89256" y="72587"/>
                  </a:cubicBezTo>
                  <a:lnTo>
                    <a:pt x="122593" y="39250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</p:spPr>
        </p:sp>
        <p:sp>
          <p:nvSpPr>
            <p:cNvPr id="50" name="Text 48"/>
            <p:cNvSpPr/>
            <p:nvPr/>
          </p:nvSpPr>
          <p:spPr>
            <a:xfrm>
              <a:off x="5273" y="7077"/>
              <a:ext cx="1125" cy="225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30000"/>
                </a:lnSpc>
              </a:pPr>
              <a:r>
                <a:rPr lang="zh-CN" altLang="en-US" sz="750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数据分析</a:t>
              </a:r>
              <a:r>
                <a:rPr lang="en-US" sz="750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智能体</a:t>
              </a:r>
              <a:endParaRPr lang="en-US" sz="750" dirty="0">
                <a:solidFill>
                  <a:srgbClr val="EDF2F4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51" name="Shape 49"/>
            <p:cNvSpPr/>
            <p:nvPr/>
          </p:nvSpPr>
          <p:spPr>
            <a:xfrm>
              <a:off x="2663" y="7564"/>
              <a:ext cx="4185" cy="360"/>
            </a:xfrm>
            <a:custGeom>
              <a:avLst/>
              <a:gdLst/>
              <a:ahLst/>
              <a:cxnLst/>
              <a:rect l="l" t="t" r="r" b="b"/>
              <a:pathLst>
                <a:path w="2657475" h="228600">
                  <a:moveTo>
                    <a:pt x="38101" y="0"/>
                  </a:moveTo>
                  <a:lnTo>
                    <a:pt x="2619374" y="0"/>
                  </a:lnTo>
                  <a:cubicBezTo>
                    <a:pt x="2640417" y="0"/>
                    <a:pt x="2657475" y="17058"/>
                    <a:pt x="2657475" y="38101"/>
                  </a:cubicBezTo>
                  <a:lnTo>
                    <a:pt x="2657475" y="190499"/>
                  </a:lnTo>
                  <a:cubicBezTo>
                    <a:pt x="2657475" y="211542"/>
                    <a:pt x="2640417" y="228600"/>
                    <a:pt x="2619374" y="228600"/>
                  </a:cubicBezTo>
                  <a:lnTo>
                    <a:pt x="38101" y="228600"/>
                  </a:lnTo>
                  <a:cubicBezTo>
                    <a:pt x="17072" y="228600"/>
                    <a:pt x="0" y="211528"/>
                    <a:pt x="0" y="190499"/>
                  </a:cubicBezTo>
                  <a:lnTo>
                    <a:pt x="0" y="38101"/>
                  </a:lnTo>
                  <a:cubicBezTo>
                    <a:pt x="0" y="17072"/>
                    <a:pt x="17072" y="0"/>
                    <a:pt x="38101" y="0"/>
                  </a:cubicBezTo>
                  <a:close/>
                </a:path>
              </a:pathLst>
            </a:custGeom>
            <a:noFill/>
            <a:ln w="12700">
              <a:solidFill>
                <a:srgbClr val="4A5C6A">
                  <a:alpha val="30196"/>
                </a:srgbClr>
              </a:solidFill>
              <a:prstDash val="dash"/>
            </a:ln>
          </p:spPr>
        </p:sp>
        <p:sp>
          <p:nvSpPr>
            <p:cNvPr id="52" name="Text 50"/>
            <p:cNvSpPr/>
            <p:nvPr/>
          </p:nvSpPr>
          <p:spPr>
            <a:xfrm>
              <a:off x="2753" y="7632"/>
              <a:ext cx="4005" cy="225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 algn="ctr">
                <a:lnSpc>
                  <a:spcPct val="130000"/>
                </a:lnSpc>
              </a:pPr>
              <a:r>
                <a:rPr lang="en-US" sz="95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......</a:t>
              </a:r>
              <a:endParaRPr lang="en-US" sz="95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53" name="Shape 51"/>
            <p:cNvSpPr/>
            <p:nvPr/>
          </p:nvSpPr>
          <p:spPr>
            <a:xfrm>
              <a:off x="7183" y="6346"/>
              <a:ext cx="169" cy="270"/>
            </a:xfrm>
            <a:custGeom>
              <a:avLst/>
              <a:gdLst/>
              <a:ahLst/>
              <a:cxnLst/>
              <a:rect l="l" t="t" r="r" b="b"/>
              <a:pathLst>
                <a:path w="107156" h="171450">
                  <a:moveTo>
                    <a:pt x="104176" y="78157"/>
                  </a:moveTo>
                  <a:cubicBezTo>
                    <a:pt x="108362" y="82343"/>
                    <a:pt x="108362" y="89141"/>
                    <a:pt x="104176" y="93326"/>
                  </a:cubicBezTo>
                  <a:lnTo>
                    <a:pt x="39882" y="157620"/>
                  </a:lnTo>
                  <a:cubicBezTo>
                    <a:pt x="35696" y="161806"/>
                    <a:pt x="28899" y="161806"/>
                    <a:pt x="24713" y="157620"/>
                  </a:cubicBezTo>
                  <a:cubicBezTo>
                    <a:pt x="20527" y="153434"/>
                    <a:pt x="20527" y="146637"/>
                    <a:pt x="24713" y="142451"/>
                  </a:cubicBezTo>
                  <a:lnTo>
                    <a:pt x="81439" y="85725"/>
                  </a:lnTo>
                  <a:lnTo>
                    <a:pt x="24746" y="28999"/>
                  </a:lnTo>
                  <a:cubicBezTo>
                    <a:pt x="20561" y="24813"/>
                    <a:pt x="20561" y="18016"/>
                    <a:pt x="24746" y="13830"/>
                  </a:cubicBezTo>
                  <a:cubicBezTo>
                    <a:pt x="28932" y="9644"/>
                    <a:pt x="35730" y="9644"/>
                    <a:pt x="39916" y="13830"/>
                  </a:cubicBezTo>
                  <a:lnTo>
                    <a:pt x="104209" y="78124"/>
                  </a:lnTo>
                  <a:close/>
                </a:path>
              </a:pathLst>
            </a:custGeom>
            <a:solidFill>
              <a:srgbClr val="E07A5F"/>
            </a:solidFill>
          </p:spPr>
        </p:sp>
        <p:sp>
          <p:nvSpPr>
            <p:cNvPr id="54" name="Text 52"/>
            <p:cNvSpPr/>
            <p:nvPr/>
          </p:nvSpPr>
          <p:spPr>
            <a:xfrm>
              <a:off x="7129" y="6676"/>
              <a:ext cx="338" cy="21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30000"/>
                </a:lnSpc>
              </a:pPr>
              <a:r>
                <a:rPr lang="en-US" sz="675" dirty="0">
                  <a:solidFill>
                    <a:srgbClr val="E07A5F">
                      <a:alpha val="70000"/>
                    </a:srgbClr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协同</a:t>
              </a:r>
              <a:endParaRPr lang="en-US" sz="675" dirty="0">
                <a:solidFill>
                  <a:srgbClr val="E07A5F">
                    <a:alpha val="7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55" name="Shape 53"/>
            <p:cNvSpPr/>
            <p:nvPr/>
          </p:nvSpPr>
          <p:spPr>
            <a:xfrm>
              <a:off x="7680" y="5374"/>
              <a:ext cx="10665" cy="2475"/>
            </a:xfrm>
            <a:custGeom>
              <a:avLst/>
              <a:gdLst/>
              <a:ahLst/>
              <a:cxnLst/>
              <a:rect l="l" t="t" r="r" b="b"/>
              <a:pathLst>
                <a:path w="6772275" h="1571625">
                  <a:moveTo>
                    <a:pt x="76192" y="0"/>
                  </a:moveTo>
                  <a:lnTo>
                    <a:pt x="6696083" y="0"/>
                  </a:lnTo>
                  <a:cubicBezTo>
                    <a:pt x="6738163" y="0"/>
                    <a:pt x="6772275" y="34112"/>
                    <a:pt x="6772275" y="76192"/>
                  </a:cubicBezTo>
                  <a:lnTo>
                    <a:pt x="6772275" y="1495433"/>
                  </a:lnTo>
                  <a:cubicBezTo>
                    <a:pt x="6772275" y="1537513"/>
                    <a:pt x="6738163" y="1571625"/>
                    <a:pt x="6696083" y="1571625"/>
                  </a:cubicBezTo>
                  <a:lnTo>
                    <a:pt x="76192" y="1571625"/>
                  </a:lnTo>
                  <a:cubicBezTo>
                    <a:pt x="34112" y="1571625"/>
                    <a:pt x="0" y="1537513"/>
                    <a:pt x="0" y="1495433"/>
                  </a:cubicBezTo>
                  <a:lnTo>
                    <a:pt x="0" y="76192"/>
                  </a:lnTo>
                  <a:cubicBezTo>
                    <a:pt x="0" y="34141"/>
                    <a:pt x="34141" y="0"/>
                    <a:pt x="76192" y="0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40000"/>
              </a:schemeClr>
            </a:solidFill>
            <a:ln w="12700">
              <a:solidFill>
                <a:srgbClr val="E07A5F">
                  <a:alpha val="30196"/>
                </a:srgbClr>
              </a:solidFill>
              <a:prstDash val="solid"/>
            </a:ln>
          </p:spPr>
        </p:sp>
        <p:sp>
          <p:nvSpPr>
            <p:cNvPr id="56" name="Shape 54"/>
            <p:cNvSpPr/>
            <p:nvPr/>
          </p:nvSpPr>
          <p:spPr>
            <a:xfrm>
              <a:off x="7868" y="5603"/>
              <a:ext cx="360" cy="360"/>
            </a:xfrm>
            <a:custGeom>
              <a:avLst/>
              <a:gdLst/>
              <a:ahLst/>
              <a:cxnLst/>
              <a:rect l="l" t="t" r="r" b="b"/>
              <a:pathLst>
                <a:path w="228600" h="228600">
                  <a:moveTo>
                    <a:pt x="38101" y="0"/>
                  </a:moveTo>
                  <a:lnTo>
                    <a:pt x="190499" y="0"/>
                  </a:lnTo>
                  <a:cubicBezTo>
                    <a:pt x="211528" y="0"/>
                    <a:pt x="228600" y="17072"/>
                    <a:pt x="228600" y="38101"/>
                  </a:cubicBezTo>
                  <a:lnTo>
                    <a:pt x="228600" y="190499"/>
                  </a:lnTo>
                  <a:cubicBezTo>
                    <a:pt x="228600" y="211528"/>
                    <a:pt x="211528" y="228600"/>
                    <a:pt x="190499" y="228600"/>
                  </a:cubicBezTo>
                  <a:lnTo>
                    <a:pt x="38101" y="228600"/>
                  </a:lnTo>
                  <a:cubicBezTo>
                    <a:pt x="17072" y="228600"/>
                    <a:pt x="0" y="211528"/>
                    <a:pt x="0" y="190499"/>
                  </a:cubicBezTo>
                  <a:lnTo>
                    <a:pt x="0" y="38101"/>
                  </a:lnTo>
                  <a:cubicBezTo>
                    <a:pt x="0" y="17072"/>
                    <a:pt x="17072" y="0"/>
                    <a:pt x="38101" y="0"/>
                  </a:cubicBezTo>
                  <a:close/>
                </a:path>
              </a:pathLst>
            </a:custGeom>
            <a:solidFill>
              <a:srgbClr val="E07A5F">
                <a:alpha val="30196"/>
              </a:srgbClr>
            </a:solidFill>
          </p:spPr>
        </p:sp>
        <p:sp>
          <p:nvSpPr>
            <p:cNvPr id="57" name="Shape 55"/>
            <p:cNvSpPr/>
            <p:nvPr/>
          </p:nvSpPr>
          <p:spPr>
            <a:xfrm>
              <a:off x="7958" y="5693"/>
              <a:ext cx="180" cy="180"/>
            </a:xfrm>
            <a:custGeom>
              <a:avLst/>
              <a:gdLst/>
              <a:ahLst/>
              <a:cxnLst/>
              <a:rect l="l" t="t" r="r" b="b"/>
              <a:pathLst>
                <a:path w="114300" h="114300">
                  <a:moveTo>
                    <a:pt x="26789" y="12502"/>
                  </a:moveTo>
                  <a:cubicBezTo>
                    <a:pt x="26789" y="5603"/>
                    <a:pt x="32392" y="0"/>
                    <a:pt x="39291" y="0"/>
                  </a:cubicBezTo>
                  <a:lnTo>
                    <a:pt x="44648" y="0"/>
                  </a:lnTo>
                  <a:cubicBezTo>
                    <a:pt x="48600" y="0"/>
                    <a:pt x="51792" y="3192"/>
                    <a:pt x="51792" y="7144"/>
                  </a:cubicBezTo>
                  <a:lnTo>
                    <a:pt x="51792" y="107156"/>
                  </a:lnTo>
                  <a:cubicBezTo>
                    <a:pt x="51792" y="111108"/>
                    <a:pt x="48600" y="114300"/>
                    <a:pt x="44648" y="114300"/>
                  </a:cubicBezTo>
                  <a:lnTo>
                    <a:pt x="37505" y="114300"/>
                  </a:lnTo>
                  <a:cubicBezTo>
                    <a:pt x="30852" y="114300"/>
                    <a:pt x="25249" y="109746"/>
                    <a:pt x="23664" y="103584"/>
                  </a:cubicBezTo>
                  <a:cubicBezTo>
                    <a:pt x="23507" y="103584"/>
                    <a:pt x="23373" y="103584"/>
                    <a:pt x="23217" y="103584"/>
                  </a:cubicBezTo>
                  <a:cubicBezTo>
                    <a:pt x="13350" y="103584"/>
                    <a:pt x="5358" y="95592"/>
                    <a:pt x="5358" y="85725"/>
                  </a:cubicBezTo>
                  <a:cubicBezTo>
                    <a:pt x="5358" y="81707"/>
                    <a:pt x="6697" y="78001"/>
                    <a:pt x="8930" y="75009"/>
                  </a:cubicBezTo>
                  <a:cubicBezTo>
                    <a:pt x="4599" y="71750"/>
                    <a:pt x="1786" y="66571"/>
                    <a:pt x="1786" y="60722"/>
                  </a:cubicBezTo>
                  <a:cubicBezTo>
                    <a:pt x="1786" y="53824"/>
                    <a:pt x="5715" y="47818"/>
                    <a:pt x="11430" y="44849"/>
                  </a:cubicBezTo>
                  <a:cubicBezTo>
                    <a:pt x="9845" y="42170"/>
                    <a:pt x="8930" y="39045"/>
                    <a:pt x="8930" y="35719"/>
                  </a:cubicBezTo>
                  <a:cubicBezTo>
                    <a:pt x="8930" y="25851"/>
                    <a:pt x="16922" y="17859"/>
                    <a:pt x="26789" y="17859"/>
                  </a:cubicBezTo>
                  <a:lnTo>
                    <a:pt x="26789" y="12502"/>
                  </a:lnTo>
                  <a:close/>
                  <a:moveTo>
                    <a:pt x="87511" y="12502"/>
                  </a:moveTo>
                  <a:lnTo>
                    <a:pt x="87511" y="17859"/>
                  </a:lnTo>
                  <a:cubicBezTo>
                    <a:pt x="97378" y="17859"/>
                    <a:pt x="105370" y="25851"/>
                    <a:pt x="105370" y="35719"/>
                  </a:cubicBezTo>
                  <a:cubicBezTo>
                    <a:pt x="105370" y="39067"/>
                    <a:pt x="104455" y="42193"/>
                    <a:pt x="102870" y="44849"/>
                  </a:cubicBezTo>
                  <a:cubicBezTo>
                    <a:pt x="108607" y="47818"/>
                    <a:pt x="112514" y="53801"/>
                    <a:pt x="112514" y="60722"/>
                  </a:cubicBezTo>
                  <a:cubicBezTo>
                    <a:pt x="112514" y="66571"/>
                    <a:pt x="109701" y="71750"/>
                    <a:pt x="105370" y="75009"/>
                  </a:cubicBezTo>
                  <a:cubicBezTo>
                    <a:pt x="107603" y="78001"/>
                    <a:pt x="108942" y="81707"/>
                    <a:pt x="108942" y="85725"/>
                  </a:cubicBezTo>
                  <a:cubicBezTo>
                    <a:pt x="108942" y="95592"/>
                    <a:pt x="100950" y="103584"/>
                    <a:pt x="91083" y="103584"/>
                  </a:cubicBezTo>
                  <a:cubicBezTo>
                    <a:pt x="90927" y="103584"/>
                    <a:pt x="90793" y="103584"/>
                    <a:pt x="90636" y="103584"/>
                  </a:cubicBezTo>
                  <a:cubicBezTo>
                    <a:pt x="89051" y="109746"/>
                    <a:pt x="83448" y="114300"/>
                    <a:pt x="76795" y="114300"/>
                  </a:cubicBezTo>
                  <a:lnTo>
                    <a:pt x="69652" y="114300"/>
                  </a:lnTo>
                  <a:cubicBezTo>
                    <a:pt x="65700" y="114300"/>
                    <a:pt x="62508" y="111108"/>
                    <a:pt x="62508" y="107156"/>
                  </a:cubicBezTo>
                  <a:lnTo>
                    <a:pt x="62508" y="7144"/>
                  </a:lnTo>
                  <a:cubicBezTo>
                    <a:pt x="62508" y="3192"/>
                    <a:pt x="65700" y="0"/>
                    <a:pt x="69652" y="0"/>
                  </a:cubicBezTo>
                  <a:lnTo>
                    <a:pt x="75009" y="0"/>
                  </a:lnTo>
                  <a:cubicBezTo>
                    <a:pt x="81908" y="0"/>
                    <a:pt x="87511" y="5603"/>
                    <a:pt x="87511" y="12502"/>
                  </a:cubicBez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</p:spPr>
        </p:sp>
        <p:sp>
          <p:nvSpPr>
            <p:cNvPr id="58" name="Text 56"/>
            <p:cNvSpPr/>
            <p:nvPr/>
          </p:nvSpPr>
          <p:spPr>
            <a:xfrm>
              <a:off x="8348" y="5562"/>
              <a:ext cx="1530" cy="24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10000"/>
                </a:lnSpc>
              </a:pPr>
              <a:r>
                <a:rPr lang="zh-CN" altLang="en-US" sz="9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多</a:t>
              </a:r>
              <a:r>
                <a:rPr lang="en-US" sz="9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智能体</a:t>
              </a:r>
              <a:r>
                <a:rPr lang="zh-CN" altLang="en-US" sz="9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开发</a:t>
              </a:r>
              <a:r>
                <a:rPr lang="zh-CN" altLang="en-US" sz="900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平台</a:t>
              </a:r>
              <a:endParaRPr lang="zh-CN" altLang="en-US" sz="900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59" name="Text 57"/>
            <p:cNvSpPr/>
            <p:nvPr/>
          </p:nvSpPr>
          <p:spPr>
            <a:xfrm>
              <a:off x="8348" y="5802"/>
              <a:ext cx="1508" cy="21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30000"/>
                </a:lnSpc>
              </a:pPr>
              <a:r>
                <a:rPr lang="en-US" sz="675" dirty="0">
                  <a:solidFill>
                    <a:srgbClr val="8D99AE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任务调度 + 跨域协同</a:t>
              </a:r>
              <a:endParaRPr lang="en-US" sz="675" dirty="0">
                <a:solidFill>
                  <a:srgbClr val="8D99A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0" name="Shape 58"/>
            <p:cNvSpPr/>
            <p:nvPr/>
          </p:nvSpPr>
          <p:spPr>
            <a:xfrm>
              <a:off x="7875" y="6132"/>
              <a:ext cx="3330" cy="720"/>
            </a:xfrm>
            <a:custGeom>
              <a:avLst/>
              <a:gdLst/>
              <a:ahLst/>
              <a:cxnLst/>
              <a:rect l="l" t="t" r="r" b="b"/>
              <a:pathLst>
                <a:path w="2114550" h="457200">
                  <a:moveTo>
                    <a:pt x="38098" y="0"/>
                  </a:moveTo>
                  <a:lnTo>
                    <a:pt x="2076452" y="0"/>
                  </a:lnTo>
                  <a:cubicBezTo>
                    <a:pt x="2097493" y="0"/>
                    <a:pt x="2114550" y="17057"/>
                    <a:pt x="2114550" y="38098"/>
                  </a:cubicBezTo>
                  <a:lnTo>
                    <a:pt x="2114550" y="419102"/>
                  </a:lnTo>
                  <a:cubicBezTo>
                    <a:pt x="2114550" y="440143"/>
                    <a:pt x="2097493" y="457200"/>
                    <a:pt x="2076452" y="457200"/>
                  </a:cubicBezTo>
                  <a:lnTo>
                    <a:pt x="38098" y="457200"/>
                  </a:lnTo>
                  <a:cubicBezTo>
                    <a:pt x="17057" y="457200"/>
                    <a:pt x="0" y="440143"/>
                    <a:pt x="0" y="419102"/>
                  </a:cubicBezTo>
                  <a:lnTo>
                    <a:pt x="0" y="38098"/>
                  </a:lnTo>
                  <a:cubicBezTo>
                    <a:pt x="0" y="17071"/>
                    <a:pt x="17071" y="0"/>
                    <a:pt x="38098" y="0"/>
                  </a:cubicBezTo>
                  <a:close/>
                </a:path>
              </a:pathLst>
            </a:custGeom>
            <a:solidFill>
              <a:srgbClr val="4A5C6A">
                <a:alpha val="30196"/>
              </a:srgbClr>
            </a:solidFill>
            <a:ln w="12700">
              <a:solidFill>
                <a:srgbClr val="4A5C6A">
                  <a:alpha val="40000"/>
                </a:srgbClr>
              </a:solidFill>
              <a:prstDash val="solid"/>
            </a:ln>
          </p:spPr>
        </p:sp>
        <p:sp>
          <p:nvSpPr>
            <p:cNvPr id="61" name="Text 59"/>
            <p:cNvSpPr/>
            <p:nvPr/>
          </p:nvSpPr>
          <p:spPr>
            <a:xfrm>
              <a:off x="8003" y="6259"/>
              <a:ext cx="3142" cy="21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30000"/>
                </a:lnSpc>
              </a:pPr>
              <a:r>
                <a:rPr lang="zh-CN" altLang="en-US" sz="67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智能编排：自主规划</a:t>
              </a:r>
              <a:r>
                <a:rPr lang="en-US" altLang="zh-CN" sz="67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+</a:t>
              </a:r>
              <a:r>
                <a:rPr lang="zh-CN" altLang="en-US" sz="67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工作流</a:t>
              </a:r>
              <a:endParaRPr lang="zh-CN" altLang="en-US" sz="6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62" name="Text 60"/>
            <p:cNvSpPr/>
            <p:nvPr/>
          </p:nvSpPr>
          <p:spPr>
            <a:xfrm>
              <a:off x="8003" y="6522"/>
              <a:ext cx="3142" cy="21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30000"/>
                </a:lnSpc>
              </a:pPr>
              <a:r>
                <a:rPr lang="en-US" sz="675" dirty="0"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  <a:sym typeface="+mn-ea"/>
                </a:rPr>
                <a:t>Smart Orchestration</a:t>
              </a:r>
              <a:endParaRPr lang="en-US" sz="6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63" name="Shape 61"/>
            <p:cNvSpPr/>
            <p:nvPr/>
          </p:nvSpPr>
          <p:spPr>
            <a:xfrm>
              <a:off x="11342" y="6132"/>
              <a:ext cx="3330" cy="720"/>
            </a:xfrm>
            <a:custGeom>
              <a:avLst/>
              <a:gdLst/>
              <a:ahLst/>
              <a:cxnLst/>
              <a:rect l="l" t="t" r="r" b="b"/>
              <a:pathLst>
                <a:path w="2114550" h="457200">
                  <a:moveTo>
                    <a:pt x="38098" y="0"/>
                  </a:moveTo>
                  <a:lnTo>
                    <a:pt x="2076452" y="0"/>
                  </a:lnTo>
                  <a:cubicBezTo>
                    <a:pt x="2097493" y="0"/>
                    <a:pt x="2114550" y="17057"/>
                    <a:pt x="2114550" y="38098"/>
                  </a:cubicBezTo>
                  <a:lnTo>
                    <a:pt x="2114550" y="419102"/>
                  </a:lnTo>
                  <a:cubicBezTo>
                    <a:pt x="2114550" y="440143"/>
                    <a:pt x="2097493" y="457200"/>
                    <a:pt x="2076452" y="457200"/>
                  </a:cubicBezTo>
                  <a:lnTo>
                    <a:pt x="38098" y="457200"/>
                  </a:lnTo>
                  <a:cubicBezTo>
                    <a:pt x="17057" y="457200"/>
                    <a:pt x="0" y="440143"/>
                    <a:pt x="0" y="419102"/>
                  </a:cubicBezTo>
                  <a:lnTo>
                    <a:pt x="0" y="38098"/>
                  </a:lnTo>
                  <a:cubicBezTo>
                    <a:pt x="0" y="17071"/>
                    <a:pt x="17071" y="0"/>
                    <a:pt x="38098" y="0"/>
                  </a:cubicBezTo>
                  <a:close/>
                </a:path>
              </a:pathLst>
            </a:custGeom>
            <a:solidFill>
              <a:srgbClr val="4A5C6A">
                <a:alpha val="30196"/>
              </a:srgbClr>
            </a:solidFill>
            <a:ln w="12700">
              <a:solidFill>
                <a:srgbClr val="4A5C6A">
                  <a:alpha val="40000"/>
                </a:srgbClr>
              </a:solidFill>
              <a:prstDash val="solid"/>
            </a:ln>
          </p:spPr>
        </p:sp>
        <p:sp>
          <p:nvSpPr>
            <p:cNvPr id="64" name="Text 62"/>
            <p:cNvSpPr/>
            <p:nvPr/>
          </p:nvSpPr>
          <p:spPr>
            <a:xfrm>
              <a:off x="11470" y="6259"/>
              <a:ext cx="3142" cy="21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30000"/>
                </a:lnSpc>
              </a:pPr>
              <a:r>
                <a:rPr lang="en-US" sz="67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短期/长期记忆</a:t>
              </a:r>
              <a:r>
                <a:rPr lang="zh-CN" altLang="en-US" sz="67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：兼顾实时</a:t>
              </a:r>
              <a:r>
                <a:rPr lang="en-US" altLang="zh-CN" sz="67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+</a:t>
              </a:r>
              <a:r>
                <a:rPr lang="zh-CN" altLang="en-US" sz="67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批量</a:t>
              </a:r>
              <a:r>
                <a:rPr lang="zh-CN" altLang="en-US" sz="67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调用</a:t>
              </a:r>
              <a:endParaRPr lang="zh-CN" altLang="en-US" sz="6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65" name="Text 63"/>
            <p:cNvSpPr/>
            <p:nvPr/>
          </p:nvSpPr>
          <p:spPr>
            <a:xfrm>
              <a:off x="11470" y="6522"/>
              <a:ext cx="3142" cy="21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30000"/>
                </a:lnSpc>
              </a:pPr>
              <a:r>
                <a:rPr lang="en-US" sz="67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Memory System</a:t>
              </a:r>
              <a:endParaRPr lang="en-US" sz="6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66" name="Shape 64"/>
            <p:cNvSpPr/>
            <p:nvPr/>
          </p:nvSpPr>
          <p:spPr>
            <a:xfrm>
              <a:off x="14810" y="6132"/>
              <a:ext cx="3330" cy="720"/>
            </a:xfrm>
            <a:custGeom>
              <a:avLst/>
              <a:gdLst/>
              <a:ahLst/>
              <a:cxnLst/>
              <a:rect l="l" t="t" r="r" b="b"/>
              <a:pathLst>
                <a:path w="2114550" h="457200">
                  <a:moveTo>
                    <a:pt x="38098" y="0"/>
                  </a:moveTo>
                  <a:lnTo>
                    <a:pt x="2076452" y="0"/>
                  </a:lnTo>
                  <a:cubicBezTo>
                    <a:pt x="2097493" y="0"/>
                    <a:pt x="2114550" y="17057"/>
                    <a:pt x="2114550" y="38098"/>
                  </a:cubicBezTo>
                  <a:lnTo>
                    <a:pt x="2114550" y="419102"/>
                  </a:lnTo>
                  <a:cubicBezTo>
                    <a:pt x="2114550" y="440143"/>
                    <a:pt x="2097493" y="457200"/>
                    <a:pt x="2076452" y="457200"/>
                  </a:cubicBezTo>
                  <a:lnTo>
                    <a:pt x="38098" y="457200"/>
                  </a:lnTo>
                  <a:cubicBezTo>
                    <a:pt x="17057" y="457200"/>
                    <a:pt x="0" y="440143"/>
                    <a:pt x="0" y="419102"/>
                  </a:cubicBezTo>
                  <a:lnTo>
                    <a:pt x="0" y="38098"/>
                  </a:lnTo>
                  <a:cubicBezTo>
                    <a:pt x="0" y="17071"/>
                    <a:pt x="17071" y="0"/>
                    <a:pt x="38098" y="0"/>
                  </a:cubicBezTo>
                  <a:close/>
                </a:path>
              </a:pathLst>
            </a:custGeom>
            <a:solidFill>
              <a:srgbClr val="E07A5F">
                <a:alpha val="30196"/>
              </a:srgbClr>
            </a:solidFill>
            <a:ln w="12700">
              <a:solidFill>
                <a:srgbClr val="E07A5F">
                  <a:alpha val="50196"/>
                </a:srgbClr>
              </a:solidFill>
              <a:prstDash val="solid"/>
            </a:ln>
          </p:spPr>
        </p:sp>
        <p:sp>
          <p:nvSpPr>
            <p:cNvPr id="67" name="Text 65"/>
            <p:cNvSpPr/>
            <p:nvPr/>
          </p:nvSpPr>
          <p:spPr>
            <a:xfrm>
              <a:off x="14937" y="6259"/>
              <a:ext cx="3142" cy="21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30000"/>
                </a:lnSpc>
              </a:pPr>
              <a:r>
                <a:rPr lang="zh-CN" altLang="en-US" sz="67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多模态：原生支持文本、音频、视觉等大模型</a:t>
              </a:r>
              <a:endParaRPr lang="zh-CN" altLang="en-US" sz="6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68" name="Text 66"/>
            <p:cNvSpPr/>
            <p:nvPr/>
          </p:nvSpPr>
          <p:spPr>
            <a:xfrm>
              <a:off x="14937" y="6522"/>
              <a:ext cx="3142" cy="21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30000"/>
                </a:lnSpc>
              </a:pPr>
              <a:r>
                <a:rPr lang="en-US" sz="67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multimodal</a:t>
              </a:r>
              <a:endParaRPr lang="en-US" sz="6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69" name="Shape 67"/>
            <p:cNvSpPr/>
            <p:nvPr/>
          </p:nvSpPr>
          <p:spPr>
            <a:xfrm>
              <a:off x="7875" y="6987"/>
              <a:ext cx="3330" cy="720"/>
            </a:xfrm>
            <a:custGeom>
              <a:avLst/>
              <a:gdLst/>
              <a:ahLst/>
              <a:cxnLst/>
              <a:rect l="l" t="t" r="r" b="b"/>
              <a:pathLst>
                <a:path w="2114550" h="457200">
                  <a:moveTo>
                    <a:pt x="38098" y="0"/>
                  </a:moveTo>
                  <a:lnTo>
                    <a:pt x="2076452" y="0"/>
                  </a:lnTo>
                  <a:cubicBezTo>
                    <a:pt x="2097493" y="0"/>
                    <a:pt x="2114550" y="17057"/>
                    <a:pt x="2114550" y="38098"/>
                  </a:cubicBezTo>
                  <a:lnTo>
                    <a:pt x="2114550" y="419102"/>
                  </a:lnTo>
                  <a:cubicBezTo>
                    <a:pt x="2114550" y="440143"/>
                    <a:pt x="2097493" y="457200"/>
                    <a:pt x="2076452" y="457200"/>
                  </a:cubicBezTo>
                  <a:lnTo>
                    <a:pt x="38098" y="457200"/>
                  </a:lnTo>
                  <a:cubicBezTo>
                    <a:pt x="17057" y="457200"/>
                    <a:pt x="0" y="440143"/>
                    <a:pt x="0" y="419102"/>
                  </a:cubicBezTo>
                  <a:lnTo>
                    <a:pt x="0" y="38098"/>
                  </a:lnTo>
                  <a:cubicBezTo>
                    <a:pt x="0" y="17071"/>
                    <a:pt x="17071" y="0"/>
                    <a:pt x="38098" y="0"/>
                  </a:cubicBezTo>
                  <a:close/>
                </a:path>
              </a:pathLst>
            </a:custGeom>
            <a:solidFill>
              <a:srgbClr val="4A5C6A">
                <a:alpha val="30196"/>
              </a:srgbClr>
            </a:solidFill>
            <a:ln w="12700">
              <a:solidFill>
                <a:srgbClr val="4A5C6A">
                  <a:alpha val="40000"/>
                </a:srgbClr>
              </a:solidFill>
              <a:prstDash val="solid"/>
            </a:ln>
          </p:spPr>
        </p:sp>
        <p:sp>
          <p:nvSpPr>
            <p:cNvPr id="70" name="Text 68"/>
            <p:cNvSpPr/>
            <p:nvPr/>
          </p:nvSpPr>
          <p:spPr>
            <a:xfrm>
              <a:off x="8003" y="7114"/>
              <a:ext cx="3142" cy="21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30000"/>
                </a:lnSpc>
              </a:pPr>
              <a:r>
                <a:rPr lang="zh-CN" altLang="en-US" sz="67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工具调用：</a:t>
              </a:r>
              <a:r>
                <a:rPr lang="en-US" altLang="zh-CN" sz="67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MCP+skills</a:t>
              </a:r>
              <a:r>
                <a:rPr lang="zh-CN" altLang="en-US" sz="67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多工具并发</a:t>
              </a:r>
              <a:r>
                <a:rPr lang="zh-CN" altLang="en-US" sz="67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调用</a:t>
              </a:r>
              <a:endParaRPr lang="zh-CN" altLang="en-US" sz="6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71" name="Text 69"/>
            <p:cNvSpPr/>
            <p:nvPr/>
          </p:nvSpPr>
          <p:spPr>
            <a:xfrm>
              <a:off x="8003" y="7377"/>
              <a:ext cx="3142" cy="21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30000"/>
                </a:lnSpc>
              </a:pPr>
              <a:r>
                <a:rPr lang="en-US" sz="67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Func</a:t>
              </a:r>
              <a:r>
                <a:rPr lang="en-US" sz="67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tion </a:t>
              </a:r>
              <a:r>
                <a:rPr lang="en-US" sz="67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calling</a:t>
              </a:r>
              <a:endParaRPr lang="en-US" sz="6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72" name="Shape 70"/>
            <p:cNvSpPr/>
            <p:nvPr/>
          </p:nvSpPr>
          <p:spPr>
            <a:xfrm>
              <a:off x="11342" y="6987"/>
              <a:ext cx="3330" cy="720"/>
            </a:xfrm>
            <a:custGeom>
              <a:avLst/>
              <a:gdLst/>
              <a:ahLst/>
              <a:cxnLst/>
              <a:rect l="l" t="t" r="r" b="b"/>
              <a:pathLst>
                <a:path w="2114550" h="457200">
                  <a:moveTo>
                    <a:pt x="38098" y="0"/>
                  </a:moveTo>
                  <a:lnTo>
                    <a:pt x="2076452" y="0"/>
                  </a:lnTo>
                  <a:cubicBezTo>
                    <a:pt x="2097493" y="0"/>
                    <a:pt x="2114550" y="17057"/>
                    <a:pt x="2114550" y="38098"/>
                  </a:cubicBezTo>
                  <a:lnTo>
                    <a:pt x="2114550" y="419102"/>
                  </a:lnTo>
                  <a:cubicBezTo>
                    <a:pt x="2114550" y="440143"/>
                    <a:pt x="2097493" y="457200"/>
                    <a:pt x="2076452" y="457200"/>
                  </a:cubicBezTo>
                  <a:lnTo>
                    <a:pt x="38098" y="457200"/>
                  </a:lnTo>
                  <a:cubicBezTo>
                    <a:pt x="17057" y="457200"/>
                    <a:pt x="0" y="440143"/>
                    <a:pt x="0" y="419102"/>
                  </a:cubicBezTo>
                  <a:lnTo>
                    <a:pt x="0" y="38098"/>
                  </a:lnTo>
                  <a:cubicBezTo>
                    <a:pt x="0" y="17071"/>
                    <a:pt x="17071" y="0"/>
                    <a:pt x="38098" y="0"/>
                  </a:cubicBezTo>
                  <a:close/>
                </a:path>
              </a:pathLst>
            </a:custGeom>
            <a:solidFill>
              <a:srgbClr val="4A5C6A">
                <a:alpha val="30196"/>
              </a:srgbClr>
            </a:solidFill>
            <a:ln w="12700">
              <a:solidFill>
                <a:srgbClr val="4A5C6A">
                  <a:alpha val="40000"/>
                </a:srgbClr>
              </a:solidFill>
              <a:prstDash val="solid"/>
            </a:ln>
          </p:spPr>
        </p:sp>
        <p:sp>
          <p:nvSpPr>
            <p:cNvPr id="73" name="Text 71"/>
            <p:cNvSpPr/>
            <p:nvPr/>
          </p:nvSpPr>
          <p:spPr>
            <a:xfrm>
              <a:off x="11470" y="7114"/>
              <a:ext cx="3142" cy="21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30000"/>
                </a:lnSpc>
              </a:pPr>
              <a:r>
                <a:rPr lang="en-US" sz="675" dirty="0"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A2A接口交互</a:t>
              </a:r>
              <a:endParaRPr lang="zh-CN" altLang="en-US" sz="6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74" name="Text 72"/>
            <p:cNvSpPr/>
            <p:nvPr/>
          </p:nvSpPr>
          <p:spPr>
            <a:xfrm>
              <a:off x="11470" y="7377"/>
              <a:ext cx="3142" cy="21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30000"/>
                </a:lnSpc>
              </a:pPr>
              <a:r>
                <a:rPr lang="en-US" sz="675" dirty="0"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  <a:sym typeface="+mn-ea"/>
                </a:rPr>
                <a:t>A2A Interface</a:t>
              </a:r>
              <a:endParaRPr lang="en-US" sz="6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75" name="Shape 73"/>
            <p:cNvSpPr/>
            <p:nvPr/>
          </p:nvSpPr>
          <p:spPr>
            <a:xfrm>
              <a:off x="14810" y="6987"/>
              <a:ext cx="3330" cy="720"/>
            </a:xfrm>
            <a:custGeom>
              <a:avLst/>
              <a:gdLst/>
              <a:ahLst/>
              <a:cxnLst/>
              <a:rect l="l" t="t" r="r" b="b"/>
              <a:pathLst>
                <a:path w="2114550" h="457200">
                  <a:moveTo>
                    <a:pt x="38098" y="0"/>
                  </a:moveTo>
                  <a:lnTo>
                    <a:pt x="2076452" y="0"/>
                  </a:lnTo>
                  <a:cubicBezTo>
                    <a:pt x="2097493" y="0"/>
                    <a:pt x="2114550" y="17057"/>
                    <a:pt x="2114550" y="38098"/>
                  </a:cubicBezTo>
                  <a:lnTo>
                    <a:pt x="2114550" y="419102"/>
                  </a:lnTo>
                  <a:cubicBezTo>
                    <a:pt x="2114550" y="440143"/>
                    <a:pt x="2097493" y="457200"/>
                    <a:pt x="2076452" y="457200"/>
                  </a:cubicBezTo>
                  <a:lnTo>
                    <a:pt x="38098" y="457200"/>
                  </a:lnTo>
                  <a:cubicBezTo>
                    <a:pt x="17057" y="457200"/>
                    <a:pt x="0" y="440143"/>
                    <a:pt x="0" y="419102"/>
                  </a:cubicBezTo>
                  <a:lnTo>
                    <a:pt x="0" y="38098"/>
                  </a:lnTo>
                  <a:cubicBezTo>
                    <a:pt x="0" y="17071"/>
                    <a:pt x="17071" y="0"/>
                    <a:pt x="38098" y="0"/>
                  </a:cubicBezTo>
                  <a:close/>
                </a:path>
              </a:pathLst>
            </a:custGeom>
            <a:solidFill>
              <a:srgbClr val="4A5C6A">
                <a:alpha val="30196"/>
              </a:srgbClr>
            </a:solidFill>
            <a:ln w="12700">
              <a:solidFill>
                <a:srgbClr val="4A5C6A">
                  <a:alpha val="40000"/>
                </a:srgbClr>
              </a:solidFill>
              <a:prstDash val="solid"/>
            </a:ln>
          </p:spPr>
        </p:sp>
        <p:sp>
          <p:nvSpPr>
            <p:cNvPr id="76" name="Text 74"/>
            <p:cNvSpPr/>
            <p:nvPr/>
          </p:nvSpPr>
          <p:spPr>
            <a:xfrm>
              <a:off x="14937" y="7114"/>
              <a:ext cx="3142" cy="21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30000"/>
                </a:lnSpc>
              </a:pPr>
              <a:r>
                <a:rPr lang="en-US" altLang="zh-CN" sz="675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......</a:t>
              </a:r>
              <a:endParaRPr lang="en-US" altLang="zh-CN" sz="675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1" name="Shape 99"/>
            <p:cNvSpPr/>
            <p:nvPr/>
          </p:nvSpPr>
          <p:spPr>
            <a:xfrm>
              <a:off x="10500" y="8140"/>
              <a:ext cx="30" cy="180"/>
            </a:xfrm>
            <a:custGeom>
              <a:avLst/>
              <a:gdLst/>
              <a:ahLst/>
              <a:cxnLst/>
              <a:rect l="l" t="t" r="r" b="b"/>
              <a:pathLst>
                <a:path w="19050" h="114300">
                  <a:moveTo>
                    <a:pt x="0" y="0"/>
                  </a:moveTo>
                  <a:lnTo>
                    <a:pt x="19050" y="0"/>
                  </a:lnTo>
                  <a:lnTo>
                    <a:pt x="19050" y="114300"/>
                  </a:lnTo>
                  <a:lnTo>
                    <a:pt x="0" y="11430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8D99AE"/>
                </a:gs>
                <a:gs pos="0">
                  <a:srgbClr val="FFFFFF"/>
                </a:gs>
                <a:gs pos="100000">
                  <a:srgbClr val="2B2D42"/>
                </a:gs>
              </a:gsLst>
              <a:lin ang="5400000" scaled="1"/>
            </a:gradFill>
          </p:spPr>
        </p:sp>
        <p:sp>
          <p:nvSpPr>
            <p:cNvPr id="102" name="Shape 100"/>
            <p:cNvSpPr/>
            <p:nvPr/>
          </p:nvSpPr>
          <p:spPr>
            <a:xfrm>
              <a:off x="2160" y="9195"/>
              <a:ext cx="240" cy="30"/>
            </a:xfrm>
            <a:custGeom>
              <a:avLst/>
              <a:gdLst/>
              <a:ahLst/>
              <a:cxnLst/>
              <a:rect l="l" t="t" r="r" b="b"/>
              <a:pathLst>
                <a:path w="152400" h="19050">
                  <a:moveTo>
                    <a:pt x="0" y="0"/>
                  </a:moveTo>
                  <a:lnTo>
                    <a:pt x="152400" y="0"/>
                  </a:lnTo>
                  <a:lnTo>
                    <a:pt x="152400" y="19050"/>
                  </a:lnTo>
                  <a:lnTo>
                    <a:pt x="0" y="1905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</p:spPr>
        </p:sp>
        <p:sp useBgFill="1">
          <p:nvSpPr>
            <p:cNvPr id="103" name="Shape 101"/>
            <p:cNvSpPr/>
            <p:nvPr/>
          </p:nvSpPr>
          <p:spPr>
            <a:xfrm>
              <a:off x="2408" y="8468"/>
              <a:ext cx="16185" cy="1485"/>
            </a:xfrm>
            <a:custGeom>
              <a:avLst/>
              <a:gdLst/>
              <a:ahLst/>
              <a:cxnLst/>
              <a:rect l="l" t="t" r="r" b="b"/>
              <a:pathLst>
                <a:path w="10277475" h="942975">
                  <a:moveTo>
                    <a:pt x="76202" y="0"/>
                  </a:moveTo>
                  <a:lnTo>
                    <a:pt x="10201273" y="0"/>
                  </a:lnTo>
                  <a:cubicBezTo>
                    <a:pt x="10243358" y="0"/>
                    <a:pt x="10277475" y="34117"/>
                    <a:pt x="10277475" y="76202"/>
                  </a:cubicBezTo>
                  <a:lnTo>
                    <a:pt x="10277475" y="866773"/>
                  </a:lnTo>
                  <a:cubicBezTo>
                    <a:pt x="10277475" y="908858"/>
                    <a:pt x="10243358" y="942975"/>
                    <a:pt x="10201273" y="942975"/>
                  </a:cubicBezTo>
                  <a:lnTo>
                    <a:pt x="76202" y="942975"/>
                  </a:lnTo>
                  <a:cubicBezTo>
                    <a:pt x="34117" y="942975"/>
                    <a:pt x="0" y="908858"/>
                    <a:pt x="0" y="866773"/>
                  </a:cubicBezTo>
                  <a:lnTo>
                    <a:pt x="0" y="76202"/>
                  </a:lnTo>
                  <a:cubicBezTo>
                    <a:pt x="0" y="34145"/>
                    <a:pt x="34145" y="0"/>
                    <a:pt x="76202" y="0"/>
                  </a:cubicBezTo>
                  <a:close/>
                </a:path>
              </a:pathLst>
            </a:custGeom>
            <a:ln w="12700">
              <a:solidFill>
                <a:srgbClr val="4A5C6A">
                  <a:alpha val="50196"/>
                </a:srgbClr>
              </a:solidFill>
              <a:prstDash val="solid"/>
            </a:ln>
          </p:spPr>
        </p:sp>
        <p:sp useBgFill="1">
          <p:nvSpPr>
            <p:cNvPr id="104" name="Shape 102"/>
            <p:cNvSpPr/>
            <p:nvPr/>
          </p:nvSpPr>
          <p:spPr>
            <a:xfrm>
              <a:off x="2603" y="8858"/>
              <a:ext cx="705" cy="705"/>
            </a:xfrm>
            <a:custGeom>
              <a:avLst/>
              <a:gdLst/>
              <a:ahLst/>
              <a:cxnLst/>
              <a:rect l="l" t="t" r="r" b="b"/>
              <a:pathLst>
                <a:path w="447675" h="447675">
                  <a:moveTo>
                    <a:pt x="76199" y="0"/>
                  </a:moveTo>
                  <a:lnTo>
                    <a:pt x="371476" y="0"/>
                  </a:lnTo>
                  <a:cubicBezTo>
                    <a:pt x="413560" y="0"/>
                    <a:pt x="447675" y="34115"/>
                    <a:pt x="447675" y="76199"/>
                  </a:cubicBezTo>
                  <a:lnTo>
                    <a:pt x="447675" y="371476"/>
                  </a:lnTo>
                  <a:cubicBezTo>
                    <a:pt x="447675" y="413560"/>
                    <a:pt x="413560" y="447675"/>
                    <a:pt x="371476" y="447675"/>
                  </a:cubicBezTo>
                  <a:lnTo>
                    <a:pt x="76199" y="447675"/>
                  </a:lnTo>
                  <a:cubicBezTo>
                    <a:pt x="34115" y="447675"/>
                    <a:pt x="0" y="413560"/>
                    <a:pt x="0" y="371476"/>
                  </a:cubicBezTo>
                  <a:lnTo>
                    <a:pt x="0" y="76199"/>
                  </a:lnTo>
                  <a:cubicBezTo>
                    <a:pt x="0" y="34144"/>
                    <a:pt x="34144" y="0"/>
                    <a:pt x="76199" y="0"/>
                  </a:cubicBezTo>
                  <a:close/>
                </a:path>
              </a:pathLst>
            </a:custGeom>
            <a:ln w="12700">
              <a:solidFill>
                <a:srgbClr val="4A5C6A">
                  <a:alpha val="50196"/>
                </a:srgbClr>
              </a:solidFill>
              <a:prstDash val="solid"/>
            </a:ln>
          </p:spPr>
        </p:sp>
        <p:sp>
          <p:nvSpPr>
            <p:cNvPr id="105" name="Shape 103"/>
            <p:cNvSpPr/>
            <p:nvPr/>
          </p:nvSpPr>
          <p:spPr>
            <a:xfrm>
              <a:off x="2805" y="9060"/>
              <a:ext cx="300" cy="300"/>
            </a:xfrm>
            <a:custGeom>
              <a:avLst/>
              <a:gdLst/>
              <a:ahLst/>
              <a:cxnLst/>
              <a:rect l="l" t="t" r="r" b="b"/>
              <a:pathLst>
                <a:path w="190500" h="190500">
                  <a:moveTo>
                    <a:pt x="65484" y="8930"/>
                  </a:moveTo>
                  <a:cubicBezTo>
                    <a:pt x="65484" y="3981"/>
                    <a:pt x="61503" y="0"/>
                    <a:pt x="56555" y="0"/>
                  </a:cubicBezTo>
                  <a:cubicBezTo>
                    <a:pt x="51606" y="0"/>
                    <a:pt x="47625" y="3981"/>
                    <a:pt x="47625" y="8930"/>
                  </a:cubicBezTo>
                  <a:lnTo>
                    <a:pt x="47625" y="23812"/>
                  </a:lnTo>
                  <a:cubicBezTo>
                    <a:pt x="34491" y="23812"/>
                    <a:pt x="23812" y="34491"/>
                    <a:pt x="23812" y="47625"/>
                  </a:cubicBezTo>
                  <a:lnTo>
                    <a:pt x="8930" y="47625"/>
                  </a:lnTo>
                  <a:cubicBezTo>
                    <a:pt x="3981" y="47625"/>
                    <a:pt x="0" y="51606"/>
                    <a:pt x="0" y="56555"/>
                  </a:cubicBezTo>
                  <a:cubicBezTo>
                    <a:pt x="0" y="61503"/>
                    <a:pt x="3981" y="65484"/>
                    <a:pt x="8930" y="65484"/>
                  </a:cubicBezTo>
                  <a:lnTo>
                    <a:pt x="23812" y="65484"/>
                  </a:lnTo>
                  <a:lnTo>
                    <a:pt x="23812" y="86320"/>
                  </a:lnTo>
                  <a:lnTo>
                    <a:pt x="8930" y="86320"/>
                  </a:lnTo>
                  <a:cubicBezTo>
                    <a:pt x="3981" y="86320"/>
                    <a:pt x="0" y="90301"/>
                    <a:pt x="0" y="95250"/>
                  </a:cubicBezTo>
                  <a:cubicBezTo>
                    <a:pt x="0" y="100199"/>
                    <a:pt x="3981" y="104180"/>
                    <a:pt x="8930" y="104180"/>
                  </a:cubicBezTo>
                  <a:lnTo>
                    <a:pt x="23812" y="104180"/>
                  </a:lnTo>
                  <a:lnTo>
                    <a:pt x="23812" y="125016"/>
                  </a:lnTo>
                  <a:lnTo>
                    <a:pt x="8930" y="125016"/>
                  </a:lnTo>
                  <a:cubicBezTo>
                    <a:pt x="3981" y="125016"/>
                    <a:pt x="0" y="128997"/>
                    <a:pt x="0" y="133945"/>
                  </a:cubicBezTo>
                  <a:cubicBezTo>
                    <a:pt x="0" y="138894"/>
                    <a:pt x="3981" y="142875"/>
                    <a:pt x="8930" y="142875"/>
                  </a:cubicBezTo>
                  <a:lnTo>
                    <a:pt x="23812" y="142875"/>
                  </a:lnTo>
                  <a:cubicBezTo>
                    <a:pt x="23812" y="156009"/>
                    <a:pt x="34491" y="166688"/>
                    <a:pt x="47625" y="166688"/>
                  </a:cubicBezTo>
                  <a:lnTo>
                    <a:pt x="47625" y="181570"/>
                  </a:lnTo>
                  <a:cubicBezTo>
                    <a:pt x="47625" y="186519"/>
                    <a:pt x="51606" y="190500"/>
                    <a:pt x="56555" y="190500"/>
                  </a:cubicBezTo>
                  <a:cubicBezTo>
                    <a:pt x="61503" y="190500"/>
                    <a:pt x="65484" y="186519"/>
                    <a:pt x="65484" y="181570"/>
                  </a:cubicBezTo>
                  <a:lnTo>
                    <a:pt x="65484" y="166688"/>
                  </a:lnTo>
                  <a:lnTo>
                    <a:pt x="86320" y="166688"/>
                  </a:lnTo>
                  <a:lnTo>
                    <a:pt x="86320" y="181570"/>
                  </a:lnTo>
                  <a:cubicBezTo>
                    <a:pt x="86320" y="186519"/>
                    <a:pt x="90301" y="190500"/>
                    <a:pt x="95250" y="190500"/>
                  </a:cubicBezTo>
                  <a:cubicBezTo>
                    <a:pt x="100199" y="190500"/>
                    <a:pt x="104180" y="186519"/>
                    <a:pt x="104180" y="181570"/>
                  </a:cubicBezTo>
                  <a:lnTo>
                    <a:pt x="104180" y="166688"/>
                  </a:lnTo>
                  <a:lnTo>
                    <a:pt x="125016" y="166688"/>
                  </a:lnTo>
                  <a:lnTo>
                    <a:pt x="125016" y="181570"/>
                  </a:lnTo>
                  <a:cubicBezTo>
                    <a:pt x="125016" y="186519"/>
                    <a:pt x="128997" y="190500"/>
                    <a:pt x="133945" y="190500"/>
                  </a:cubicBezTo>
                  <a:cubicBezTo>
                    <a:pt x="138894" y="190500"/>
                    <a:pt x="142875" y="186519"/>
                    <a:pt x="142875" y="181570"/>
                  </a:cubicBezTo>
                  <a:lnTo>
                    <a:pt x="142875" y="166688"/>
                  </a:lnTo>
                  <a:cubicBezTo>
                    <a:pt x="156009" y="166688"/>
                    <a:pt x="166688" y="156009"/>
                    <a:pt x="166688" y="142875"/>
                  </a:cubicBezTo>
                  <a:lnTo>
                    <a:pt x="181570" y="142875"/>
                  </a:lnTo>
                  <a:cubicBezTo>
                    <a:pt x="186519" y="142875"/>
                    <a:pt x="190500" y="138894"/>
                    <a:pt x="190500" y="133945"/>
                  </a:cubicBezTo>
                  <a:cubicBezTo>
                    <a:pt x="190500" y="128997"/>
                    <a:pt x="186519" y="125016"/>
                    <a:pt x="181570" y="125016"/>
                  </a:cubicBezTo>
                  <a:lnTo>
                    <a:pt x="166688" y="125016"/>
                  </a:lnTo>
                  <a:lnTo>
                    <a:pt x="166688" y="104180"/>
                  </a:lnTo>
                  <a:lnTo>
                    <a:pt x="181570" y="104180"/>
                  </a:lnTo>
                  <a:cubicBezTo>
                    <a:pt x="186519" y="104180"/>
                    <a:pt x="190500" y="100199"/>
                    <a:pt x="190500" y="95250"/>
                  </a:cubicBezTo>
                  <a:cubicBezTo>
                    <a:pt x="190500" y="90301"/>
                    <a:pt x="186519" y="86320"/>
                    <a:pt x="181570" y="86320"/>
                  </a:cubicBezTo>
                  <a:lnTo>
                    <a:pt x="166688" y="86320"/>
                  </a:lnTo>
                  <a:lnTo>
                    <a:pt x="166688" y="65484"/>
                  </a:lnTo>
                  <a:lnTo>
                    <a:pt x="181570" y="65484"/>
                  </a:lnTo>
                  <a:cubicBezTo>
                    <a:pt x="186519" y="65484"/>
                    <a:pt x="190500" y="61503"/>
                    <a:pt x="190500" y="56555"/>
                  </a:cubicBezTo>
                  <a:cubicBezTo>
                    <a:pt x="190500" y="51606"/>
                    <a:pt x="186519" y="47625"/>
                    <a:pt x="181570" y="47625"/>
                  </a:cubicBezTo>
                  <a:lnTo>
                    <a:pt x="166688" y="47625"/>
                  </a:lnTo>
                  <a:cubicBezTo>
                    <a:pt x="166688" y="34491"/>
                    <a:pt x="156009" y="23812"/>
                    <a:pt x="142875" y="23812"/>
                  </a:cubicBezTo>
                  <a:lnTo>
                    <a:pt x="142875" y="8930"/>
                  </a:lnTo>
                  <a:cubicBezTo>
                    <a:pt x="142875" y="3981"/>
                    <a:pt x="138894" y="0"/>
                    <a:pt x="133945" y="0"/>
                  </a:cubicBezTo>
                  <a:cubicBezTo>
                    <a:pt x="128997" y="0"/>
                    <a:pt x="125016" y="3981"/>
                    <a:pt x="125016" y="8930"/>
                  </a:cubicBezTo>
                  <a:lnTo>
                    <a:pt x="125016" y="23812"/>
                  </a:lnTo>
                  <a:lnTo>
                    <a:pt x="104180" y="23812"/>
                  </a:lnTo>
                  <a:lnTo>
                    <a:pt x="104180" y="8930"/>
                  </a:lnTo>
                  <a:cubicBezTo>
                    <a:pt x="104180" y="3981"/>
                    <a:pt x="100199" y="0"/>
                    <a:pt x="95250" y="0"/>
                  </a:cubicBezTo>
                  <a:cubicBezTo>
                    <a:pt x="90301" y="0"/>
                    <a:pt x="86320" y="3981"/>
                    <a:pt x="86320" y="8930"/>
                  </a:cubicBezTo>
                  <a:lnTo>
                    <a:pt x="86320" y="23812"/>
                  </a:lnTo>
                  <a:lnTo>
                    <a:pt x="65484" y="23812"/>
                  </a:lnTo>
                  <a:lnTo>
                    <a:pt x="65484" y="8930"/>
                  </a:lnTo>
                  <a:close/>
                  <a:moveTo>
                    <a:pt x="59531" y="47625"/>
                  </a:moveTo>
                  <a:lnTo>
                    <a:pt x="130969" y="47625"/>
                  </a:lnTo>
                  <a:cubicBezTo>
                    <a:pt x="137554" y="47625"/>
                    <a:pt x="142875" y="52946"/>
                    <a:pt x="142875" y="59531"/>
                  </a:cubicBezTo>
                  <a:lnTo>
                    <a:pt x="142875" y="130969"/>
                  </a:lnTo>
                  <a:cubicBezTo>
                    <a:pt x="142875" y="137554"/>
                    <a:pt x="137554" y="142875"/>
                    <a:pt x="130969" y="142875"/>
                  </a:cubicBezTo>
                  <a:lnTo>
                    <a:pt x="59531" y="142875"/>
                  </a:lnTo>
                  <a:cubicBezTo>
                    <a:pt x="52946" y="142875"/>
                    <a:pt x="47625" y="137554"/>
                    <a:pt x="47625" y="130969"/>
                  </a:cubicBezTo>
                  <a:lnTo>
                    <a:pt x="47625" y="59531"/>
                  </a:lnTo>
                  <a:cubicBezTo>
                    <a:pt x="47625" y="52946"/>
                    <a:pt x="52946" y="47625"/>
                    <a:pt x="59531" y="47625"/>
                  </a:cubicBezTo>
                  <a:close/>
                  <a:moveTo>
                    <a:pt x="65484" y="65484"/>
                  </a:moveTo>
                  <a:lnTo>
                    <a:pt x="65484" y="125016"/>
                  </a:lnTo>
                  <a:lnTo>
                    <a:pt x="125016" y="125016"/>
                  </a:lnTo>
                  <a:lnTo>
                    <a:pt x="125016" y="65484"/>
                  </a:lnTo>
                  <a:lnTo>
                    <a:pt x="65484" y="65484"/>
                  </a:lnTo>
                  <a:close/>
                </a:path>
              </a:pathLst>
            </a:custGeom>
            <a:gradFill>
              <a:gsLst>
                <a:gs pos="0">
                  <a:srgbClr val="E30000"/>
                </a:gs>
                <a:gs pos="100000">
                  <a:srgbClr val="760303"/>
                </a:gs>
              </a:gsLst>
              <a:lin ang="0" scaled="0"/>
            </a:gradFill>
          </p:spPr>
        </p:sp>
        <p:sp>
          <p:nvSpPr>
            <p:cNvPr id="106" name="Text 104"/>
            <p:cNvSpPr/>
            <p:nvPr/>
          </p:nvSpPr>
          <p:spPr>
            <a:xfrm>
              <a:off x="3555" y="8771"/>
              <a:ext cx="14940" cy="24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10000"/>
                </a:lnSpc>
              </a:pPr>
              <a:r>
                <a:rPr lang="en-US" sz="900" b="1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  <a:alpha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大模型层 Foundation Model Layer</a:t>
              </a:r>
              <a:endParaRPr lang="en-US" sz="9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  <p:sp>
          <p:nvSpPr>
            <p:cNvPr id="107" name="Shape 105"/>
            <p:cNvSpPr/>
            <p:nvPr/>
          </p:nvSpPr>
          <p:spPr>
            <a:xfrm>
              <a:off x="3563" y="9139"/>
              <a:ext cx="3285" cy="510"/>
            </a:xfrm>
            <a:custGeom>
              <a:avLst/>
              <a:gdLst/>
              <a:ahLst/>
              <a:cxnLst/>
              <a:rect l="l" t="t" r="r" b="b"/>
              <a:pathLst>
                <a:path w="2085975" h="323850">
                  <a:moveTo>
                    <a:pt x="76199" y="0"/>
                  </a:moveTo>
                  <a:lnTo>
                    <a:pt x="2009776" y="0"/>
                  </a:lnTo>
                  <a:cubicBezTo>
                    <a:pt x="2051860" y="0"/>
                    <a:pt x="2085975" y="34115"/>
                    <a:pt x="2085975" y="76199"/>
                  </a:cubicBezTo>
                  <a:lnTo>
                    <a:pt x="2085975" y="247651"/>
                  </a:lnTo>
                  <a:cubicBezTo>
                    <a:pt x="2085975" y="289735"/>
                    <a:pt x="2051860" y="323850"/>
                    <a:pt x="2009776" y="323850"/>
                  </a:cubicBezTo>
                  <a:lnTo>
                    <a:pt x="76199" y="323850"/>
                  </a:lnTo>
                  <a:cubicBezTo>
                    <a:pt x="34115" y="323850"/>
                    <a:pt x="0" y="289735"/>
                    <a:pt x="0" y="247651"/>
                  </a:cubicBezTo>
                  <a:lnTo>
                    <a:pt x="0" y="76199"/>
                  </a:lnTo>
                  <a:cubicBezTo>
                    <a:pt x="0" y="34143"/>
                    <a:pt x="34143" y="0"/>
                    <a:pt x="7619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07A5F">
                    <a:alpha val="30000"/>
                  </a:srgbClr>
                </a:gs>
                <a:gs pos="100000">
                  <a:srgbClr val="E07A5F">
                    <a:alpha val="10000"/>
                  </a:srgbClr>
                </a:gs>
              </a:gsLst>
              <a:lin ang="0" scaled="1"/>
            </a:gradFill>
            <a:ln w="12700">
              <a:solidFill>
                <a:srgbClr val="E07A5F">
                  <a:alpha val="40000"/>
                </a:srgbClr>
              </a:solidFill>
              <a:prstDash val="solid"/>
            </a:ln>
          </p:spPr>
        </p:sp>
        <p:sp>
          <p:nvSpPr>
            <p:cNvPr id="108" name="Shape 106"/>
            <p:cNvSpPr/>
            <p:nvPr/>
          </p:nvSpPr>
          <p:spPr>
            <a:xfrm>
              <a:off x="3761" y="9300"/>
              <a:ext cx="203" cy="180"/>
            </a:xfrm>
            <a:custGeom>
              <a:avLst/>
              <a:gdLst/>
              <a:ahLst/>
              <a:cxnLst/>
              <a:rect l="l" t="t" r="r" b="b"/>
              <a:pathLst>
                <a:path w="128588" h="114300">
                  <a:moveTo>
                    <a:pt x="69093" y="-4219"/>
                  </a:moveTo>
                  <a:cubicBezTo>
                    <a:pt x="68178" y="-6005"/>
                    <a:pt x="66325" y="-7144"/>
                    <a:pt x="64316" y="-7144"/>
                  </a:cubicBezTo>
                  <a:cubicBezTo>
                    <a:pt x="62307" y="-7144"/>
                    <a:pt x="60454" y="-6005"/>
                    <a:pt x="59539" y="-4219"/>
                  </a:cubicBezTo>
                  <a:lnTo>
                    <a:pt x="43108" y="27972"/>
                  </a:lnTo>
                  <a:lnTo>
                    <a:pt x="7412" y="33643"/>
                  </a:lnTo>
                  <a:cubicBezTo>
                    <a:pt x="5425" y="33955"/>
                    <a:pt x="3773" y="35362"/>
                    <a:pt x="3148" y="37281"/>
                  </a:cubicBezTo>
                  <a:cubicBezTo>
                    <a:pt x="2523" y="39201"/>
                    <a:pt x="3036" y="41300"/>
                    <a:pt x="4443" y="42729"/>
                  </a:cubicBezTo>
                  <a:lnTo>
                    <a:pt x="29981" y="68290"/>
                  </a:lnTo>
                  <a:lnTo>
                    <a:pt x="24356" y="103986"/>
                  </a:lnTo>
                  <a:cubicBezTo>
                    <a:pt x="24043" y="105973"/>
                    <a:pt x="24869" y="107982"/>
                    <a:pt x="26499" y="109165"/>
                  </a:cubicBezTo>
                  <a:cubicBezTo>
                    <a:pt x="28129" y="110349"/>
                    <a:pt x="30272" y="110527"/>
                    <a:pt x="32080" y="109612"/>
                  </a:cubicBezTo>
                  <a:lnTo>
                    <a:pt x="64316" y="93226"/>
                  </a:lnTo>
                  <a:lnTo>
                    <a:pt x="96530" y="109612"/>
                  </a:lnTo>
                  <a:cubicBezTo>
                    <a:pt x="98316" y="110527"/>
                    <a:pt x="100481" y="110349"/>
                    <a:pt x="102111" y="109165"/>
                  </a:cubicBezTo>
                  <a:cubicBezTo>
                    <a:pt x="103741" y="107982"/>
                    <a:pt x="104567" y="105995"/>
                    <a:pt x="104254" y="103986"/>
                  </a:cubicBezTo>
                  <a:lnTo>
                    <a:pt x="98606" y="68290"/>
                  </a:lnTo>
                  <a:lnTo>
                    <a:pt x="124145" y="42729"/>
                  </a:lnTo>
                  <a:cubicBezTo>
                    <a:pt x="125574" y="41300"/>
                    <a:pt x="126065" y="39201"/>
                    <a:pt x="125440" y="37281"/>
                  </a:cubicBezTo>
                  <a:cubicBezTo>
                    <a:pt x="124815" y="35362"/>
                    <a:pt x="123185" y="33955"/>
                    <a:pt x="121176" y="33643"/>
                  </a:cubicBezTo>
                  <a:lnTo>
                    <a:pt x="85502" y="27972"/>
                  </a:lnTo>
                  <a:lnTo>
                    <a:pt x="69093" y="-4219"/>
                  </a:lnTo>
                  <a:close/>
                </a:path>
              </a:pathLst>
            </a:custGeom>
            <a:solidFill>
              <a:srgbClr val="E07A5F"/>
            </a:solidFill>
          </p:spPr>
        </p:sp>
        <p:sp>
          <p:nvSpPr>
            <p:cNvPr id="109" name="Text 107"/>
            <p:cNvSpPr/>
            <p:nvPr/>
          </p:nvSpPr>
          <p:spPr>
            <a:xfrm>
              <a:off x="4095" y="9221"/>
              <a:ext cx="1605" cy="300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30000"/>
                </a:lnSpc>
              </a:pPr>
              <a:r>
                <a:rPr lang="en-US" sz="825" b="1" dirty="0">
                  <a:solidFill>
                    <a:srgbClr val="C00000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Qwen3-32b</a:t>
              </a:r>
              <a:endParaRPr lang="en-US" sz="825" b="1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110" name="Shape 108"/>
            <p:cNvSpPr/>
            <p:nvPr/>
          </p:nvSpPr>
          <p:spPr>
            <a:xfrm>
              <a:off x="7035" y="9139"/>
              <a:ext cx="3285" cy="510"/>
            </a:xfrm>
            <a:custGeom>
              <a:avLst/>
              <a:gdLst/>
              <a:ahLst/>
              <a:cxnLst/>
              <a:rect l="l" t="t" r="r" b="b"/>
              <a:pathLst>
                <a:path w="2085975" h="323850">
                  <a:moveTo>
                    <a:pt x="76199" y="0"/>
                  </a:moveTo>
                  <a:lnTo>
                    <a:pt x="2009776" y="0"/>
                  </a:lnTo>
                  <a:cubicBezTo>
                    <a:pt x="2051860" y="0"/>
                    <a:pt x="2085975" y="34115"/>
                    <a:pt x="2085975" y="76199"/>
                  </a:cubicBezTo>
                  <a:lnTo>
                    <a:pt x="2085975" y="247651"/>
                  </a:lnTo>
                  <a:cubicBezTo>
                    <a:pt x="2085975" y="289735"/>
                    <a:pt x="2051860" y="323850"/>
                    <a:pt x="2009776" y="323850"/>
                  </a:cubicBezTo>
                  <a:lnTo>
                    <a:pt x="76199" y="323850"/>
                  </a:lnTo>
                  <a:cubicBezTo>
                    <a:pt x="34115" y="323850"/>
                    <a:pt x="0" y="289735"/>
                    <a:pt x="0" y="247651"/>
                  </a:cubicBezTo>
                  <a:lnTo>
                    <a:pt x="0" y="76199"/>
                  </a:lnTo>
                  <a:cubicBezTo>
                    <a:pt x="0" y="34143"/>
                    <a:pt x="34143" y="0"/>
                    <a:pt x="76199" y="0"/>
                  </a:cubicBezTo>
                  <a:close/>
                </a:path>
              </a:pathLst>
            </a:custGeom>
            <a:solidFill>
              <a:srgbClr val="1A1D21">
                <a:alpha val="60000"/>
              </a:srgbClr>
            </a:solidFill>
            <a:ln w="12700">
              <a:solidFill>
                <a:srgbClr val="4A5C6A">
                  <a:alpha val="40000"/>
                </a:srgbClr>
              </a:solidFill>
              <a:prstDash val="solid"/>
            </a:ln>
          </p:spPr>
        </p:sp>
        <p:sp>
          <p:nvSpPr>
            <p:cNvPr id="111" name="Shape 109"/>
            <p:cNvSpPr/>
            <p:nvPr/>
          </p:nvSpPr>
          <p:spPr>
            <a:xfrm>
              <a:off x="7234" y="9300"/>
              <a:ext cx="203" cy="180"/>
            </a:xfrm>
            <a:custGeom>
              <a:avLst/>
              <a:gdLst/>
              <a:ahLst/>
              <a:cxnLst/>
              <a:rect l="l" t="t" r="r" b="b"/>
              <a:pathLst>
                <a:path w="128588" h="114300">
                  <a:moveTo>
                    <a:pt x="0" y="75009"/>
                  </a:moveTo>
                  <a:cubicBezTo>
                    <a:pt x="0" y="92757"/>
                    <a:pt x="14399" y="107156"/>
                    <a:pt x="32147" y="107156"/>
                  </a:cubicBezTo>
                  <a:lnTo>
                    <a:pt x="100013" y="107156"/>
                  </a:lnTo>
                  <a:cubicBezTo>
                    <a:pt x="115796" y="107156"/>
                    <a:pt x="128588" y="94364"/>
                    <a:pt x="128588" y="78581"/>
                  </a:cubicBezTo>
                  <a:cubicBezTo>
                    <a:pt x="128588" y="67062"/>
                    <a:pt x="121779" y="57128"/>
                    <a:pt x="111956" y="52618"/>
                  </a:cubicBezTo>
                  <a:cubicBezTo>
                    <a:pt x="113452" y="49694"/>
                    <a:pt x="114300" y="46367"/>
                    <a:pt x="114300" y="42863"/>
                  </a:cubicBezTo>
                  <a:cubicBezTo>
                    <a:pt x="114300" y="31031"/>
                    <a:pt x="104701" y="21431"/>
                    <a:pt x="92869" y="21431"/>
                  </a:cubicBezTo>
                  <a:cubicBezTo>
                    <a:pt x="88917" y="21431"/>
                    <a:pt x="85234" y="22503"/>
                    <a:pt x="82064" y="24356"/>
                  </a:cubicBezTo>
                  <a:cubicBezTo>
                    <a:pt x="76684" y="14131"/>
                    <a:pt x="65946" y="7144"/>
                    <a:pt x="53578" y="7144"/>
                  </a:cubicBezTo>
                  <a:cubicBezTo>
                    <a:pt x="35830" y="7144"/>
                    <a:pt x="21431" y="21543"/>
                    <a:pt x="21431" y="39291"/>
                  </a:cubicBezTo>
                  <a:cubicBezTo>
                    <a:pt x="21431" y="41077"/>
                    <a:pt x="21588" y="42840"/>
                    <a:pt x="21855" y="44537"/>
                  </a:cubicBezTo>
                  <a:cubicBezTo>
                    <a:pt x="9153" y="48823"/>
                    <a:pt x="0" y="60856"/>
                    <a:pt x="0" y="75009"/>
                  </a:cubicBezTo>
                  <a:close/>
                </a:path>
              </a:pathLst>
            </a:custGeom>
            <a:solidFill>
              <a:srgbClr val="8D99AE"/>
            </a:solidFill>
          </p:spPr>
        </p:sp>
        <p:sp>
          <p:nvSpPr>
            <p:cNvPr id="112" name="Text 110"/>
            <p:cNvSpPr/>
            <p:nvPr/>
          </p:nvSpPr>
          <p:spPr>
            <a:xfrm>
              <a:off x="7568" y="9251"/>
              <a:ext cx="1441" cy="255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lstStyle/>
            <a:p>
              <a:pPr>
                <a:lnSpc>
                  <a:spcPct val="130000"/>
                </a:lnSpc>
              </a:pPr>
              <a:r>
                <a:rPr lang="en-US" sz="825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Deepseek R1</a:t>
              </a:r>
              <a:endParaRPr lang="en-US" altLang="en-US" sz="825" dirty="0">
                <a:solidFill>
                  <a:srgbClr val="EDF2F4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113" name="Shape 111"/>
            <p:cNvSpPr/>
            <p:nvPr/>
          </p:nvSpPr>
          <p:spPr>
            <a:xfrm>
              <a:off x="10508" y="9139"/>
              <a:ext cx="3285" cy="510"/>
            </a:xfrm>
            <a:custGeom>
              <a:avLst/>
              <a:gdLst/>
              <a:ahLst/>
              <a:cxnLst/>
              <a:rect l="l" t="t" r="r" b="b"/>
              <a:pathLst>
                <a:path w="2085975" h="323850">
                  <a:moveTo>
                    <a:pt x="76199" y="0"/>
                  </a:moveTo>
                  <a:lnTo>
                    <a:pt x="2009776" y="0"/>
                  </a:lnTo>
                  <a:cubicBezTo>
                    <a:pt x="2051860" y="0"/>
                    <a:pt x="2085975" y="34115"/>
                    <a:pt x="2085975" y="76199"/>
                  </a:cubicBezTo>
                  <a:lnTo>
                    <a:pt x="2085975" y="247651"/>
                  </a:lnTo>
                  <a:cubicBezTo>
                    <a:pt x="2085975" y="289735"/>
                    <a:pt x="2051860" y="323850"/>
                    <a:pt x="2009776" y="323850"/>
                  </a:cubicBezTo>
                  <a:lnTo>
                    <a:pt x="76199" y="323850"/>
                  </a:lnTo>
                  <a:cubicBezTo>
                    <a:pt x="34115" y="323850"/>
                    <a:pt x="0" y="289735"/>
                    <a:pt x="0" y="247651"/>
                  </a:cubicBezTo>
                  <a:lnTo>
                    <a:pt x="0" y="76199"/>
                  </a:lnTo>
                  <a:cubicBezTo>
                    <a:pt x="0" y="34143"/>
                    <a:pt x="34143" y="0"/>
                    <a:pt x="76199" y="0"/>
                  </a:cubicBezTo>
                  <a:close/>
                </a:path>
              </a:pathLst>
            </a:custGeom>
            <a:solidFill>
              <a:srgbClr val="1A1D21">
                <a:alpha val="60000"/>
              </a:srgbClr>
            </a:solidFill>
            <a:ln w="12700">
              <a:solidFill>
                <a:srgbClr val="4A5C6A">
                  <a:alpha val="40000"/>
                </a:srgbClr>
              </a:solidFill>
              <a:prstDash val="solid"/>
            </a:ln>
          </p:spPr>
        </p:sp>
        <p:sp>
          <p:nvSpPr>
            <p:cNvPr id="114" name="Shape 112"/>
            <p:cNvSpPr/>
            <p:nvPr/>
          </p:nvSpPr>
          <p:spPr>
            <a:xfrm>
              <a:off x="10729" y="9300"/>
              <a:ext cx="158" cy="180"/>
            </a:xfrm>
            <a:custGeom>
              <a:avLst/>
              <a:gdLst/>
              <a:ahLst/>
              <a:cxnLst/>
              <a:rect l="l" t="t" r="r" b="b"/>
              <a:pathLst>
                <a:path w="100013" h="114300">
                  <a:moveTo>
                    <a:pt x="14288" y="7144"/>
                  </a:moveTo>
                  <a:cubicBezTo>
                    <a:pt x="6407" y="7144"/>
                    <a:pt x="0" y="13551"/>
                    <a:pt x="0" y="21431"/>
                  </a:cubicBezTo>
                  <a:lnTo>
                    <a:pt x="0" y="35719"/>
                  </a:lnTo>
                  <a:cubicBezTo>
                    <a:pt x="0" y="43599"/>
                    <a:pt x="6407" y="50006"/>
                    <a:pt x="14288" y="50006"/>
                  </a:cubicBezTo>
                  <a:lnTo>
                    <a:pt x="85725" y="50006"/>
                  </a:lnTo>
                  <a:cubicBezTo>
                    <a:pt x="93605" y="50006"/>
                    <a:pt x="100013" y="43599"/>
                    <a:pt x="100013" y="35719"/>
                  </a:cubicBezTo>
                  <a:lnTo>
                    <a:pt x="100013" y="21431"/>
                  </a:lnTo>
                  <a:cubicBezTo>
                    <a:pt x="100013" y="13551"/>
                    <a:pt x="93605" y="7144"/>
                    <a:pt x="85725" y="7144"/>
                  </a:cubicBezTo>
                  <a:lnTo>
                    <a:pt x="14288" y="7144"/>
                  </a:lnTo>
                  <a:close/>
                  <a:moveTo>
                    <a:pt x="62508" y="23217"/>
                  </a:moveTo>
                  <a:cubicBezTo>
                    <a:pt x="65465" y="23217"/>
                    <a:pt x="67866" y="25618"/>
                    <a:pt x="67866" y="28575"/>
                  </a:cubicBezTo>
                  <a:cubicBezTo>
                    <a:pt x="67866" y="31532"/>
                    <a:pt x="65465" y="33933"/>
                    <a:pt x="62508" y="33933"/>
                  </a:cubicBezTo>
                  <a:cubicBezTo>
                    <a:pt x="59551" y="33933"/>
                    <a:pt x="57150" y="31532"/>
                    <a:pt x="57150" y="28575"/>
                  </a:cubicBezTo>
                  <a:cubicBezTo>
                    <a:pt x="57150" y="25618"/>
                    <a:pt x="59551" y="23217"/>
                    <a:pt x="62508" y="23217"/>
                  </a:cubicBezTo>
                  <a:close/>
                  <a:moveTo>
                    <a:pt x="75009" y="28575"/>
                  </a:moveTo>
                  <a:cubicBezTo>
                    <a:pt x="75009" y="25618"/>
                    <a:pt x="77410" y="23217"/>
                    <a:pt x="80367" y="23217"/>
                  </a:cubicBezTo>
                  <a:cubicBezTo>
                    <a:pt x="83324" y="23217"/>
                    <a:pt x="85725" y="25618"/>
                    <a:pt x="85725" y="28575"/>
                  </a:cubicBezTo>
                  <a:cubicBezTo>
                    <a:pt x="85725" y="31532"/>
                    <a:pt x="83324" y="33933"/>
                    <a:pt x="80367" y="33933"/>
                  </a:cubicBezTo>
                  <a:cubicBezTo>
                    <a:pt x="77410" y="33933"/>
                    <a:pt x="75009" y="31532"/>
                    <a:pt x="75009" y="28575"/>
                  </a:cubicBezTo>
                  <a:close/>
                  <a:moveTo>
                    <a:pt x="14288" y="64294"/>
                  </a:moveTo>
                  <a:cubicBezTo>
                    <a:pt x="6407" y="64294"/>
                    <a:pt x="0" y="70701"/>
                    <a:pt x="0" y="78581"/>
                  </a:cubicBezTo>
                  <a:lnTo>
                    <a:pt x="0" y="92869"/>
                  </a:lnTo>
                  <a:cubicBezTo>
                    <a:pt x="0" y="100749"/>
                    <a:pt x="6407" y="107156"/>
                    <a:pt x="14288" y="107156"/>
                  </a:cubicBezTo>
                  <a:lnTo>
                    <a:pt x="85725" y="107156"/>
                  </a:lnTo>
                  <a:cubicBezTo>
                    <a:pt x="93605" y="107156"/>
                    <a:pt x="100013" y="100749"/>
                    <a:pt x="100013" y="92869"/>
                  </a:cubicBezTo>
                  <a:lnTo>
                    <a:pt x="100013" y="78581"/>
                  </a:lnTo>
                  <a:cubicBezTo>
                    <a:pt x="100013" y="70701"/>
                    <a:pt x="93605" y="64294"/>
                    <a:pt x="85725" y="64294"/>
                  </a:cubicBezTo>
                  <a:lnTo>
                    <a:pt x="14288" y="64294"/>
                  </a:lnTo>
                  <a:close/>
                  <a:moveTo>
                    <a:pt x="62508" y="80367"/>
                  </a:moveTo>
                  <a:cubicBezTo>
                    <a:pt x="65465" y="80367"/>
                    <a:pt x="67866" y="82768"/>
                    <a:pt x="67866" y="85725"/>
                  </a:cubicBezTo>
                  <a:cubicBezTo>
                    <a:pt x="67866" y="88682"/>
                    <a:pt x="65465" y="91083"/>
                    <a:pt x="62508" y="91083"/>
                  </a:cubicBezTo>
                  <a:cubicBezTo>
                    <a:pt x="59551" y="91083"/>
                    <a:pt x="57150" y="88682"/>
                    <a:pt x="57150" y="85725"/>
                  </a:cubicBezTo>
                  <a:cubicBezTo>
                    <a:pt x="57150" y="82768"/>
                    <a:pt x="59551" y="80367"/>
                    <a:pt x="62508" y="80367"/>
                  </a:cubicBezTo>
                  <a:close/>
                  <a:moveTo>
                    <a:pt x="75009" y="85725"/>
                  </a:moveTo>
                  <a:cubicBezTo>
                    <a:pt x="75009" y="82768"/>
                    <a:pt x="77410" y="80367"/>
                    <a:pt x="80367" y="80367"/>
                  </a:cubicBezTo>
                  <a:cubicBezTo>
                    <a:pt x="83324" y="80367"/>
                    <a:pt x="85725" y="82768"/>
                    <a:pt x="85725" y="85725"/>
                  </a:cubicBezTo>
                  <a:cubicBezTo>
                    <a:pt x="85725" y="88682"/>
                    <a:pt x="83324" y="91083"/>
                    <a:pt x="80367" y="91083"/>
                  </a:cubicBezTo>
                  <a:cubicBezTo>
                    <a:pt x="77410" y="91083"/>
                    <a:pt x="75009" y="88682"/>
                    <a:pt x="75009" y="85725"/>
                  </a:cubicBezTo>
                  <a:close/>
                </a:path>
              </a:pathLst>
            </a:custGeom>
            <a:solidFill>
              <a:srgbClr val="8D99AE"/>
            </a:solidFill>
          </p:spPr>
        </p:sp>
        <p:sp>
          <p:nvSpPr>
            <p:cNvPr id="116" name="Shape 114"/>
            <p:cNvSpPr/>
            <p:nvPr/>
          </p:nvSpPr>
          <p:spPr>
            <a:xfrm>
              <a:off x="13980" y="9139"/>
              <a:ext cx="3285" cy="510"/>
            </a:xfrm>
            <a:custGeom>
              <a:avLst/>
              <a:gdLst/>
              <a:ahLst/>
              <a:cxnLst/>
              <a:rect l="l" t="t" r="r" b="b"/>
              <a:pathLst>
                <a:path w="2085975" h="323850">
                  <a:moveTo>
                    <a:pt x="76199" y="0"/>
                  </a:moveTo>
                  <a:lnTo>
                    <a:pt x="2009776" y="0"/>
                  </a:lnTo>
                  <a:cubicBezTo>
                    <a:pt x="2051860" y="0"/>
                    <a:pt x="2085975" y="34115"/>
                    <a:pt x="2085975" y="76199"/>
                  </a:cubicBezTo>
                  <a:lnTo>
                    <a:pt x="2085975" y="247651"/>
                  </a:lnTo>
                  <a:cubicBezTo>
                    <a:pt x="2085975" y="289735"/>
                    <a:pt x="2051860" y="323850"/>
                    <a:pt x="2009776" y="323850"/>
                  </a:cubicBezTo>
                  <a:lnTo>
                    <a:pt x="76199" y="323850"/>
                  </a:lnTo>
                  <a:cubicBezTo>
                    <a:pt x="34115" y="323850"/>
                    <a:pt x="0" y="289735"/>
                    <a:pt x="0" y="247651"/>
                  </a:cubicBezTo>
                  <a:lnTo>
                    <a:pt x="0" y="76199"/>
                  </a:lnTo>
                  <a:cubicBezTo>
                    <a:pt x="0" y="34143"/>
                    <a:pt x="34143" y="0"/>
                    <a:pt x="76199" y="0"/>
                  </a:cubicBezTo>
                  <a:close/>
                </a:path>
              </a:pathLst>
            </a:custGeom>
            <a:solidFill>
              <a:srgbClr val="1A1D21">
                <a:alpha val="60000"/>
              </a:srgbClr>
            </a:solidFill>
            <a:ln w="12700">
              <a:solidFill>
                <a:srgbClr val="4A5C6A">
                  <a:alpha val="40000"/>
                </a:srgbClr>
              </a:solidFill>
              <a:prstDash val="solid"/>
            </a:ln>
          </p:spPr>
        </p:sp>
        <p:sp>
          <p:nvSpPr>
            <p:cNvPr id="117" name="Shape 115"/>
            <p:cNvSpPr/>
            <p:nvPr/>
          </p:nvSpPr>
          <p:spPr>
            <a:xfrm>
              <a:off x="14201" y="9300"/>
              <a:ext cx="158" cy="180"/>
            </a:xfrm>
            <a:custGeom>
              <a:avLst/>
              <a:gdLst/>
              <a:ahLst/>
              <a:cxnLst/>
              <a:rect l="l" t="t" r="r" b="b"/>
              <a:pathLst>
                <a:path w="100013" h="114300">
                  <a:moveTo>
                    <a:pt x="14288" y="7144"/>
                  </a:moveTo>
                  <a:cubicBezTo>
                    <a:pt x="6407" y="7144"/>
                    <a:pt x="0" y="13551"/>
                    <a:pt x="0" y="21431"/>
                  </a:cubicBezTo>
                  <a:lnTo>
                    <a:pt x="0" y="35719"/>
                  </a:lnTo>
                  <a:cubicBezTo>
                    <a:pt x="0" y="43599"/>
                    <a:pt x="6407" y="50006"/>
                    <a:pt x="14288" y="50006"/>
                  </a:cubicBezTo>
                  <a:lnTo>
                    <a:pt x="85725" y="50006"/>
                  </a:lnTo>
                  <a:cubicBezTo>
                    <a:pt x="93605" y="50006"/>
                    <a:pt x="100013" y="43599"/>
                    <a:pt x="100013" y="35719"/>
                  </a:cubicBezTo>
                  <a:lnTo>
                    <a:pt x="100013" y="21431"/>
                  </a:lnTo>
                  <a:cubicBezTo>
                    <a:pt x="100013" y="13551"/>
                    <a:pt x="93605" y="7144"/>
                    <a:pt x="85725" y="7144"/>
                  </a:cubicBezTo>
                  <a:lnTo>
                    <a:pt x="14288" y="7144"/>
                  </a:lnTo>
                  <a:close/>
                  <a:moveTo>
                    <a:pt x="62508" y="23217"/>
                  </a:moveTo>
                  <a:cubicBezTo>
                    <a:pt x="65465" y="23217"/>
                    <a:pt x="67866" y="25618"/>
                    <a:pt x="67866" y="28575"/>
                  </a:cubicBezTo>
                  <a:cubicBezTo>
                    <a:pt x="67866" y="31532"/>
                    <a:pt x="65465" y="33933"/>
                    <a:pt x="62508" y="33933"/>
                  </a:cubicBezTo>
                  <a:cubicBezTo>
                    <a:pt x="59551" y="33933"/>
                    <a:pt x="57150" y="31532"/>
                    <a:pt x="57150" y="28575"/>
                  </a:cubicBezTo>
                  <a:cubicBezTo>
                    <a:pt x="57150" y="25618"/>
                    <a:pt x="59551" y="23217"/>
                    <a:pt x="62508" y="23217"/>
                  </a:cubicBezTo>
                  <a:close/>
                  <a:moveTo>
                    <a:pt x="75009" y="28575"/>
                  </a:moveTo>
                  <a:cubicBezTo>
                    <a:pt x="75009" y="25618"/>
                    <a:pt x="77410" y="23217"/>
                    <a:pt x="80367" y="23217"/>
                  </a:cubicBezTo>
                  <a:cubicBezTo>
                    <a:pt x="83324" y="23217"/>
                    <a:pt x="85725" y="25618"/>
                    <a:pt x="85725" y="28575"/>
                  </a:cubicBezTo>
                  <a:cubicBezTo>
                    <a:pt x="85725" y="31532"/>
                    <a:pt x="83324" y="33933"/>
                    <a:pt x="80367" y="33933"/>
                  </a:cubicBezTo>
                  <a:cubicBezTo>
                    <a:pt x="77410" y="33933"/>
                    <a:pt x="75009" y="31532"/>
                    <a:pt x="75009" y="28575"/>
                  </a:cubicBezTo>
                  <a:close/>
                  <a:moveTo>
                    <a:pt x="14288" y="64294"/>
                  </a:moveTo>
                  <a:cubicBezTo>
                    <a:pt x="6407" y="64294"/>
                    <a:pt x="0" y="70701"/>
                    <a:pt x="0" y="78581"/>
                  </a:cubicBezTo>
                  <a:lnTo>
                    <a:pt x="0" y="92869"/>
                  </a:lnTo>
                  <a:cubicBezTo>
                    <a:pt x="0" y="100749"/>
                    <a:pt x="6407" y="107156"/>
                    <a:pt x="14288" y="107156"/>
                  </a:cubicBezTo>
                  <a:lnTo>
                    <a:pt x="85725" y="107156"/>
                  </a:lnTo>
                  <a:cubicBezTo>
                    <a:pt x="93605" y="107156"/>
                    <a:pt x="100013" y="100749"/>
                    <a:pt x="100013" y="92869"/>
                  </a:cubicBezTo>
                  <a:lnTo>
                    <a:pt x="100013" y="78581"/>
                  </a:lnTo>
                  <a:cubicBezTo>
                    <a:pt x="100013" y="70701"/>
                    <a:pt x="93605" y="64294"/>
                    <a:pt x="85725" y="64294"/>
                  </a:cubicBezTo>
                  <a:lnTo>
                    <a:pt x="14288" y="64294"/>
                  </a:lnTo>
                  <a:close/>
                  <a:moveTo>
                    <a:pt x="62508" y="80367"/>
                  </a:moveTo>
                  <a:cubicBezTo>
                    <a:pt x="65465" y="80367"/>
                    <a:pt x="67866" y="82768"/>
                    <a:pt x="67866" y="85725"/>
                  </a:cubicBezTo>
                  <a:cubicBezTo>
                    <a:pt x="67866" y="88682"/>
                    <a:pt x="65465" y="91083"/>
                    <a:pt x="62508" y="91083"/>
                  </a:cubicBezTo>
                  <a:cubicBezTo>
                    <a:pt x="59551" y="91083"/>
                    <a:pt x="57150" y="88682"/>
                    <a:pt x="57150" y="85725"/>
                  </a:cubicBezTo>
                  <a:cubicBezTo>
                    <a:pt x="57150" y="82768"/>
                    <a:pt x="59551" y="80367"/>
                    <a:pt x="62508" y="80367"/>
                  </a:cubicBezTo>
                  <a:close/>
                  <a:moveTo>
                    <a:pt x="75009" y="85725"/>
                  </a:moveTo>
                  <a:cubicBezTo>
                    <a:pt x="75009" y="82768"/>
                    <a:pt x="77410" y="80367"/>
                    <a:pt x="80367" y="80367"/>
                  </a:cubicBezTo>
                  <a:cubicBezTo>
                    <a:pt x="83324" y="80367"/>
                    <a:pt x="85725" y="82768"/>
                    <a:pt x="85725" y="85725"/>
                  </a:cubicBezTo>
                  <a:cubicBezTo>
                    <a:pt x="85725" y="88682"/>
                    <a:pt x="83324" y="91083"/>
                    <a:pt x="80367" y="91083"/>
                  </a:cubicBezTo>
                  <a:cubicBezTo>
                    <a:pt x="77410" y="91083"/>
                    <a:pt x="75009" y="88682"/>
                    <a:pt x="75009" y="85725"/>
                  </a:cubicBezTo>
                  <a:close/>
                </a:path>
              </a:pathLst>
            </a:custGeom>
            <a:solidFill>
              <a:srgbClr val="8D99AE"/>
            </a:solidFill>
          </p:spPr>
        </p:sp>
        <p:sp>
          <p:nvSpPr>
            <p:cNvPr id="12" name="Text 110"/>
            <p:cNvSpPr/>
            <p:nvPr/>
          </p:nvSpPr>
          <p:spPr>
            <a:xfrm>
              <a:off x="10958" y="9236"/>
              <a:ext cx="1441" cy="255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30000"/>
                </a:lnSpc>
              </a:pPr>
              <a:r>
                <a:rPr lang="en-US" altLang="zh-CN" sz="825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GLM</a:t>
              </a:r>
              <a:endParaRPr lang="en-US" altLang="zh-CN" sz="825" dirty="0">
                <a:solidFill>
                  <a:srgbClr val="EDF2F4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13" name="Text 110"/>
            <p:cNvSpPr/>
            <p:nvPr/>
          </p:nvSpPr>
          <p:spPr>
            <a:xfrm>
              <a:off x="14427" y="9207"/>
              <a:ext cx="1441" cy="255"/>
            </a:xfrm>
            <a:prstGeom prst="rect">
              <a:avLst/>
            </a:prstGeom>
            <a:noFill/>
          </p:spPr>
          <p:txBody>
            <a:bodyPr wrap="square" lIns="0" tIns="0" rIns="0" bIns="0" rtlCol="0" anchor="ctr"/>
            <a:p>
              <a:pPr>
                <a:lnSpc>
                  <a:spcPct val="130000"/>
                </a:lnSpc>
              </a:pPr>
              <a:r>
                <a:rPr lang="en-US" altLang="zh-CN" sz="825" dirty="0">
                  <a:solidFill>
                    <a:srgbClr val="EDF2F4"/>
                  </a:solidFill>
                  <a:latin typeface="微软雅黑" panose="020B0503020204020204" charset="-122"/>
                  <a:ea typeface="微软雅黑" panose="020B0503020204020204" charset="-122"/>
                  <a:cs typeface="MiSans" pitchFamily="34" charset="-120"/>
                </a:rPr>
                <a:t>......</a:t>
              </a:r>
              <a:endParaRPr lang="en-US" altLang="zh-CN" sz="825" dirty="0">
                <a:solidFill>
                  <a:srgbClr val="EDF2F4"/>
                </a:solidFill>
                <a:latin typeface="微软雅黑" panose="020B0503020204020204" charset="-122"/>
                <a:ea typeface="微软雅黑" panose="020B0503020204020204" charset="-122"/>
                <a:cs typeface="MiSans" pitchFamily="34" charset="-12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60" y="3534"/>
              <a:ext cx="18124" cy="6566"/>
            </a:xfrm>
            <a:prstGeom prst="rect">
              <a:avLst/>
            </a:prstGeom>
            <a:noFill/>
            <a:ln w="28575" cmpd="thickThin"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宋体"/>
        <a:ea typeface=""/>
        <a:cs typeface=""/>
        <a:font script="Jpan" typeface="游ゴシック Light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宋体"/>
        <a:ea typeface=""/>
        <a:cs typeface=""/>
        <a:font script="Jpan" typeface="游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504</Words>
  <Application>WPS 文字</Application>
  <PresentationFormat>宽屏</PresentationFormat>
  <Paragraphs>80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Alimama ShuHeiTi</vt:lpstr>
      <vt:lpstr>苹方-简</vt:lpstr>
      <vt:lpstr>Wingdings</vt:lpstr>
      <vt:lpstr>MiSans</vt:lpstr>
      <vt:lpstr>宋体</vt:lpstr>
      <vt:lpstr>Arial Unicode MS</vt:lpstr>
      <vt:lpstr>汉仪书宋二KW</vt:lpstr>
      <vt:lpstr>Calibri</vt:lpstr>
      <vt:lpstr>Helvetica Neue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吴建军</cp:lastModifiedBy>
  <cp:revision>38</cp:revision>
  <dcterms:created xsi:type="dcterms:W3CDTF">2026-04-13T03:05:24Z</dcterms:created>
  <dcterms:modified xsi:type="dcterms:W3CDTF">2026-04-13T03:05:24Z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2052-5.5.1.7991</vt:lpwstr>
  </property>
  <property fmtid="{D5CDD505-2E9C-101B-9397-08002B2CF9AE}" pid="3" name="ICV">
    <vt:lpwstr>8B36D2B4D7A602C9146BCF69E0EFC14D_41</vt:lpwstr>
  </property>
</Properties>
</file>