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101501"/>
          </a:xfrm>
          <a:prstGeom prst="rect">
            <a:avLst/>
          </a:prstGeom>
          <a:solidFill>
            <a:srgbClr val="D4AF37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634901" y="482501"/>
            <a:ext cx="8031682" cy="10477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3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Capability Review Through Practice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634901" y="1657201"/>
            <a:ext cx="8031682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2500"/>
              </a:spcAft>
              <a:buNone/>
            </a:pPr>
            <a:r>
              <a:rPr lang="en-US" sz="1400" dirty="0">
                <a:solidFill>
                  <a:srgbClr val="D4AF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INTERNAL KNOWLEDGE SHARING SESSION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634901" y="2495252"/>
            <a:ext cx="3683050" cy="0"/>
          </a:xfrm>
          <a:prstGeom prst="line">
            <a:avLst/>
          </a:prstGeom>
          <a:noFill/>
          <a:ln w="19050">
            <a:solidFill>
              <a:srgbClr val="D4AF37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34901" y="2184202"/>
            <a:ext cx="3756711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D4AF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CAPABILITIES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634901" y="2657177"/>
            <a:ext cx="3683050" cy="1826121"/>
          </a:xfrm>
          <a:prstGeom prst="rect">
            <a:avLst/>
          </a:prstGeom>
          <a:noFill/>
          <a:ln/>
        </p:spPr>
        <p:txBody>
          <a:bodyPr wrap="square" lIns="114300" tIns="0" rIns="0" bIns="0" rtlCol="0" anchor="t"/>
          <a:lstStyle/>
          <a:p>
            <a:pPr algn="l" marL="114300" indent="-114300">
              <a:lnSpc>
                <a:spcPts val="154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 AI Agent through Web Application</a:t>
            </a:r>
            <a:endParaRPr lang="en-US" sz="1100" dirty="0"/>
          </a:p>
          <a:p>
            <a:pPr algn="l" marL="114300" indent="-114300">
              <a:lnSpc>
                <a:spcPts val="154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Brainstorming &amp; Web Searching</a:t>
            </a:r>
            <a:endParaRPr lang="en-US" sz="1100" dirty="0"/>
          </a:p>
          <a:p>
            <a:pPr algn="l" marL="114300" indent="-114300">
              <a:lnSpc>
                <a:spcPts val="154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File System Accessing</a:t>
            </a:r>
            <a:endParaRPr lang="en-US" sz="1100" dirty="0"/>
          </a:p>
          <a:p>
            <a:pPr algn="l" marL="114300" indent="-114300">
              <a:lnSpc>
                <a:spcPts val="154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Making PPT &amp; UI/UX Mockup</a:t>
            </a:r>
            <a:endParaRPr lang="en-US" sz="1100" dirty="0"/>
          </a:p>
          <a:p>
            <a:pPr algn="l" marL="114300" indent="-114300">
              <a:lnSpc>
                <a:spcPts val="154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Rule Based Works &amp; Programming Tools</a:t>
            </a:r>
            <a:endParaRPr lang="en-US" sz="1100" dirty="0"/>
          </a:p>
          <a:p>
            <a:pPr algn="l" marL="114300" indent="-114300">
              <a:lnSpc>
                <a:spcPts val="154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Voice to Text &amp; Live Translation</a:t>
            </a:r>
            <a:endParaRPr lang="en-US" sz="1100" dirty="0"/>
          </a:p>
          <a:p>
            <a:pPr algn="l" marL="114300" indent="-114300">
              <a:lnSpc>
                <a:spcPts val="154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Memory for AI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825901" y="2495252"/>
            <a:ext cx="3683198" cy="0"/>
          </a:xfrm>
          <a:prstGeom prst="line">
            <a:avLst/>
          </a:prstGeom>
          <a:noFill/>
          <a:ln w="19050">
            <a:solidFill>
              <a:srgbClr val="D4AF3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825901" y="2184202"/>
            <a:ext cx="3756862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D4AF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TODAY'S SCENARIOS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4825901" y="2657177"/>
            <a:ext cx="3683198" cy="1010841"/>
          </a:xfrm>
          <a:prstGeom prst="rect">
            <a:avLst/>
          </a:prstGeom>
          <a:noFill/>
          <a:ln/>
        </p:spPr>
        <p:txBody>
          <a:bodyPr wrap="square" lIns="114300" tIns="0" rIns="0" bIns="0" rtlCol="0" anchor="t"/>
          <a:lstStyle/>
          <a:p>
            <a:pPr algn="l" marL="114300" indent="-114300">
              <a:lnSpc>
                <a:spcPts val="154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Ideation Refinement With AI</a:t>
            </a:r>
            <a:endParaRPr lang="en-US" sz="1100" dirty="0"/>
          </a:p>
          <a:p>
            <a:pPr algn="l" marL="114300" indent="-114300">
              <a:lnSpc>
                <a:spcPts val="154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Create Reporting PPT</a:t>
            </a:r>
            <a:endParaRPr lang="en-US" sz="1100" dirty="0"/>
          </a:p>
          <a:p>
            <a:pPr algn="l" marL="114300" indent="-114300">
              <a:lnSpc>
                <a:spcPts val="154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Create Application UI/UX Mockup</a:t>
            </a:r>
            <a:endParaRPr lang="en-US" sz="1100" dirty="0"/>
          </a:p>
          <a:p>
            <a:pPr algn="l" marL="114300" indent="-114300">
              <a:lnSpc>
                <a:spcPts val="154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Ideation to Requirement Delivery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4825901" y="3858518"/>
            <a:ext cx="375686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500"/>
              </a:spcBef>
              <a:spcAft>
                <a:spcPts val="1000"/>
              </a:spcAft>
              <a:buNone/>
            </a:pPr>
            <a:r>
              <a:rPr lang="en-US" sz="1000" i="1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scenarios demonstrated in an integrated project environment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101501"/>
          </a:xfrm>
          <a:prstGeom prst="rect">
            <a:avLst/>
          </a:prstGeom>
          <a:solidFill>
            <a:srgbClr val="D4AF37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1193750" y="1177826"/>
            <a:ext cx="2889200" cy="2889200"/>
          </a:xfrm>
          <a:prstGeom prst="roundRect">
            <a:avLst>
              <a:gd name="adj" fmla="val 31649"/>
            </a:avLst>
          </a:prstGeom>
          <a:noFill/>
          <a:ln w="47625">
            <a:solidFill>
              <a:srgbClr val="D4AF37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2055614" y="908000"/>
            <a:ext cx="1165324" cy="279202"/>
          </a:xfrm>
          <a:prstGeom prst="rect">
            <a:avLst/>
          </a:prstGeom>
          <a:solidFill>
            <a:srgbClr val="D4AF37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2246114" y="971401"/>
            <a:ext cx="800011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BIG LOOP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3857625" y="2717602"/>
            <a:ext cx="11658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800"/>
              </a:spcBef>
              <a:spcAft>
                <a:spcPts val="1800"/>
              </a:spcAft>
              <a:buNone/>
            </a:pPr>
            <a:r>
              <a:rPr lang="en-US" sz="1800" dirty="0">
                <a:solidFill>
                  <a:srgbClr val="D4AF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↑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1304776" y="2717602"/>
            <a:ext cx="11658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800"/>
              </a:spcBef>
              <a:spcAft>
                <a:spcPts val="1800"/>
              </a:spcAft>
              <a:buNone/>
            </a:pPr>
            <a:r>
              <a:rPr lang="en-US" sz="1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↓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1828651" y="1812727"/>
            <a:ext cx="1619250" cy="1619250"/>
          </a:xfrm>
          <a:prstGeom prst="roundRect">
            <a:avLst>
              <a:gd name="adj" fmla="val 56471"/>
            </a:avLst>
          </a:prstGeom>
          <a:noFill/>
          <a:ln w="47625">
            <a:solidFill>
              <a:srgbClr val="FFFFFF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9" name="Text 7"/>
          <p:cNvSpPr/>
          <p:nvPr/>
        </p:nvSpPr>
        <p:spPr>
          <a:xfrm>
            <a:off x="2236589" y="3276451"/>
            <a:ext cx="803374" cy="387251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0" name="Text 8"/>
          <p:cNvSpPr/>
          <p:nvPr/>
        </p:nvSpPr>
        <p:spPr>
          <a:xfrm>
            <a:off x="2388989" y="3327202"/>
            <a:ext cx="508546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SMALL LOOP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2375504" y="2479477"/>
            <a:ext cx="525396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1000" dirty="0">
                <a:solidFill>
                  <a:srgbClr val="D4AF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Self</a:t>
            </a:r>
            <a:endParaRPr lang="en-US" sz="1000" dirty="0"/>
          </a:p>
          <a:p>
            <a:pPr algn="ctr" indent="0" mar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1000" dirty="0">
                <a:solidFill>
                  <a:srgbClr val="D4AF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Upgrade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5149900" y="767655"/>
            <a:ext cx="3555873" cy="352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200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Adoption Mindset</a:t>
            </a:r>
            <a:endParaRPr lang="en-US" sz="2400" dirty="0"/>
          </a:p>
        </p:txBody>
      </p:sp>
      <p:sp>
        <p:nvSpPr>
          <p:cNvPr id="13" name="Text 11"/>
          <p:cNvSpPr/>
          <p:nvPr/>
        </p:nvSpPr>
        <p:spPr>
          <a:xfrm>
            <a:off x="5149900" y="1373981"/>
            <a:ext cx="3555873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300" b="1" dirty="0">
                <a:solidFill>
                  <a:srgbClr val="D4AF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Big Loop: The Factory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5149900" y="1650206"/>
            <a:ext cx="3486150" cy="596205"/>
          </a:xfrm>
          <a:prstGeom prst="rect">
            <a:avLst/>
          </a:prstGeom>
          <a:noFill/>
          <a:ln/>
        </p:spPr>
        <p:txBody>
          <a:bodyPr wrap="square" lIns="101600" tIns="0" rIns="0" bIns="0" rtlCol="0" anchor="t"/>
          <a:lstStyle/>
          <a:p>
            <a:pPr algn="l" marL="101600" indent="-101600">
              <a:lnSpc>
                <a:spcPts val="1300"/>
              </a:lnSpc>
              <a:spcAft>
                <a:spcPts val="4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Robots make pipelines</a:t>
            </a:r>
            <a:endParaRPr lang="en-US" sz="1000" dirty="0"/>
          </a:p>
          <a:p>
            <a:pPr algn="l" marL="101600" indent="-101600">
              <a:lnSpc>
                <a:spcPts val="1300"/>
              </a:lnSpc>
              <a:spcAft>
                <a:spcPts val="4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Speed up product making</a:t>
            </a:r>
            <a:endParaRPr lang="en-US" sz="1000" dirty="0"/>
          </a:p>
          <a:p>
            <a:pPr algn="l" marL="101600" indent="-101600">
              <a:lnSpc>
                <a:spcPts val="1300"/>
              </a:lnSpc>
              <a:spcAft>
                <a:spcPts val="4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Business performance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5149900" y="2525762"/>
            <a:ext cx="3555873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Small Loop: The Robot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5149900" y="2801987"/>
            <a:ext cx="3486150" cy="596205"/>
          </a:xfrm>
          <a:prstGeom prst="rect">
            <a:avLst/>
          </a:prstGeom>
          <a:noFill/>
          <a:ln/>
        </p:spPr>
        <p:txBody>
          <a:bodyPr wrap="square" lIns="101600" tIns="0" rIns="0" bIns="0" rtlCol="0" anchor="t"/>
          <a:lstStyle/>
          <a:p>
            <a:pPr algn="l" marL="101600" indent="-101600">
              <a:lnSpc>
                <a:spcPts val="1300"/>
              </a:lnSpc>
              <a:spcAft>
                <a:spcPts val="4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Full power enabled</a:t>
            </a:r>
            <a:endParaRPr lang="en-US" sz="1000" dirty="0"/>
          </a:p>
          <a:p>
            <a:pPr algn="l" marL="101600" indent="-101600">
              <a:lnSpc>
                <a:spcPts val="1300"/>
              </a:lnSpc>
              <a:spcAft>
                <a:spcPts val="4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Iterative self-upgrade</a:t>
            </a:r>
            <a:endParaRPr lang="en-US" sz="1000" dirty="0"/>
          </a:p>
          <a:p>
            <a:pPr algn="l" marL="101600" indent="-101600">
              <a:lnSpc>
                <a:spcPts val="1300"/>
              </a:lnSpc>
              <a:spcAft>
                <a:spcPts val="4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Evolves the pipeline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5149900" y="3868043"/>
            <a:ext cx="3486150" cy="609302"/>
          </a:xfrm>
          <a:prstGeom prst="rect">
            <a:avLst/>
          </a:prstGeom>
          <a:solidFill>
            <a:srgbClr val="1A1A1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8" name="Shape 16"/>
          <p:cNvSpPr/>
          <p:nvPr/>
        </p:nvSpPr>
        <p:spPr>
          <a:xfrm>
            <a:off x="5168950" y="3868043"/>
            <a:ext cx="0" cy="609302"/>
          </a:xfrm>
          <a:prstGeom prst="line">
            <a:avLst/>
          </a:prstGeom>
          <a:noFill/>
          <a:ln w="38100">
            <a:solidFill>
              <a:srgbClr val="D4AF37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5340400" y="3994993"/>
            <a:ext cx="3206115" cy="35540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00"/>
              </a:lnSpc>
              <a:buNone/>
            </a:pPr>
            <a:r>
              <a:rPr lang="en-US" sz="10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"If we think AI is good, let's empower ourselves - IT department first."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101501"/>
          </a:xfrm>
          <a:prstGeom prst="rect">
            <a:avLst/>
          </a:prstGeom>
          <a:solidFill>
            <a:srgbClr val="D4AF37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0" y="101501"/>
            <a:ext cx="9144000" cy="888950"/>
          </a:xfrm>
          <a:prstGeom prst="rect">
            <a:avLst/>
          </a:prstGeom>
          <a:solidFill>
            <a:srgbClr val="1A1A1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634901" y="292001"/>
            <a:ext cx="507950" cy="507950"/>
          </a:xfrm>
          <a:prstGeom prst="rect">
            <a:avLst/>
          </a:prstGeom>
          <a:solidFill>
            <a:srgbClr val="D4AF37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804118" y="369838"/>
            <a:ext cx="172906" cy="352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400"/>
              </a:spcBef>
              <a:spcAft>
                <a:spcPts val="2400"/>
              </a:spcAft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2400" dirty="0"/>
          </a:p>
        </p:txBody>
      </p:sp>
      <p:sp>
        <p:nvSpPr>
          <p:cNvPr id="6" name="Text 4"/>
          <p:cNvSpPr/>
          <p:nvPr/>
        </p:nvSpPr>
        <p:spPr>
          <a:xfrm>
            <a:off x="1333351" y="369689"/>
            <a:ext cx="4113755" cy="352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Ideation Refinement With AI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634901" y="1307902"/>
            <a:ext cx="4922874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200" b="1" dirty="0">
                <a:solidFill>
                  <a:srgbClr val="D4AF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DEMO EXAMPLE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634901" y="1606302"/>
            <a:ext cx="4826347" cy="457200"/>
          </a:xfrm>
          <a:prstGeom prst="rect">
            <a:avLst/>
          </a:prstGeom>
          <a:solidFill>
            <a:srgbClr val="1A1A1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9" name="Shape 7"/>
          <p:cNvSpPr/>
          <p:nvPr/>
        </p:nvSpPr>
        <p:spPr>
          <a:xfrm>
            <a:off x="653951" y="1606302"/>
            <a:ext cx="0" cy="457200"/>
          </a:xfrm>
          <a:prstGeom prst="line">
            <a:avLst/>
          </a:prstGeom>
          <a:noFill/>
          <a:ln w="38100">
            <a:solidFill>
              <a:srgbClr val="D4AF3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63501" y="1758702"/>
            <a:ext cx="4495392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Create a POS application for boutique sales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634901" y="2317403"/>
            <a:ext cx="4922874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200" b="1" dirty="0">
                <a:solidFill>
                  <a:srgbClr val="D4AF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AI DOES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634901" y="2615803"/>
            <a:ext cx="4826347" cy="1086743"/>
          </a:xfrm>
          <a:prstGeom prst="rect">
            <a:avLst/>
          </a:prstGeom>
          <a:noFill/>
          <a:ln/>
        </p:spPr>
        <p:txBody>
          <a:bodyPr wrap="square" lIns="114300" tIns="0" rIns="0" bIns="0" rtlCol="0" anchor="t"/>
          <a:lstStyle/>
          <a:p>
            <a:pPr algn="l" marL="114300" indent="-114300">
              <a:lnSpc>
                <a:spcPts val="1540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Helps understand requirements through conversation</a:t>
            </a:r>
            <a:endParaRPr lang="en-US" sz="1100" dirty="0"/>
          </a:p>
          <a:p>
            <a:pPr algn="l" marL="114300" indent="-114300">
              <a:lnSpc>
                <a:spcPts val="1540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Researches online to learn best practices</a:t>
            </a:r>
            <a:endParaRPr lang="en-US" sz="1100" dirty="0"/>
          </a:p>
          <a:p>
            <a:pPr algn="l" marL="114300" indent="-114300">
              <a:lnSpc>
                <a:spcPts val="1540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Summarizes knowledge about building POS systems</a:t>
            </a:r>
            <a:endParaRPr lang="en-US" sz="1100" dirty="0"/>
          </a:p>
          <a:p>
            <a:pPr algn="l" marL="114300" indent="-114300">
              <a:lnSpc>
                <a:spcPts val="1540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Generates structured report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5969198" y="1307902"/>
            <a:ext cx="2590699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000" b="1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CAPABILITIES USED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5969198" y="1577727"/>
            <a:ext cx="2539901" cy="11933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1400"/>
              </a:lnSpc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Web Application Access</a:t>
            </a:r>
            <a:endParaRPr lang="en-US" sz="1000" dirty="0"/>
          </a:p>
          <a:p>
            <a:pPr algn="l" marL="342900" indent="-342900">
              <a:lnSpc>
                <a:spcPts val="1400"/>
              </a:lnSpc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Brainstorming</a:t>
            </a:r>
            <a:endParaRPr lang="en-US" sz="1000" dirty="0"/>
          </a:p>
          <a:p>
            <a:pPr algn="l" marL="342900" indent="-342900">
              <a:lnSpc>
                <a:spcPts val="1400"/>
              </a:lnSpc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Web Searching</a:t>
            </a:r>
            <a:endParaRPr lang="en-US" sz="1000" dirty="0"/>
          </a:p>
          <a:p>
            <a:pPr algn="l" marL="342900" indent="-342900">
              <a:lnSpc>
                <a:spcPts val="1400"/>
              </a:lnSpc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File System Accessing</a:t>
            </a:r>
            <a:endParaRPr lang="en-US" sz="1000" dirty="0"/>
          </a:p>
          <a:p>
            <a:pPr algn="l" marL="342900" indent="-342900">
              <a:lnSpc>
                <a:spcPts val="1400"/>
              </a:lnSpc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Programming Tools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101501"/>
          </a:xfrm>
          <a:prstGeom prst="rect">
            <a:avLst/>
          </a:prstGeom>
          <a:solidFill>
            <a:srgbClr val="D4AF37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0" y="101501"/>
            <a:ext cx="9144000" cy="888950"/>
          </a:xfrm>
          <a:prstGeom prst="rect">
            <a:avLst/>
          </a:prstGeom>
          <a:solidFill>
            <a:srgbClr val="1A1A1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634901" y="292001"/>
            <a:ext cx="507950" cy="507950"/>
          </a:xfrm>
          <a:prstGeom prst="rect">
            <a:avLst/>
          </a:prstGeom>
          <a:solidFill>
            <a:srgbClr val="D4AF37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804118" y="369838"/>
            <a:ext cx="172906" cy="352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400"/>
              </a:spcBef>
              <a:spcAft>
                <a:spcPts val="2400"/>
              </a:spcAft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2400" dirty="0"/>
          </a:p>
        </p:txBody>
      </p:sp>
      <p:sp>
        <p:nvSpPr>
          <p:cNvPr id="6" name="Text 4"/>
          <p:cNvSpPr/>
          <p:nvPr/>
        </p:nvSpPr>
        <p:spPr>
          <a:xfrm>
            <a:off x="1333351" y="369689"/>
            <a:ext cx="3213098" cy="352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Create Reporting PPT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634901" y="1307902"/>
            <a:ext cx="4922874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500"/>
              </a:spcAft>
              <a:buNone/>
            </a:pPr>
            <a:r>
              <a:rPr lang="en-US" sz="1200" b="1" dirty="0">
                <a:solidFill>
                  <a:srgbClr val="D4AF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TASKS DEMONSTRATED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634901" y="1669852"/>
            <a:ext cx="4826347" cy="807541"/>
          </a:xfrm>
          <a:prstGeom prst="rect">
            <a:avLst/>
          </a:prstGeom>
          <a:solidFill>
            <a:srgbClr val="1A1A1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9" name="Text 7"/>
          <p:cNvSpPr/>
          <p:nvPr/>
        </p:nvSpPr>
        <p:spPr>
          <a:xfrm>
            <a:off x="825401" y="1860352"/>
            <a:ext cx="317450" cy="317450"/>
          </a:xfrm>
          <a:prstGeom prst="rect">
            <a:avLst/>
          </a:prstGeom>
          <a:solidFill>
            <a:srgbClr val="D4AF37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0" name="Text 8"/>
          <p:cNvSpPr/>
          <p:nvPr/>
        </p:nvSpPr>
        <p:spPr>
          <a:xfrm>
            <a:off x="941636" y="1933426"/>
            <a:ext cx="86529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2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1333351" y="1860352"/>
            <a:ext cx="4016145" cy="4265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8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Voice Command</a:t>
            </a:r>
            <a:pPr algn="l" indent="0" marL="0">
              <a:lnSpc>
                <a:spcPts val="168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AI to convert idea report to PPT with </a:t>
            </a:r>
            <a:pPr algn="l" indent="0" marL="0">
              <a:lnSpc>
                <a:spcPts val="1680"/>
              </a:lnSpc>
              <a:buNone/>
            </a:pPr>
            <a:r>
              <a:rPr lang="en-US" sz="1200" dirty="0">
                <a:solidFill>
                  <a:srgbClr val="D4AF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brand theme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634901" y="2667893"/>
            <a:ext cx="4826347" cy="698450"/>
          </a:xfrm>
          <a:prstGeom prst="rect">
            <a:avLst/>
          </a:prstGeom>
          <a:solidFill>
            <a:srgbClr val="1A1A1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825401" y="2858393"/>
            <a:ext cx="317450" cy="317450"/>
          </a:xfrm>
          <a:prstGeom prst="rect">
            <a:avLst/>
          </a:prstGeom>
          <a:solidFill>
            <a:srgbClr val="D4AF37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941636" y="2931468"/>
            <a:ext cx="86529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2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1333351" y="2858393"/>
            <a:ext cx="2514645" cy="2132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8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Generate </a:t>
            </a:r>
            <a:pPr algn="l" indent="0" marL="0">
              <a:lnSpc>
                <a:spcPts val="1680"/>
              </a:lnSpc>
              <a:buNone/>
            </a:pPr>
            <a:r>
              <a:rPr lang="en-US" sz="1200" dirty="0">
                <a:solidFill>
                  <a:srgbClr val="D4AF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brand theme</a:t>
            </a:r>
            <a:pPr algn="l" indent="0" marL="0">
              <a:lnSpc>
                <a:spcPts val="168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automatically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5969198" y="1307902"/>
            <a:ext cx="2590699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000" b="1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CAPABILITIES USED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5969198" y="1577727"/>
            <a:ext cx="2539901" cy="1238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Web Application Access</a:t>
            </a:r>
            <a:endParaRPr lang="en-US" sz="1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File System Accessing</a:t>
            </a:r>
            <a:endParaRPr lang="en-US" sz="1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Making PPT</a:t>
            </a:r>
            <a:endParaRPr lang="en-US" sz="1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Programming Tools</a:t>
            </a:r>
            <a:endParaRPr lang="en-US" sz="1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Voice to Text</a:t>
            </a:r>
            <a:endParaRPr lang="en-US" sz="1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Live Translation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101501"/>
          </a:xfrm>
          <a:prstGeom prst="rect">
            <a:avLst/>
          </a:prstGeom>
          <a:solidFill>
            <a:srgbClr val="D4AF37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0" y="101501"/>
            <a:ext cx="9144000" cy="888950"/>
          </a:xfrm>
          <a:prstGeom prst="rect">
            <a:avLst/>
          </a:prstGeom>
          <a:solidFill>
            <a:srgbClr val="1A1A1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634901" y="292001"/>
            <a:ext cx="507950" cy="507950"/>
          </a:xfrm>
          <a:prstGeom prst="rect">
            <a:avLst/>
          </a:prstGeom>
          <a:solidFill>
            <a:srgbClr val="D4AF37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804118" y="369838"/>
            <a:ext cx="172906" cy="352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400"/>
              </a:spcBef>
              <a:spcAft>
                <a:spcPts val="2400"/>
              </a:spcAft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2400" dirty="0"/>
          </a:p>
        </p:txBody>
      </p:sp>
      <p:sp>
        <p:nvSpPr>
          <p:cNvPr id="6" name="Text 4"/>
          <p:cNvSpPr/>
          <p:nvPr/>
        </p:nvSpPr>
        <p:spPr>
          <a:xfrm>
            <a:off x="1333351" y="369689"/>
            <a:ext cx="3144179" cy="352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Create UI/UX Mockup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634901" y="1307902"/>
            <a:ext cx="4922874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500"/>
              </a:spcAft>
              <a:buNone/>
            </a:pPr>
            <a:r>
              <a:rPr lang="en-US" sz="1200" b="1" dirty="0">
                <a:solidFill>
                  <a:srgbClr val="D4AF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TASK DEMONSTRATED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634901" y="1669852"/>
            <a:ext cx="4826347" cy="1041202"/>
          </a:xfrm>
          <a:prstGeom prst="rect">
            <a:avLst/>
          </a:prstGeom>
          <a:solidFill>
            <a:srgbClr val="1A1A1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9" name="Text 7"/>
          <p:cNvSpPr/>
          <p:nvPr/>
        </p:nvSpPr>
        <p:spPr>
          <a:xfrm>
            <a:off x="888802" y="1923752"/>
            <a:ext cx="4404917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1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Create UI/UX mockup based on the refined idea from Scenario 1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1162794" y="3028504"/>
            <a:ext cx="3770412" cy="952500"/>
          </a:xfrm>
          <a:prstGeom prst="rect">
            <a:avLst/>
          </a:prstGeom>
          <a:noFill/>
          <a:ln w="19050">
            <a:solidFill>
              <a:srgbClr val="D4AF37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1792120" y="3428554"/>
            <a:ext cx="251176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D4AF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LIVE MOCKUP GENERATION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5969198" y="1307902"/>
            <a:ext cx="2590699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000" b="1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CAPABILITIES USED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5969198" y="1577727"/>
            <a:ext cx="2539901" cy="800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Web Application Access</a:t>
            </a:r>
            <a:endParaRPr lang="en-US" sz="1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File System Accessing</a:t>
            </a:r>
            <a:endParaRPr lang="en-US" sz="1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Create UI/UX Mockup</a:t>
            </a:r>
            <a:endParaRPr lang="en-US" sz="1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Programming Tools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101501"/>
          </a:xfrm>
          <a:prstGeom prst="rect">
            <a:avLst/>
          </a:prstGeom>
          <a:solidFill>
            <a:srgbClr val="D4AF37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0" y="101501"/>
            <a:ext cx="9144000" cy="888950"/>
          </a:xfrm>
          <a:prstGeom prst="rect">
            <a:avLst/>
          </a:prstGeom>
          <a:solidFill>
            <a:srgbClr val="1A1A1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634901" y="292001"/>
            <a:ext cx="507950" cy="507950"/>
          </a:xfrm>
          <a:prstGeom prst="rect">
            <a:avLst/>
          </a:prstGeom>
          <a:solidFill>
            <a:srgbClr val="D4AF37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804118" y="369838"/>
            <a:ext cx="172906" cy="352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400"/>
              </a:spcBef>
              <a:spcAft>
                <a:spcPts val="2400"/>
              </a:spcAft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2400" dirty="0"/>
          </a:p>
        </p:txBody>
      </p:sp>
      <p:sp>
        <p:nvSpPr>
          <p:cNvPr id="6" name="Text 4"/>
          <p:cNvSpPr/>
          <p:nvPr/>
        </p:nvSpPr>
        <p:spPr>
          <a:xfrm>
            <a:off x="1333351" y="369689"/>
            <a:ext cx="4854562" cy="352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Ideation to Requirement Delivery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634901" y="1307902"/>
            <a:ext cx="4922874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500"/>
              </a:spcAft>
              <a:buNone/>
            </a:pPr>
            <a:r>
              <a:rPr lang="en-US" sz="1200" b="1" dirty="0">
                <a:solidFill>
                  <a:srgbClr val="D4AF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TASK DEMONSTRATED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634901" y="1669852"/>
            <a:ext cx="4826347" cy="1041202"/>
          </a:xfrm>
          <a:prstGeom prst="rect">
            <a:avLst/>
          </a:prstGeom>
          <a:solidFill>
            <a:srgbClr val="1A1A1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9" name="Text 7"/>
          <p:cNvSpPr/>
          <p:nvPr/>
        </p:nvSpPr>
        <p:spPr>
          <a:xfrm>
            <a:off x="888802" y="1923752"/>
            <a:ext cx="4404917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1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Voice control to start idea-to-requirement feature gathering process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792063" y="3012579"/>
            <a:ext cx="1081088" cy="628650"/>
          </a:xfrm>
          <a:prstGeom prst="rect">
            <a:avLst/>
          </a:prstGeom>
          <a:solidFill>
            <a:srgbClr val="1A1A1A"/>
          </a:solidFill>
          <a:ln w="19050">
            <a:solidFill>
              <a:srgbClr val="D4AF37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1033855" y="3184029"/>
            <a:ext cx="597503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Voice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Command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2063651" y="3193554"/>
            <a:ext cx="233172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800"/>
              </a:spcBef>
              <a:spcAft>
                <a:spcPts val="1800"/>
              </a:spcAft>
              <a:buNone/>
            </a:pPr>
            <a:r>
              <a:rPr lang="en-US" sz="1800" dirty="0">
                <a:solidFill>
                  <a:srgbClr val="D4AF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2482751" y="3012579"/>
            <a:ext cx="1052959" cy="628650"/>
          </a:xfrm>
          <a:prstGeom prst="rect">
            <a:avLst/>
          </a:prstGeom>
          <a:solidFill>
            <a:srgbClr val="1A1A1A"/>
          </a:solidFill>
          <a:ln w="19050">
            <a:solidFill>
              <a:srgbClr val="D4AF37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2724824" y="3184029"/>
            <a:ext cx="568812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Feature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Gathering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3726210" y="3193554"/>
            <a:ext cx="233172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800"/>
              </a:spcBef>
              <a:spcAft>
                <a:spcPts val="1800"/>
              </a:spcAft>
              <a:buNone/>
            </a:pPr>
            <a:r>
              <a:rPr lang="en-US" sz="1800" dirty="0">
                <a:solidFill>
                  <a:srgbClr val="D4AF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4145310" y="3012579"/>
            <a:ext cx="1158776" cy="628650"/>
          </a:xfrm>
          <a:prstGeom prst="rect">
            <a:avLst/>
          </a:prstGeom>
          <a:solidFill>
            <a:srgbClr val="1A1A1A"/>
          </a:solidFill>
          <a:ln w="19050">
            <a:solidFill>
              <a:srgbClr val="D4AF37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7" name="Text 15"/>
          <p:cNvSpPr/>
          <p:nvPr/>
        </p:nvSpPr>
        <p:spPr>
          <a:xfrm>
            <a:off x="4386325" y="3184029"/>
            <a:ext cx="676745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Rule-Based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Delivery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5969198" y="1307902"/>
            <a:ext cx="2590699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000" b="1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CAPABILITIES USED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5969198" y="1577727"/>
            <a:ext cx="2539901" cy="10191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Web Application Access</a:t>
            </a:r>
            <a:endParaRPr lang="en-US" sz="1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Rule Based Works</a:t>
            </a:r>
            <a:endParaRPr lang="en-US" sz="1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Voice to Text</a:t>
            </a:r>
            <a:endParaRPr lang="en-US" sz="1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Live Translation</a:t>
            </a:r>
            <a:endParaRPr lang="en-US" sz="1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Memory for AI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101501"/>
          </a:xfrm>
          <a:prstGeom prst="rect">
            <a:avLst/>
          </a:prstGeom>
          <a:solidFill>
            <a:srgbClr val="D4AF37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634901" y="482501"/>
            <a:ext cx="8031682" cy="4667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2500"/>
              </a:spcAft>
              <a:buNone/>
            </a:pPr>
            <a:r>
              <a:rPr lang="en-US" sz="3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Does This Demo Mean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34901" y="1641277"/>
            <a:ext cx="3619649" cy="0"/>
          </a:xfrm>
          <a:prstGeom prst="line">
            <a:avLst/>
          </a:prstGeom>
          <a:noFill/>
          <a:ln w="19050">
            <a:solidFill>
              <a:srgbClr val="D4AF37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634901" y="1266676"/>
            <a:ext cx="944073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D4AF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It IS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634901" y="1841302"/>
            <a:ext cx="3619649" cy="990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1800"/>
              </a:lnSpc>
              <a:spcAft>
                <a:spcPts val="1200"/>
              </a:spcAft>
              <a:buSzPct val="100000"/>
              <a:buChar char="•"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ways of working in future 6-24 months</a:t>
            </a:r>
            <a:endParaRPr lang="en-US" sz="1200" dirty="0"/>
          </a:p>
          <a:p>
            <a:pPr algn="l" marL="342900" indent="-342900">
              <a:lnSpc>
                <a:spcPts val="1800"/>
              </a:lnSpc>
              <a:spcAft>
                <a:spcPts val="1200"/>
              </a:spcAft>
              <a:buSzPct val="100000"/>
              <a:buChar char="•"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Experience with AI capability</a:t>
            </a:r>
            <a:endParaRPr lang="en-US" sz="1200" dirty="0"/>
          </a:p>
          <a:p>
            <a:pPr algn="l" marL="342900" indent="-342900">
              <a:lnSpc>
                <a:spcPts val="1800"/>
              </a:lnSpc>
              <a:spcAft>
                <a:spcPts val="1200"/>
              </a:spcAft>
              <a:buSzPct val="100000"/>
              <a:buChar char="•"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thinking driving my performance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4889450" y="1641277"/>
            <a:ext cx="3619649" cy="0"/>
          </a:xfrm>
          <a:prstGeom prst="line">
            <a:avLst/>
          </a:prstGeom>
          <a:noFill/>
          <a:ln w="19050">
            <a:solidFill>
              <a:srgbClr val="666666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889450" y="1266676"/>
            <a:ext cx="1416034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It Is NOT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4889450" y="1841302"/>
            <a:ext cx="3619649" cy="990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1800"/>
              </a:lnSpc>
              <a:spcAft>
                <a:spcPts val="1200"/>
              </a:spcAft>
              <a:buSzPct val="100000"/>
              <a:buChar char="•"/>
            </a:pPr>
            <a:r>
              <a:rPr lang="en-US" sz="12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the capability industry average has adopted</a:t>
            </a:r>
            <a:endParaRPr lang="en-US" sz="1200" dirty="0"/>
          </a:p>
          <a:p>
            <a:pPr algn="l" marL="342900" indent="-342900">
              <a:lnSpc>
                <a:spcPts val="1800"/>
              </a:lnSpc>
              <a:spcAft>
                <a:spcPts val="1200"/>
              </a:spcAft>
              <a:buSzPct val="100000"/>
              <a:buChar char="•"/>
            </a:pPr>
            <a:r>
              <a:rPr lang="en-US" sz="12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compliance or security reviewed</a:t>
            </a:r>
            <a:endParaRPr lang="en-US" sz="1200" dirty="0"/>
          </a:p>
          <a:p>
            <a:pPr algn="l" marL="342900" indent="-342900">
              <a:lnSpc>
                <a:spcPts val="1800"/>
              </a:lnSpc>
              <a:spcAft>
                <a:spcPts val="1200"/>
              </a:spcAft>
              <a:buSzPct val="100000"/>
              <a:buChar char="•"/>
            </a:pPr>
            <a:r>
              <a:rPr lang="en-US" sz="12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team working scaling proven</a:t>
            </a:r>
            <a:endParaRPr lang="en-US" sz="1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101501"/>
          </a:xfrm>
          <a:prstGeom prst="rect">
            <a:avLst/>
          </a:prstGeom>
          <a:solidFill>
            <a:srgbClr val="D4AF37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3953024" y="629692"/>
            <a:ext cx="1262560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200" dirty="0">
                <a:solidFill>
                  <a:srgbClr val="D4AF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NEXT WEEK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2183960" y="928092"/>
            <a:ext cx="4776079" cy="9242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3640"/>
              </a:lnSpc>
              <a:spcAft>
                <a:spcPts val="3000"/>
              </a:spcAft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is Fancy, Let's Deep Dive</a:t>
            </a:r>
            <a:endParaRPr lang="en-US" sz="2800" dirty="0"/>
          </a:p>
          <a:p>
            <a:pPr algn="ctr" indent="0" marL="0">
              <a:lnSpc>
                <a:spcPts val="3640"/>
              </a:lnSpc>
              <a:spcAft>
                <a:spcPts val="3000"/>
              </a:spcAft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Behind Scene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2409825" y="2233315"/>
            <a:ext cx="4324350" cy="1985070"/>
          </a:xfrm>
          <a:prstGeom prst="rect">
            <a:avLst/>
          </a:prstGeom>
          <a:solidFill>
            <a:srgbClr val="1A1A1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Shape 4"/>
          <p:cNvSpPr/>
          <p:nvPr/>
        </p:nvSpPr>
        <p:spPr>
          <a:xfrm>
            <a:off x="2433637" y="2233315"/>
            <a:ext cx="0" cy="1985070"/>
          </a:xfrm>
          <a:prstGeom prst="line">
            <a:avLst/>
          </a:prstGeom>
          <a:noFill/>
          <a:ln w="47625">
            <a:solidFill>
              <a:srgbClr val="D4AF37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2901851" y="2487216"/>
            <a:ext cx="3455682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500"/>
              </a:spcAft>
              <a:buNone/>
            </a:pPr>
            <a:r>
              <a:rPr lang="en-US" sz="1400" b="1" dirty="0">
                <a:solidFill>
                  <a:srgbClr val="D4AF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Preview Content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2901851" y="2887266"/>
            <a:ext cx="3387923" cy="553492"/>
          </a:xfrm>
          <a:prstGeom prst="rect">
            <a:avLst/>
          </a:prstGeom>
          <a:noFill/>
          <a:ln/>
        </p:spPr>
        <p:txBody>
          <a:bodyPr wrap="square" lIns="127000" tIns="0" rIns="0" bIns="0" rtlCol="0" anchor="t"/>
          <a:lstStyle/>
          <a:p>
            <a:pPr algn="l" marL="127000" indent="-127000">
              <a:lnSpc>
                <a:spcPts val="1680"/>
              </a:lnSpc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makes AI Agent so powerful</a:t>
            </a:r>
            <a:endParaRPr lang="en-US" sz="1200" dirty="0"/>
          </a:p>
          <a:p>
            <a:pPr algn="l" marL="127000" indent="-127000">
              <a:lnSpc>
                <a:spcPts val="1680"/>
              </a:lnSpc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AI Agent consists of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2901851" y="3694658"/>
            <a:ext cx="345568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0"/>
              </a:spcBef>
              <a:spcAft>
                <a:spcPts val="1000"/>
              </a:spcAft>
              <a:buNone/>
            </a:pPr>
            <a:r>
              <a:rPr lang="en-US" sz="1000" i="1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Optional: Knowledge base &amp; human-AI collaboration models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4088457" y="4472285"/>
            <a:ext cx="986427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 Capability Review Through Practice</dc:title>
  <dc:subject>Internal Knowledge Sharing Session</dc:subject>
  <dc:creator>AI Capability Sharing</dc:creator>
  <cp:lastModifiedBy>AI Capability Sharing</cp:lastModifiedBy>
  <cp:revision>1</cp:revision>
  <dcterms:created xsi:type="dcterms:W3CDTF">2026-01-26T07:45:06Z</dcterms:created>
  <dcterms:modified xsi:type="dcterms:W3CDTF">2026-01-26T07:45:06Z</dcterms:modified>
</cp:coreProperties>
</file>