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charts/chart1.xml" ContentType="application/vnd.openxmlformats-officedocument.drawingml.chart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notesMasterIdLst>
    <p:notesMasterId r:id="rId12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/Relationships>
</file>

<file path=ppt/charts/_rels/chart1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Systems</c:v>
                </c:pt>
              </c:strCache>
            </c:strRef>
          </c:tx>
          <c:spPr>
            <a:solidFill>
              <a:schemeClr val="accent1"/>
            </a:solidFill>
            <a:ln w="9525" cap="flat">
              <a:solidFill>
                <a:srgbClr val="F9F9F9"/>
              </a:solidFill>
              <a:prstDash val="solid"/>
              <a:round/>
            </a:ln>
            <a:effectLst/>
          </c:spPr>
          <c:dPt>
            <c:idx val="0"/>
            <c:bubble3D val="0"/>
            <c:spPr>
              <a:solidFill>
                <a:srgbClr val="40695B"/>
              </a:solidFill>
              <a:effectLst/>
            </c:spPr>
          </c:dPt>
          <c:dPt>
            <c:idx val="1"/>
            <c:bubble3D val="0"/>
            <c:spPr>
              <a:solidFill>
                <a:srgbClr val="9B59B6"/>
              </a:solidFill>
              <a:effectLst/>
            </c:spPr>
          </c:dPt>
          <c:dPt>
            <c:idx val="2"/>
            <c:bubble3D val="0"/>
            <c:spPr>
              <a:solidFill>
                <a:srgbClr val="AAB7B8"/>
              </a:solidFill>
              <a:effectLst/>
            </c:spPr>
          </c:dPt>
          <c:dLbls>
            <c:dLbl>
              <c:idx val="0"/>
              <c:numFmt formatCode="0%" sourceLinked="0"/>
              <c:spPr/>
              <c:txPr>
                <a:bodyPr/>
                <a:lstStyle/>
                <a:p>
                  <a:pPr>
                    <a:defRPr sz="1200" b="0" i="0" u="none" strike="noStrike">
                      <a:solidFill>
                        <a:srgbClr val="000000"/>
                      </a:solidFill>
                      <a:latin typeface="Arial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numFmt formatCode="0%" sourceLinked="0"/>
              <c:spPr/>
              <c:txPr>
                <a:bodyPr/>
                <a:lstStyle/>
                <a:p>
                  <a:pPr>
                    <a:defRPr sz="1200" b="0" i="0" u="none" strike="noStrike">
                      <a:solidFill>
                        <a:srgbClr val="000000"/>
                      </a:solidFill>
                      <a:latin typeface="Arial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numFmt formatCode="0%" sourceLinked="0"/>
              <c:spPr/>
              <c:txPr>
                <a:bodyPr/>
                <a:lstStyle/>
                <a:p>
                  <a:pPr>
                    <a:defRPr sz="1200" b="0" i="0" u="none" strike="noStrike">
                      <a:solidFill>
                        <a:srgbClr val="000000"/>
                      </a:solidFill>
                      <a:latin typeface="Arial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numFmt formatCode="0%" sourceLinked="0"/>
            <c:txPr>
              <a:bodyPr/>
              <a:lstStyle/>
              <a:p>
                <a:pPr>
                  <a:defRPr sz="1800" b="0" i="0" u="none" strike="noStrik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dLblPos val="ctr"/>
            <c:showLegendKey val="0"/>
            <c:showVal val="0"/>
            <c:showCatName val="1"/>
            <c:showSerName val="0"/>
            <c:showPercent val="1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Buy (10)</c:v>
                </c:pt>
                <c:pt idx="1">
                  <c:v>Build (9)</c:v>
                </c:pt>
                <c:pt idx="2">
                  <c:v>Configure (5)</c:v>
                </c:pt>
              </c:strCache>
            </c:strRef>
          </c:cat>
          <c:val>
            <c:numRef>
              <c:f>Sheet1!$B$2:$B$4</c:f>
              <c:numCache>
                <c:ptCount val="3"/>
                <c:pt idx="0">
                  <c:v>10</c:v>
                </c:pt>
                <c:pt idx="1">
                  <c:v>9</c:v>
                </c:pt>
                <c:pt idx="2">
                  <c:v>5</c:v>
                </c:pt>
              </c:numCache>
            </c:numRef>
          </c:val>
        </c:ser>
        <c:firstSliceAng val="0"/>
      </c:pieChart>
      <c:spPr>
        <a:noFill/>
        <a:ln>
          <a:noFill/>
        </a:ln>
        <a:effectLst/>
      </c:spPr>
    </c:plotArea>
    <c:legend>
      <c:legendPos val="b"/>
      <c:overlay val="0"/>
    </c:legend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1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C28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9144000" cy="101501"/>
          </a:xfrm>
          <a:prstGeom prst="rect">
            <a:avLst/>
          </a:prstGeom>
          <a:solidFill>
            <a:srgbClr val="9B59B6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1562776" y="1189137"/>
            <a:ext cx="6018449" cy="10477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1600"/>
              </a:spcAft>
              <a:buNone/>
            </a:pPr>
            <a:r>
              <a:rPr lang="en-US" sz="36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AI-Integrated Enterprise</a:t>
            </a:r>
            <a:endParaRPr lang="en-US" sz="3600" dirty="0"/>
          </a:p>
          <a:p>
            <a:pPr algn="ctr" indent="0" marL="0">
              <a:spcAft>
                <a:spcPts val="1600"/>
              </a:spcAft>
              <a:buNone/>
            </a:pPr>
            <a:r>
              <a:rPr lang="en-US" sz="36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Knowledge Base</a:t>
            </a:r>
            <a:endParaRPr lang="en-US" sz="3600" dirty="0"/>
          </a:p>
        </p:txBody>
      </p:sp>
      <p:sp>
        <p:nvSpPr>
          <p:cNvPr id="4" name="Text 2"/>
          <p:cNvSpPr/>
          <p:nvPr/>
        </p:nvSpPr>
        <p:spPr>
          <a:xfrm>
            <a:off x="1562776" y="2440037"/>
            <a:ext cx="6018449" cy="2952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3000"/>
              </a:spcAft>
              <a:buNone/>
            </a:pPr>
            <a:r>
              <a:rPr lang="en-US" sz="2000" dirty="0">
                <a:solidFill>
                  <a:srgbClr val="9B59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Unified Knowledge Layer for AI Agents &amp; Employees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1562776" y="3116312"/>
            <a:ext cx="6018449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400" dirty="0">
                <a:solidFill>
                  <a:srgbClr val="AAB7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IDEA-011 | Alibaba Cloud Architecture | v3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1621780" y="3579763"/>
            <a:ext cx="5900440" cy="374452"/>
          </a:xfrm>
          <a:prstGeom prst="roundRect">
            <a:avLst>
              <a:gd name="adj" fmla="val 67833"/>
            </a:avLst>
          </a:prstGeom>
          <a:solidFill>
            <a:srgbClr val="40695B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7" name="Text 5"/>
          <p:cNvSpPr/>
          <p:nvPr/>
        </p:nvSpPr>
        <p:spPr>
          <a:xfrm>
            <a:off x="1821754" y="3681264"/>
            <a:ext cx="5500491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RAG-Powered • China Deployment • Microsoft 365 Integration</a:t>
            </a:r>
            <a:endParaRPr lang="en-US" sz="1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9144000" cy="730151"/>
          </a:xfrm>
          <a:prstGeom prst="rect">
            <a:avLst/>
          </a:prstGeom>
          <a:solidFill>
            <a:srgbClr val="1C2833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381000" y="203150"/>
            <a:ext cx="8549640" cy="3238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2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Cost Estimate &amp; Next Steps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381000" y="984052"/>
            <a:ext cx="4112844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1200"/>
              </a:spcAft>
              <a:buNone/>
            </a:pPr>
            <a:r>
              <a:rPr lang="en-US" sz="1400" b="1" dirty="0">
                <a:solidFill>
                  <a:srgbClr val="9B59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Monthly Cost Estimate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381000" y="1346002"/>
            <a:ext cx="4032200" cy="2361307"/>
          </a:xfrm>
          <a:prstGeom prst="roundRect">
            <a:avLst>
              <a:gd name="adj" fmla="val 3227"/>
            </a:avLst>
          </a:prstGeom>
          <a:solidFill>
            <a:srgbClr val="F4F6F6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6" name="Shape 4"/>
          <p:cNvSpPr/>
          <p:nvPr/>
        </p:nvSpPr>
        <p:spPr>
          <a:xfrm>
            <a:off x="533400" y="1738015"/>
            <a:ext cx="3727400" cy="0"/>
          </a:xfrm>
          <a:prstGeom prst="line">
            <a:avLst/>
          </a:prstGeom>
          <a:noFill/>
          <a:ln w="9525">
            <a:solidFill>
              <a:srgbClr val="E5E7E9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533400" y="1549152"/>
            <a:ext cx="1671825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LLM API (Qwen via DashScope)</a:t>
            </a:r>
            <a:endParaRPr lang="en-US" sz="900" dirty="0"/>
          </a:p>
        </p:txBody>
      </p:sp>
      <p:sp>
        <p:nvSpPr>
          <p:cNvPr id="8" name="Text 6"/>
          <p:cNvSpPr/>
          <p:nvPr/>
        </p:nvSpPr>
        <p:spPr>
          <a:xfrm>
            <a:off x="3332857" y="1549152"/>
            <a:ext cx="946502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¥10,000 - ¥15,000</a:t>
            </a:r>
            <a:endParaRPr lang="en-US" sz="900" dirty="0"/>
          </a:p>
        </p:txBody>
      </p:sp>
      <p:sp>
        <p:nvSpPr>
          <p:cNvPr id="9" name="Shape 7"/>
          <p:cNvSpPr/>
          <p:nvPr/>
        </p:nvSpPr>
        <p:spPr>
          <a:xfrm>
            <a:off x="533400" y="1982391"/>
            <a:ext cx="3727400" cy="0"/>
          </a:xfrm>
          <a:prstGeom prst="line">
            <a:avLst/>
          </a:prstGeom>
          <a:noFill/>
          <a:ln w="9525">
            <a:solidFill>
              <a:srgbClr val="E5E7E9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533400" y="1793528"/>
            <a:ext cx="1412391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Vector DB (AnalyticDB-PG)</a:t>
            </a:r>
            <a:endParaRPr lang="en-US" sz="900" dirty="0"/>
          </a:p>
        </p:txBody>
      </p:sp>
      <p:sp>
        <p:nvSpPr>
          <p:cNvPr id="11" name="Text 9"/>
          <p:cNvSpPr/>
          <p:nvPr/>
        </p:nvSpPr>
        <p:spPr>
          <a:xfrm>
            <a:off x="3459956" y="1793528"/>
            <a:ext cx="816861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¥2,000 - ¥3,000</a:t>
            </a:r>
            <a:endParaRPr lang="en-US" sz="900" dirty="0"/>
          </a:p>
        </p:txBody>
      </p:sp>
      <p:sp>
        <p:nvSpPr>
          <p:cNvPr id="12" name="Shape 10"/>
          <p:cNvSpPr/>
          <p:nvPr/>
        </p:nvSpPr>
        <p:spPr>
          <a:xfrm>
            <a:off x="533400" y="2226766"/>
            <a:ext cx="3727400" cy="0"/>
          </a:xfrm>
          <a:prstGeom prst="line">
            <a:avLst/>
          </a:prstGeom>
          <a:noFill/>
          <a:ln w="9525">
            <a:solidFill>
              <a:srgbClr val="E5E7E9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533400" y="2037904"/>
            <a:ext cx="1380208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Object Storage (OSS 1TB)</a:t>
            </a:r>
            <a:endParaRPr lang="en-US" sz="900" dirty="0"/>
          </a:p>
        </p:txBody>
      </p:sp>
      <p:sp>
        <p:nvSpPr>
          <p:cNvPr id="14" name="Text 12"/>
          <p:cNvSpPr/>
          <p:nvPr/>
        </p:nvSpPr>
        <p:spPr>
          <a:xfrm>
            <a:off x="3650605" y="2037904"/>
            <a:ext cx="622399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¥100 - ¥150</a:t>
            </a:r>
            <a:endParaRPr lang="en-US" sz="900" dirty="0"/>
          </a:p>
        </p:txBody>
      </p:sp>
      <p:sp>
        <p:nvSpPr>
          <p:cNvPr id="15" name="Shape 13"/>
          <p:cNvSpPr/>
          <p:nvPr/>
        </p:nvSpPr>
        <p:spPr>
          <a:xfrm>
            <a:off x="533400" y="2471142"/>
            <a:ext cx="3727400" cy="0"/>
          </a:xfrm>
          <a:prstGeom prst="line">
            <a:avLst/>
          </a:prstGeom>
          <a:noFill/>
          <a:ln w="9525">
            <a:solidFill>
              <a:srgbClr val="E5E7E9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533400" y="2282279"/>
            <a:ext cx="1704159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Metadata DB (RDS PostgreSQL)</a:t>
            </a:r>
            <a:endParaRPr lang="en-US" sz="900" dirty="0"/>
          </a:p>
        </p:txBody>
      </p:sp>
      <p:sp>
        <p:nvSpPr>
          <p:cNvPr id="17" name="Text 15"/>
          <p:cNvSpPr/>
          <p:nvPr/>
        </p:nvSpPr>
        <p:spPr>
          <a:xfrm>
            <a:off x="3555355" y="2282279"/>
            <a:ext cx="719554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¥800 - ¥1,200</a:t>
            </a:r>
            <a:endParaRPr lang="en-US" sz="900" dirty="0"/>
          </a:p>
        </p:txBody>
      </p:sp>
      <p:sp>
        <p:nvSpPr>
          <p:cNvPr id="18" name="Shape 16"/>
          <p:cNvSpPr/>
          <p:nvPr/>
        </p:nvSpPr>
        <p:spPr>
          <a:xfrm>
            <a:off x="533400" y="2715518"/>
            <a:ext cx="3727400" cy="0"/>
          </a:xfrm>
          <a:prstGeom prst="line">
            <a:avLst/>
          </a:prstGeom>
          <a:noFill/>
          <a:ln w="9525">
            <a:solidFill>
              <a:srgbClr val="E5E7E9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533400" y="2526655"/>
            <a:ext cx="1568294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Search (Elasticsearch 3-node)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3459956" y="2526655"/>
            <a:ext cx="816861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¥3,000 - ¥5,000</a:t>
            </a:r>
            <a:endParaRPr lang="en-US" sz="900" dirty="0"/>
          </a:p>
        </p:txBody>
      </p:sp>
      <p:sp>
        <p:nvSpPr>
          <p:cNvPr id="21" name="Shape 19"/>
          <p:cNvSpPr/>
          <p:nvPr/>
        </p:nvSpPr>
        <p:spPr>
          <a:xfrm>
            <a:off x="533400" y="2959894"/>
            <a:ext cx="3727400" cy="0"/>
          </a:xfrm>
          <a:prstGeom prst="line">
            <a:avLst/>
          </a:prstGeom>
          <a:noFill/>
          <a:ln w="9525">
            <a:solidFill>
              <a:srgbClr val="E5E7E9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533400" y="2771031"/>
            <a:ext cx="1542336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Compute (ACK/ECS 4 nodes)</a:t>
            </a:r>
            <a:endParaRPr lang="en-US" sz="900" dirty="0"/>
          </a:p>
        </p:txBody>
      </p:sp>
      <p:sp>
        <p:nvSpPr>
          <p:cNvPr id="23" name="Text 21"/>
          <p:cNvSpPr/>
          <p:nvPr/>
        </p:nvSpPr>
        <p:spPr>
          <a:xfrm>
            <a:off x="3459956" y="2771031"/>
            <a:ext cx="816861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¥3,000 - ¥4,000</a:t>
            </a:r>
            <a:endParaRPr lang="en-US" sz="900" dirty="0"/>
          </a:p>
        </p:txBody>
      </p:sp>
      <p:sp>
        <p:nvSpPr>
          <p:cNvPr id="24" name="Shape 22"/>
          <p:cNvSpPr/>
          <p:nvPr/>
        </p:nvSpPr>
        <p:spPr>
          <a:xfrm>
            <a:off x="533400" y="3204270"/>
            <a:ext cx="3727400" cy="0"/>
          </a:xfrm>
          <a:prstGeom prst="line">
            <a:avLst/>
          </a:prstGeom>
          <a:noFill/>
          <a:ln w="9525">
            <a:solidFill>
              <a:srgbClr val="E5E7E9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533400" y="3015407"/>
            <a:ext cx="1527003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Other (API Gateway, Monitor)</a:t>
            </a:r>
            <a:endParaRPr lang="en-US" sz="900" dirty="0"/>
          </a:p>
        </p:txBody>
      </p:sp>
      <p:sp>
        <p:nvSpPr>
          <p:cNvPr id="26" name="Text 24"/>
          <p:cNvSpPr/>
          <p:nvPr/>
        </p:nvSpPr>
        <p:spPr>
          <a:xfrm>
            <a:off x="3459956" y="3015407"/>
            <a:ext cx="816861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¥1,000 - ¥2,000</a:t>
            </a:r>
            <a:endParaRPr lang="en-US" sz="900" dirty="0"/>
          </a:p>
        </p:txBody>
      </p:sp>
      <p:sp>
        <p:nvSpPr>
          <p:cNvPr id="27" name="Text 25"/>
          <p:cNvSpPr/>
          <p:nvPr/>
        </p:nvSpPr>
        <p:spPr>
          <a:xfrm>
            <a:off x="381000" y="3209032"/>
            <a:ext cx="4032200" cy="345877"/>
          </a:xfrm>
          <a:prstGeom prst="rect">
            <a:avLst/>
          </a:prstGeom>
          <a:solidFill>
            <a:srgbClr val="E8DAE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28" name="Text 26"/>
          <p:cNvSpPr/>
          <p:nvPr/>
        </p:nvSpPr>
        <p:spPr>
          <a:xfrm>
            <a:off x="533400" y="3310533"/>
            <a:ext cx="832193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000" b="1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Total Monthly</a:t>
            </a:r>
            <a:endParaRPr lang="en-US" sz="1000" dirty="0"/>
          </a:p>
        </p:txBody>
      </p:sp>
      <p:sp>
        <p:nvSpPr>
          <p:cNvPr id="29" name="Text 27"/>
          <p:cNvSpPr/>
          <p:nvPr/>
        </p:nvSpPr>
        <p:spPr>
          <a:xfrm>
            <a:off x="2316063" y="3310533"/>
            <a:ext cx="1983632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000" b="1" dirty="0">
                <a:solidFill>
                  <a:srgbClr val="9B59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¥20,000 - ¥30,000 (~$2.8K-$4.2K)</a:t>
            </a:r>
            <a:endParaRPr lang="en-US" sz="1000" dirty="0"/>
          </a:p>
        </p:txBody>
      </p:sp>
      <p:sp>
        <p:nvSpPr>
          <p:cNvPr id="30" name="Text 28"/>
          <p:cNvSpPr/>
          <p:nvPr/>
        </p:nvSpPr>
        <p:spPr>
          <a:xfrm>
            <a:off x="4730651" y="984052"/>
            <a:ext cx="4112996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1200"/>
              </a:spcAft>
              <a:buNone/>
            </a:pPr>
            <a:r>
              <a:rPr lang="en-US" sz="1400" b="1" dirty="0">
                <a:solidFill>
                  <a:srgbClr val="9B59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Immediate Next Steps</a:t>
            </a:r>
            <a:endParaRPr lang="en-US" sz="1400" dirty="0"/>
          </a:p>
        </p:txBody>
      </p:sp>
      <p:sp>
        <p:nvSpPr>
          <p:cNvPr id="31" name="Text 29"/>
          <p:cNvSpPr/>
          <p:nvPr/>
        </p:nvSpPr>
        <p:spPr>
          <a:xfrm>
            <a:off x="4730651" y="1346002"/>
            <a:ext cx="4032349" cy="1517600"/>
          </a:xfrm>
          <a:prstGeom prst="roundRect">
            <a:avLst>
              <a:gd name="adj" fmla="val 5021"/>
            </a:avLst>
          </a:prstGeom>
          <a:solidFill>
            <a:srgbClr val="40695B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2" name="Text 30"/>
          <p:cNvSpPr/>
          <p:nvPr/>
        </p:nvSpPr>
        <p:spPr>
          <a:xfrm>
            <a:off x="4921151" y="1536502"/>
            <a:ext cx="3724376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1000"/>
              </a:spcAft>
              <a:buNone/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Action Items</a:t>
            </a:r>
            <a:endParaRPr lang="en-US" sz="1200" dirty="0"/>
          </a:p>
        </p:txBody>
      </p:sp>
      <p:sp>
        <p:nvSpPr>
          <p:cNvPr id="33" name="Text 31"/>
          <p:cNvSpPr/>
          <p:nvPr/>
        </p:nvSpPr>
        <p:spPr>
          <a:xfrm>
            <a:off x="4921151" y="1834902"/>
            <a:ext cx="3651349" cy="762000"/>
          </a:xfrm>
          <a:prstGeom prst="rect">
            <a:avLst/>
          </a:prstGeom>
          <a:noFill/>
          <a:ln/>
        </p:spPr>
        <p:txBody>
          <a:bodyPr wrap="square" lIns="95250" tIns="0" rIns="0" bIns="0" rtlCol="0" anchor="t"/>
          <a:lstStyle/>
          <a:p>
            <a:pPr algn="l" marL="95250" indent="-95250">
              <a:spcAft>
                <a:spcPts val="600"/>
              </a:spcAft>
              <a:buSzPct val="100000"/>
              <a:buChar char="•"/>
            </a:pPr>
            <a:r>
              <a:rPr lang="en-US" sz="9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Vendor evaluation with Alibaba Cloud team</a:t>
            </a:r>
            <a:endParaRPr lang="en-US" sz="900" dirty="0"/>
          </a:p>
          <a:p>
            <a:pPr algn="l" marL="95250" indent="-95250">
              <a:spcAft>
                <a:spcPts val="600"/>
              </a:spcAft>
              <a:buSzPct val="100000"/>
              <a:buChar char="•"/>
            </a:pPr>
            <a:r>
              <a:rPr lang="en-US" sz="9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PoC: RAG API + AnalyticDB-PG + Qwen</a:t>
            </a:r>
            <a:endParaRPr lang="en-US" sz="900" dirty="0"/>
          </a:p>
          <a:p>
            <a:pPr algn="l" marL="95250" indent="-95250">
              <a:spcAft>
                <a:spcPts val="600"/>
              </a:spcAft>
              <a:buSzPct val="100000"/>
              <a:buChar char="•"/>
            </a:pPr>
            <a:r>
              <a:rPr lang="en-US" sz="9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MS Graph API integration prototype</a:t>
            </a:r>
            <a:endParaRPr lang="en-US" sz="900" dirty="0"/>
          </a:p>
          <a:p>
            <a:pPr algn="l" marL="95250" indent="-95250">
              <a:spcAft>
                <a:spcPts val="600"/>
              </a:spcAft>
              <a:buSzPct val="100000"/>
              <a:buChar char="•"/>
            </a:pPr>
            <a:r>
              <a:rPr lang="en-US" sz="9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Proceed to Technical Design phase</a:t>
            </a:r>
            <a:endParaRPr lang="en-US" sz="900" dirty="0"/>
          </a:p>
        </p:txBody>
      </p:sp>
      <p:sp>
        <p:nvSpPr>
          <p:cNvPr id="34" name="Text 32"/>
          <p:cNvSpPr/>
          <p:nvPr/>
        </p:nvSpPr>
        <p:spPr>
          <a:xfrm>
            <a:off x="4730651" y="3054102"/>
            <a:ext cx="4112996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1500"/>
              </a:spcBef>
              <a:spcAft>
                <a:spcPts val="1200"/>
              </a:spcAft>
              <a:buNone/>
            </a:pPr>
            <a:r>
              <a:rPr lang="en-US" sz="1400" b="1" dirty="0">
                <a:solidFill>
                  <a:srgbClr val="9B59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Success Criteria</a:t>
            </a:r>
            <a:endParaRPr lang="en-US" sz="1400" dirty="0"/>
          </a:p>
        </p:txBody>
      </p:sp>
      <p:sp>
        <p:nvSpPr>
          <p:cNvPr id="35" name="Text 33"/>
          <p:cNvSpPr/>
          <p:nvPr/>
        </p:nvSpPr>
        <p:spPr>
          <a:xfrm>
            <a:off x="4730651" y="3416052"/>
            <a:ext cx="4032349" cy="1130052"/>
          </a:xfrm>
          <a:prstGeom prst="roundRect">
            <a:avLst>
              <a:gd name="adj" fmla="val 6743"/>
            </a:avLst>
          </a:prstGeom>
          <a:solidFill>
            <a:srgbClr val="F4F6F6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6" name="Shape 34"/>
          <p:cNvSpPr/>
          <p:nvPr/>
        </p:nvSpPr>
        <p:spPr>
          <a:xfrm>
            <a:off x="4749701" y="3416052"/>
            <a:ext cx="0" cy="1130052"/>
          </a:xfrm>
          <a:prstGeom prst="line">
            <a:avLst/>
          </a:prstGeom>
          <a:noFill/>
          <a:ln w="38100">
            <a:solidFill>
              <a:srgbClr val="E74C3C"/>
            </a:solidFill>
            <a:prstDash val="solid"/>
          </a:ln>
        </p:spPr>
      </p:sp>
      <p:sp>
        <p:nvSpPr>
          <p:cNvPr id="37" name="Text 35"/>
          <p:cNvSpPr/>
          <p:nvPr/>
        </p:nvSpPr>
        <p:spPr>
          <a:xfrm>
            <a:off x="4921151" y="3568452"/>
            <a:ext cx="3689449" cy="774502"/>
          </a:xfrm>
          <a:prstGeom prst="rect">
            <a:avLst/>
          </a:prstGeom>
          <a:noFill/>
          <a:ln/>
        </p:spPr>
        <p:txBody>
          <a:bodyPr wrap="square" lIns="95250" tIns="0" rIns="0" bIns="0" rtlCol="0" anchor="t"/>
          <a:lstStyle/>
          <a:p>
            <a:pPr algn="l" marL="95250" indent="-95250">
              <a:spcAft>
                <a:spcPts val="400"/>
              </a:spcAft>
              <a:buSzPct val="100000"/>
              <a:buChar char="•"/>
            </a:pPr>
            <a:r>
              <a:rPr lang="en-US" sz="8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Reduce average time-to-answer by 50%</a:t>
            </a:r>
            <a:endParaRPr lang="en-US" sz="800" dirty="0"/>
          </a:p>
          <a:p>
            <a:pPr algn="l" marL="95250" indent="-95250">
              <a:spcAft>
                <a:spcPts val="400"/>
              </a:spcAft>
              <a:buSzPct val="100000"/>
              <a:buChar char="•"/>
            </a:pPr>
            <a:r>
              <a:rPr lang="en-US" sz="8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85%+ retrieval accuracy on benchmarks</a:t>
            </a:r>
            <a:endParaRPr lang="en-US" sz="800" dirty="0"/>
          </a:p>
          <a:p>
            <a:pPr algn="l" marL="95250" indent="-95250">
              <a:spcAft>
                <a:spcPts val="400"/>
              </a:spcAft>
              <a:buSzPct val="100000"/>
              <a:buChar char="•"/>
            </a:pPr>
            <a:r>
              <a:rPr lang="en-US" sz="8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Consolidate 3+ existing knowledge tools</a:t>
            </a:r>
            <a:endParaRPr lang="en-US" sz="800" dirty="0"/>
          </a:p>
          <a:p>
            <a:pPr algn="l" marL="95250" indent="-95250">
              <a:spcAft>
                <a:spcPts val="400"/>
              </a:spcAft>
              <a:buSzPct val="100000"/>
              <a:buChar char="•"/>
            </a:pPr>
            <a:r>
              <a:rPr lang="en-US" sz="8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80% employee adoption within 6 months</a:t>
            </a:r>
            <a:endParaRPr lang="en-US" sz="800" dirty="0"/>
          </a:p>
          <a:p>
            <a:pPr algn="l" marL="95250" indent="-95250">
              <a:spcAft>
                <a:spcPts val="400"/>
              </a:spcAft>
              <a:buSzPct val="100000"/>
              <a:buChar char="•"/>
            </a:pPr>
            <a:r>
              <a:rPr lang="en-US" sz="8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&lt;500ms P95 latency (China region)</a:t>
            </a:r>
            <a:endParaRPr lang="en-US" sz="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9144000" cy="860227"/>
          </a:xfrm>
          <a:prstGeom prst="rect">
            <a:avLst/>
          </a:prstGeom>
          <a:solidFill>
            <a:srgbClr val="1C2833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381000" y="253901"/>
            <a:ext cx="8549640" cy="3524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Problem: Enterprise Knowledge Chaos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317450" y="1050727"/>
            <a:ext cx="8679281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1000"/>
              </a:spcAft>
              <a:buNone/>
            </a:pPr>
            <a:r>
              <a:rPr lang="en-US" sz="1400" b="1" dirty="0">
                <a:solidFill>
                  <a:srgbClr val="9B59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Critical Challenges Facing Large Enterprises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317450" y="1387227"/>
            <a:ext cx="4289375" cy="517327"/>
          </a:xfrm>
          <a:prstGeom prst="roundRect">
            <a:avLst>
              <a:gd name="adj" fmla="val 14730"/>
            </a:avLst>
          </a:prstGeom>
          <a:solidFill>
            <a:srgbClr val="F4F6F6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6" name="Shape 4"/>
          <p:cNvSpPr/>
          <p:nvPr/>
        </p:nvSpPr>
        <p:spPr>
          <a:xfrm>
            <a:off x="341263" y="1387227"/>
            <a:ext cx="0" cy="517327"/>
          </a:xfrm>
          <a:prstGeom prst="line">
            <a:avLst/>
          </a:prstGeom>
          <a:noFill/>
          <a:ln w="47625">
            <a:solidFill>
              <a:srgbClr val="E74C3C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517475" y="1488728"/>
            <a:ext cx="4015689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300"/>
              </a:spcAft>
              <a:buNone/>
            </a:pPr>
            <a:r>
              <a:rPr lang="en-US" sz="1000" b="1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Knowledge Fragmentation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517475" y="1669703"/>
            <a:ext cx="4015689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Multiple tools (Confluence, SharePoint, Notion) create information silos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317450" y="2006054"/>
            <a:ext cx="4289375" cy="517327"/>
          </a:xfrm>
          <a:prstGeom prst="roundRect">
            <a:avLst>
              <a:gd name="adj" fmla="val 14730"/>
            </a:avLst>
          </a:prstGeom>
          <a:solidFill>
            <a:srgbClr val="F4F6F6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0" name="Shape 8"/>
          <p:cNvSpPr/>
          <p:nvPr/>
        </p:nvSpPr>
        <p:spPr>
          <a:xfrm>
            <a:off x="341263" y="2006054"/>
            <a:ext cx="0" cy="517327"/>
          </a:xfrm>
          <a:prstGeom prst="line">
            <a:avLst/>
          </a:prstGeom>
          <a:noFill/>
          <a:ln w="47625">
            <a:solidFill>
              <a:srgbClr val="E74C3C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517475" y="2107555"/>
            <a:ext cx="4015689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300"/>
              </a:spcAft>
              <a:buNone/>
            </a:pPr>
            <a:r>
              <a:rPr lang="en-US" sz="1000" b="1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AI Context Gap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517475" y="2288530"/>
            <a:ext cx="4015689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AI agents lack access to real-time, accurate organizational knowledge</a:t>
            </a:r>
            <a:endParaRPr lang="en-US" sz="900" dirty="0"/>
          </a:p>
        </p:txBody>
      </p:sp>
      <p:sp>
        <p:nvSpPr>
          <p:cNvPr id="13" name="Text 11"/>
          <p:cNvSpPr/>
          <p:nvPr/>
        </p:nvSpPr>
        <p:spPr>
          <a:xfrm>
            <a:off x="317450" y="2624882"/>
            <a:ext cx="4289375" cy="517327"/>
          </a:xfrm>
          <a:prstGeom prst="roundRect">
            <a:avLst>
              <a:gd name="adj" fmla="val 14730"/>
            </a:avLst>
          </a:prstGeom>
          <a:solidFill>
            <a:srgbClr val="F4F6F6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4" name="Shape 12"/>
          <p:cNvSpPr/>
          <p:nvPr/>
        </p:nvSpPr>
        <p:spPr>
          <a:xfrm>
            <a:off x="341263" y="2624882"/>
            <a:ext cx="0" cy="517327"/>
          </a:xfrm>
          <a:prstGeom prst="line">
            <a:avLst/>
          </a:prstGeom>
          <a:noFill/>
          <a:ln w="47625">
            <a:solidFill>
              <a:srgbClr val="E74C3C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517475" y="2726382"/>
            <a:ext cx="4015689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300"/>
              </a:spcAft>
              <a:buNone/>
            </a:pPr>
            <a:r>
              <a:rPr lang="en-US" sz="1000" b="1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Productivity Loss</a:t>
            </a:r>
            <a:endParaRPr lang="en-US" sz="1000" dirty="0"/>
          </a:p>
        </p:txBody>
      </p:sp>
      <p:sp>
        <p:nvSpPr>
          <p:cNvPr id="16" name="Text 14"/>
          <p:cNvSpPr/>
          <p:nvPr/>
        </p:nvSpPr>
        <p:spPr>
          <a:xfrm>
            <a:off x="517475" y="2907357"/>
            <a:ext cx="4015689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Employees spend 20% of time searching for information</a:t>
            </a:r>
            <a:endParaRPr lang="en-US" sz="900" dirty="0"/>
          </a:p>
        </p:txBody>
      </p:sp>
      <p:sp>
        <p:nvSpPr>
          <p:cNvPr id="17" name="Text 15"/>
          <p:cNvSpPr/>
          <p:nvPr/>
        </p:nvSpPr>
        <p:spPr>
          <a:xfrm>
            <a:off x="317450" y="3243709"/>
            <a:ext cx="4289375" cy="517327"/>
          </a:xfrm>
          <a:prstGeom prst="roundRect">
            <a:avLst>
              <a:gd name="adj" fmla="val 14730"/>
            </a:avLst>
          </a:prstGeom>
          <a:solidFill>
            <a:srgbClr val="F4F6F6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8" name="Shape 16"/>
          <p:cNvSpPr/>
          <p:nvPr/>
        </p:nvSpPr>
        <p:spPr>
          <a:xfrm>
            <a:off x="341263" y="3243709"/>
            <a:ext cx="0" cy="517327"/>
          </a:xfrm>
          <a:prstGeom prst="line">
            <a:avLst/>
          </a:prstGeom>
          <a:noFill/>
          <a:ln w="47625">
            <a:solidFill>
              <a:srgbClr val="E74C3C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517475" y="3345210"/>
            <a:ext cx="4015689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300"/>
              </a:spcAft>
              <a:buNone/>
            </a:pPr>
            <a:r>
              <a:rPr lang="en-US" sz="1000" b="1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Knowledge Staleness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517475" y="3526185"/>
            <a:ext cx="4015689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Static repositories become outdated without continuous maintenance</a:t>
            </a:r>
            <a:endParaRPr lang="en-US" sz="900" dirty="0"/>
          </a:p>
        </p:txBody>
      </p:sp>
      <p:sp>
        <p:nvSpPr>
          <p:cNvPr id="21" name="Text 19"/>
          <p:cNvSpPr/>
          <p:nvPr/>
        </p:nvSpPr>
        <p:spPr>
          <a:xfrm>
            <a:off x="317450" y="3862536"/>
            <a:ext cx="4289375" cy="517327"/>
          </a:xfrm>
          <a:prstGeom prst="roundRect">
            <a:avLst>
              <a:gd name="adj" fmla="val 14730"/>
            </a:avLst>
          </a:prstGeom>
          <a:solidFill>
            <a:srgbClr val="F4F6F6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22" name="Shape 20"/>
          <p:cNvSpPr/>
          <p:nvPr/>
        </p:nvSpPr>
        <p:spPr>
          <a:xfrm>
            <a:off x="341263" y="3862536"/>
            <a:ext cx="0" cy="517327"/>
          </a:xfrm>
          <a:prstGeom prst="line">
            <a:avLst/>
          </a:prstGeom>
          <a:noFill/>
          <a:ln w="47625">
            <a:solidFill>
              <a:srgbClr val="E74C3C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517475" y="3964037"/>
            <a:ext cx="4015689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300"/>
              </a:spcAft>
              <a:buNone/>
            </a:pPr>
            <a:r>
              <a:rPr lang="en-US" sz="1000" b="1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 Single Source of Truth</a:t>
            </a:r>
            <a:endParaRPr lang="en-US" sz="1000" dirty="0"/>
          </a:p>
        </p:txBody>
      </p:sp>
      <p:sp>
        <p:nvSpPr>
          <p:cNvPr id="24" name="Text 22"/>
          <p:cNvSpPr/>
          <p:nvPr/>
        </p:nvSpPr>
        <p:spPr>
          <a:xfrm>
            <a:off x="517475" y="4145012"/>
            <a:ext cx="4015689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Duplication and inconsistency across multiple systems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9144000" cy="781050"/>
          </a:xfrm>
          <a:prstGeom prst="rect">
            <a:avLst/>
          </a:prstGeom>
          <a:solidFill>
            <a:srgbClr val="40695B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381000" y="228600"/>
            <a:ext cx="8549640" cy="3238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2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Solution: Unified AI Knowledge Platform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317450" y="971550"/>
            <a:ext cx="4242486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800"/>
              </a:spcAft>
              <a:buNone/>
            </a:pPr>
            <a:r>
              <a:rPr lang="en-US" sz="1200" b="1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We're Building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317450" y="1244501"/>
            <a:ext cx="4159300" cy="609302"/>
          </a:xfrm>
          <a:prstGeom prst="roundRect">
            <a:avLst>
              <a:gd name="adj" fmla="val 12506"/>
            </a:avLst>
          </a:prstGeom>
          <a:solidFill>
            <a:srgbClr val="F4F6F6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6" name="Text 4"/>
          <p:cNvSpPr/>
          <p:nvPr/>
        </p:nvSpPr>
        <p:spPr>
          <a:xfrm>
            <a:off x="444401" y="1371451"/>
            <a:ext cx="3983507" cy="35540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400"/>
              </a:lnSpc>
              <a:buNone/>
            </a:pPr>
            <a:r>
              <a:rPr lang="en-US" sz="10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 </a:t>
            </a:r>
            <a:pPr algn="l" indent="0" marL="0">
              <a:lnSpc>
                <a:spcPts val="1400"/>
              </a:lnSpc>
              <a:buNone/>
            </a:pPr>
            <a:r>
              <a:rPr lang="en-US" sz="1000" b="1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AI-Integrated Enterprise Knowledge Base</a:t>
            </a:r>
            <a:pPr algn="l" indent="0" marL="0">
              <a:lnSpc>
                <a:spcPts val="1400"/>
              </a:lnSpc>
              <a:buNone/>
            </a:pPr>
            <a:r>
              <a:rPr lang="en-US" sz="10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that serves as the unified knowledge layer for both </a:t>
            </a:r>
            <a:pPr algn="l" indent="0" marL="0">
              <a:lnSpc>
                <a:spcPts val="1400"/>
              </a:lnSpc>
              <a:buNone/>
            </a:pPr>
            <a:r>
              <a:rPr lang="en-US" sz="1000" b="1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AI agents</a:t>
            </a:r>
            <a:pPr algn="l" indent="0" marL="0">
              <a:lnSpc>
                <a:spcPts val="1400"/>
              </a:lnSpc>
              <a:buNone/>
            </a:pPr>
            <a:r>
              <a:rPr lang="en-US" sz="10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and </a:t>
            </a:r>
            <a:pPr algn="l" indent="0" marL="0">
              <a:lnSpc>
                <a:spcPts val="1400"/>
              </a:lnSpc>
              <a:buNone/>
            </a:pPr>
            <a:r>
              <a:rPr lang="en-US" sz="1000" b="1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employees</a:t>
            </a:r>
            <a:pPr algn="l" indent="0" marL="0">
              <a:lnSpc>
                <a:spcPts val="1400"/>
              </a:lnSpc>
              <a:buNone/>
            </a:pPr>
            <a:r>
              <a:rPr lang="en-US" sz="10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</a:t>
            </a:r>
            <a:endParaRPr lang="en-US" sz="1000" dirty="0"/>
          </a:p>
        </p:txBody>
      </p:sp>
      <p:sp>
        <p:nvSpPr>
          <p:cNvPr id="7" name="Text 5"/>
          <p:cNvSpPr/>
          <p:nvPr/>
        </p:nvSpPr>
        <p:spPr>
          <a:xfrm>
            <a:off x="317450" y="1955304"/>
            <a:ext cx="4159300" cy="787003"/>
          </a:xfrm>
          <a:prstGeom prst="roundRect">
            <a:avLst>
              <a:gd name="adj" fmla="val 9682"/>
            </a:avLst>
          </a:prstGeom>
          <a:solidFill>
            <a:srgbClr val="F4F6F6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8" name="Text 6"/>
          <p:cNvSpPr/>
          <p:nvPr/>
        </p:nvSpPr>
        <p:spPr>
          <a:xfrm>
            <a:off x="444401" y="2082254"/>
            <a:ext cx="3983507" cy="53310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400"/>
              </a:lnSpc>
              <a:buNone/>
            </a:pPr>
            <a:r>
              <a:rPr lang="en-US" sz="10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Consolidates fragmented knowledge tools into a single, intelligent platform powered by </a:t>
            </a:r>
            <a:pPr algn="l" indent="0" marL="0">
              <a:lnSpc>
                <a:spcPts val="1400"/>
              </a:lnSpc>
              <a:buNone/>
            </a:pPr>
            <a:r>
              <a:rPr lang="en-US" sz="1000" b="1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RAG</a:t>
            </a:r>
            <a:pPr algn="l" indent="0" marL="0">
              <a:lnSpc>
                <a:spcPts val="1400"/>
              </a:lnSpc>
              <a:buNone/>
            </a:pPr>
            <a:r>
              <a:rPr lang="en-US" sz="10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(Retrieval-Augmented Generation) architecture.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317450" y="2843808"/>
            <a:ext cx="4159300" cy="609302"/>
          </a:xfrm>
          <a:prstGeom prst="roundRect">
            <a:avLst>
              <a:gd name="adj" fmla="val 12506"/>
            </a:avLst>
          </a:prstGeom>
          <a:solidFill>
            <a:srgbClr val="F4F6F6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0" name="Text 8"/>
          <p:cNvSpPr/>
          <p:nvPr/>
        </p:nvSpPr>
        <p:spPr>
          <a:xfrm>
            <a:off x="444401" y="2970758"/>
            <a:ext cx="3983507" cy="35540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400"/>
              </a:lnSpc>
              <a:buNone/>
            </a:pPr>
            <a:r>
              <a:rPr lang="en-US" sz="10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Enables real-time, accurate knowledge retrieval with </a:t>
            </a:r>
            <a:pPr algn="l" indent="0" marL="0">
              <a:lnSpc>
                <a:spcPts val="1400"/>
              </a:lnSpc>
              <a:buNone/>
            </a:pPr>
            <a:r>
              <a:rPr lang="en-US" sz="1000" b="1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hybrid search</a:t>
            </a:r>
            <a:pPr algn="l" indent="0" marL="0">
              <a:lnSpc>
                <a:spcPts val="1400"/>
              </a:lnSpc>
              <a:buNone/>
            </a:pPr>
            <a:r>
              <a:rPr lang="en-US" sz="10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(vector + keyword) and intelligent context building.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4667250" y="971550"/>
            <a:ext cx="4242486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800"/>
              </a:spcAft>
              <a:buNone/>
            </a:pPr>
            <a:r>
              <a:rPr lang="en-US" sz="1200" b="1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Deployment Strategy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4667250" y="1244501"/>
            <a:ext cx="4159300" cy="1158776"/>
          </a:xfrm>
          <a:prstGeom prst="roundRect">
            <a:avLst>
              <a:gd name="adj" fmla="val 6576"/>
            </a:avLst>
          </a:prstGeom>
          <a:solidFill>
            <a:srgbClr val="1C2833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3" name="Text 11"/>
          <p:cNvSpPr/>
          <p:nvPr/>
        </p:nvSpPr>
        <p:spPr>
          <a:xfrm>
            <a:off x="4794200" y="1371451"/>
            <a:ext cx="3983507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600"/>
              </a:spcAft>
              <a:buNone/>
            </a:pPr>
            <a:r>
              <a:rPr lang="en-US" sz="1000" b="1" dirty="0">
                <a:solidFill>
                  <a:srgbClr val="9B59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Alibaba Cloud (China Region)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4794200" y="1590526"/>
            <a:ext cx="3905399" cy="647700"/>
          </a:xfrm>
          <a:prstGeom prst="rect">
            <a:avLst/>
          </a:prstGeom>
          <a:noFill/>
          <a:ln/>
        </p:spPr>
        <p:txBody>
          <a:bodyPr wrap="square" lIns="76200" tIns="0" rIns="0" bIns="0" rtlCol="0" anchor="t"/>
          <a:lstStyle/>
          <a:p>
            <a:pPr algn="l" marL="76200" indent="-76200">
              <a:spcAft>
                <a:spcPts val="300"/>
              </a:spcAft>
              <a:buSzPct val="100000"/>
              <a:buChar char="•"/>
            </a:pPr>
            <a:r>
              <a:rPr lang="en-US" sz="9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Primary cloud infrastructure</a:t>
            </a:r>
            <a:endParaRPr lang="en-US" sz="900" dirty="0"/>
          </a:p>
          <a:p>
            <a:pPr algn="l" marL="76200" indent="-76200">
              <a:spcAft>
                <a:spcPts val="300"/>
              </a:spcAft>
              <a:buSzPct val="100000"/>
              <a:buChar char="•"/>
            </a:pPr>
            <a:r>
              <a:rPr lang="en-US" sz="9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Qwen LLMs via Model Studio</a:t>
            </a:r>
            <a:endParaRPr lang="en-US" sz="900" dirty="0"/>
          </a:p>
          <a:p>
            <a:pPr algn="l" marL="76200" indent="-76200">
              <a:spcAft>
                <a:spcPts val="300"/>
              </a:spcAft>
              <a:buSzPct val="100000"/>
              <a:buChar char="•"/>
            </a:pPr>
            <a:r>
              <a:rPr lang="en-US" sz="9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AnalyticDB-PG for vectors</a:t>
            </a:r>
            <a:endParaRPr lang="en-US" sz="900" dirty="0"/>
          </a:p>
          <a:p>
            <a:pPr algn="l" marL="76200" indent="-76200">
              <a:spcAft>
                <a:spcPts val="300"/>
              </a:spcAft>
              <a:buSzPct val="100000"/>
              <a:buChar char="•"/>
            </a:pPr>
            <a:r>
              <a:rPr lang="en-US" sz="9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Data residency compliance</a:t>
            </a:r>
            <a:endParaRPr lang="en-US" sz="900" dirty="0"/>
          </a:p>
        </p:txBody>
      </p:sp>
      <p:sp>
        <p:nvSpPr>
          <p:cNvPr id="15" name="Text 13"/>
          <p:cNvSpPr/>
          <p:nvPr/>
        </p:nvSpPr>
        <p:spPr>
          <a:xfrm>
            <a:off x="4667250" y="2504777"/>
            <a:ext cx="4159300" cy="987326"/>
          </a:xfrm>
          <a:prstGeom prst="roundRect">
            <a:avLst>
              <a:gd name="adj" fmla="val 7718"/>
            </a:avLst>
          </a:prstGeom>
          <a:solidFill>
            <a:srgbClr val="2E4053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6" name="Text 14"/>
          <p:cNvSpPr/>
          <p:nvPr/>
        </p:nvSpPr>
        <p:spPr>
          <a:xfrm>
            <a:off x="4794200" y="2631728"/>
            <a:ext cx="3983507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600"/>
              </a:spcAft>
              <a:buNone/>
            </a:pPr>
            <a:r>
              <a:rPr lang="en-US" sz="1000" b="1" dirty="0">
                <a:solidFill>
                  <a:srgbClr val="9B59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Microsoft Integration (Retained)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4794200" y="2850803"/>
            <a:ext cx="3905399" cy="476250"/>
          </a:xfrm>
          <a:prstGeom prst="rect">
            <a:avLst/>
          </a:prstGeom>
          <a:noFill/>
          <a:ln/>
        </p:spPr>
        <p:txBody>
          <a:bodyPr wrap="square" lIns="76200" tIns="0" rIns="0" bIns="0" rtlCol="0" anchor="t"/>
          <a:lstStyle/>
          <a:p>
            <a:pPr algn="l" marL="76200" indent="-76200">
              <a:spcAft>
                <a:spcPts val="300"/>
              </a:spcAft>
              <a:buSzPct val="100000"/>
              <a:buChar char="•"/>
            </a:pPr>
            <a:r>
              <a:rPr lang="en-US" sz="9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Azure AD for SSO/Identity</a:t>
            </a:r>
            <a:endParaRPr lang="en-US" sz="900" dirty="0"/>
          </a:p>
          <a:p>
            <a:pPr algn="l" marL="76200" indent="-76200">
              <a:spcAft>
                <a:spcPts val="300"/>
              </a:spcAft>
              <a:buSzPct val="100000"/>
              <a:buChar char="•"/>
            </a:pPr>
            <a:r>
              <a:rPr lang="en-US" sz="9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Microsoft 365 for Office</a:t>
            </a:r>
            <a:endParaRPr lang="en-US" sz="900" dirty="0"/>
          </a:p>
          <a:p>
            <a:pPr algn="l" marL="76200" indent="-76200">
              <a:spcAft>
                <a:spcPts val="300"/>
              </a:spcAft>
              <a:buSzPct val="100000"/>
              <a:buChar char="•"/>
            </a:pPr>
            <a:r>
              <a:rPr lang="en-US" sz="9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MS Graph API connectors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9144000" cy="730151"/>
          </a:xfrm>
          <a:prstGeom prst="rect">
            <a:avLst/>
          </a:prstGeom>
          <a:solidFill>
            <a:srgbClr val="9B59B6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381000" y="203150"/>
            <a:ext cx="8549640" cy="3238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2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Target Users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317450" y="920651"/>
            <a:ext cx="2012900" cy="4032349"/>
          </a:xfrm>
          <a:prstGeom prst="roundRect">
            <a:avLst>
              <a:gd name="adj" fmla="val 3786"/>
            </a:avLst>
          </a:prstGeom>
          <a:solidFill>
            <a:srgbClr val="F4F6F6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5" name="Shape 3"/>
          <p:cNvSpPr/>
          <p:nvPr/>
        </p:nvSpPr>
        <p:spPr>
          <a:xfrm>
            <a:off x="317450" y="939701"/>
            <a:ext cx="2012900" cy="0"/>
          </a:xfrm>
          <a:prstGeom prst="line">
            <a:avLst/>
          </a:prstGeom>
          <a:noFill/>
          <a:ln w="38100">
            <a:solidFill>
              <a:srgbClr val="40695B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469850" y="1111151"/>
            <a:ext cx="1742262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600"/>
              </a:spcAft>
              <a:buNone/>
            </a:pPr>
            <a:r>
              <a:rPr lang="en-US" sz="1200" b="1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AI Agents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469850" y="1358801"/>
            <a:ext cx="1742262" cy="44559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70"/>
              </a:lnSpc>
              <a:buNone/>
            </a:pPr>
            <a:r>
              <a:rPr lang="en-US" sz="9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Internal chatbots, Copilot integrations, automation agents, and customer-facing AI systems.</a:t>
            </a:r>
            <a:endParaRPr lang="en-US" sz="900" dirty="0"/>
          </a:p>
        </p:txBody>
      </p:sp>
      <p:sp>
        <p:nvSpPr>
          <p:cNvPr id="8" name="Text 6"/>
          <p:cNvSpPr/>
          <p:nvPr/>
        </p:nvSpPr>
        <p:spPr>
          <a:xfrm>
            <a:off x="469850" y="1880592"/>
            <a:ext cx="1742262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600"/>
              </a:spcBef>
              <a:buNone/>
            </a:pPr>
            <a:r>
              <a:rPr lang="en-US" sz="900" b="1" dirty="0">
                <a:solidFill>
                  <a:srgbClr val="9B59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Primary API consumers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2482751" y="920651"/>
            <a:ext cx="2013049" cy="4032349"/>
          </a:xfrm>
          <a:prstGeom prst="roundRect">
            <a:avLst>
              <a:gd name="adj" fmla="val 3785"/>
            </a:avLst>
          </a:prstGeom>
          <a:solidFill>
            <a:srgbClr val="F4F6F6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0" name="Shape 8"/>
          <p:cNvSpPr/>
          <p:nvPr/>
        </p:nvSpPr>
        <p:spPr>
          <a:xfrm>
            <a:off x="2482751" y="939701"/>
            <a:ext cx="2013049" cy="0"/>
          </a:xfrm>
          <a:prstGeom prst="line">
            <a:avLst/>
          </a:prstGeom>
          <a:noFill/>
          <a:ln w="38100">
            <a:solidFill>
              <a:srgbClr val="40695B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2635151" y="1111151"/>
            <a:ext cx="1742414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600"/>
              </a:spcAft>
              <a:buNone/>
            </a:pPr>
            <a:r>
              <a:rPr lang="en-US" sz="1200" b="1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Employees (500+)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2635151" y="1358801"/>
            <a:ext cx="1742414" cy="44559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70"/>
              </a:lnSpc>
              <a:buNone/>
            </a:pPr>
            <a:r>
              <a:rPr lang="en-US" sz="9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Knowledge consumers who need quick access via natural language search (CN/EN).</a:t>
            </a:r>
            <a:endParaRPr lang="en-US" sz="900" dirty="0"/>
          </a:p>
        </p:txBody>
      </p:sp>
      <p:sp>
        <p:nvSpPr>
          <p:cNvPr id="13" name="Text 11"/>
          <p:cNvSpPr/>
          <p:nvPr/>
        </p:nvSpPr>
        <p:spPr>
          <a:xfrm>
            <a:off x="2635151" y="1880592"/>
            <a:ext cx="1742414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600"/>
              </a:spcBef>
              <a:buNone/>
            </a:pPr>
            <a:r>
              <a:rPr lang="en-US" sz="900" b="1" dirty="0">
                <a:solidFill>
                  <a:srgbClr val="9B59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Daily active users</a:t>
            </a:r>
            <a:endParaRPr lang="en-US" sz="900" dirty="0"/>
          </a:p>
        </p:txBody>
      </p:sp>
      <p:sp>
        <p:nvSpPr>
          <p:cNvPr id="14" name="Text 12"/>
          <p:cNvSpPr/>
          <p:nvPr/>
        </p:nvSpPr>
        <p:spPr>
          <a:xfrm>
            <a:off x="4648200" y="920651"/>
            <a:ext cx="2012900" cy="4032349"/>
          </a:xfrm>
          <a:prstGeom prst="roundRect">
            <a:avLst>
              <a:gd name="adj" fmla="val 3786"/>
            </a:avLst>
          </a:prstGeom>
          <a:solidFill>
            <a:srgbClr val="F4F6F6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5" name="Shape 13"/>
          <p:cNvSpPr/>
          <p:nvPr/>
        </p:nvSpPr>
        <p:spPr>
          <a:xfrm>
            <a:off x="4648200" y="939701"/>
            <a:ext cx="2012900" cy="0"/>
          </a:xfrm>
          <a:prstGeom prst="line">
            <a:avLst/>
          </a:prstGeom>
          <a:noFill/>
          <a:ln w="38100">
            <a:solidFill>
              <a:srgbClr val="40695B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4800600" y="1111151"/>
            <a:ext cx="1742262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600"/>
              </a:spcAft>
              <a:buNone/>
            </a:pPr>
            <a:r>
              <a:rPr lang="en-US" sz="1200" b="1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Knowledge Curators</a:t>
            </a:r>
            <a:endParaRPr lang="en-US" sz="1200" dirty="0"/>
          </a:p>
        </p:txBody>
      </p:sp>
      <p:sp>
        <p:nvSpPr>
          <p:cNvPr id="17" name="Text 15"/>
          <p:cNvSpPr/>
          <p:nvPr/>
        </p:nvSpPr>
        <p:spPr>
          <a:xfrm>
            <a:off x="4800600" y="1358801"/>
            <a:ext cx="1742262" cy="29706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70"/>
              </a:lnSpc>
              <a:buNone/>
            </a:pPr>
            <a:r>
              <a:rPr lang="en-US" sz="9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SMEs who maintain, validate, and enrich content for accuracy.</a:t>
            </a:r>
            <a:endParaRPr lang="en-US" sz="900" dirty="0"/>
          </a:p>
        </p:txBody>
      </p:sp>
      <p:sp>
        <p:nvSpPr>
          <p:cNvPr id="18" name="Text 16"/>
          <p:cNvSpPr/>
          <p:nvPr/>
        </p:nvSpPr>
        <p:spPr>
          <a:xfrm>
            <a:off x="4800600" y="1732062"/>
            <a:ext cx="1742262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600"/>
              </a:spcBef>
              <a:buNone/>
            </a:pPr>
            <a:r>
              <a:rPr lang="en-US" sz="900" b="1" dirty="0">
                <a:solidFill>
                  <a:srgbClr val="9B59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Content maintainers</a:t>
            </a:r>
            <a:endParaRPr lang="en-US" sz="900" dirty="0"/>
          </a:p>
        </p:txBody>
      </p:sp>
      <p:sp>
        <p:nvSpPr>
          <p:cNvPr id="19" name="Text 17"/>
          <p:cNvSpPr/>
          <p:nvPr/>
        </p:nvSpPr>
        <p:spPr>
          <a:xfrm>
            <a:off x="6813500" y="920651"/>
            <a:ext cx="2013049" cy="4032349"/>
          </a:xfrm>
          <a:prstGeom prst="roundRect">
            <a:avLst>
              <a:gd name="adj" fmla="val 3785"/>
            </a:avLst>
          </a:prstGeom>
          <a:solidFill>
            <a:srgbClr val="F4F6F6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20" name="Shape 18"/>
          <p:cNvSpPr/>
          <p:nvPr/>
        </p:nvSpPr>
        <p:spPr>
          <a:xfrm>
            <a:off x="6813500" y="939701"/>
            <a:ext cx="2013049" cy="0"/>
          </a:xfrm>
          <a:prstGeom prst="line">
            <a:avLst/>
          </a:prstGeom>
          <a:noFill/>
          <a:ln w="38100">
            <a:solidFill>
              <a:srgbClr val="40695B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6965900" y="1111151"/>
            <a:ext cx="1742414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600"/>
              </a:spcAft>
              <a:buNone/>
            </a:pPr>
            <a:r>
              <a:rPr lang="en-US" sz="1200" b="1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IT / Platform Team</a:t>
            </a:r>
            <a:endParaRPr lang="en-US" sz="1200" dirty="0"/>
          </a:p>
        </p:txBody>
      </p:sp>
      <p:sp>
        <p:nvSpPr>
          <p:cNvPr id="22" name="Text 20"/>
          <p:cNvSpPr/>
          <p:nvPr/>
        </p:nvSpPr>
        <p:spPr>
          <a:xfrm>
            <a:off x="6965900" y="1358801"/>
            <a:ext cx="1742414" cy="44559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70"/>
              </a:lnSpc>
              <a:buNone/>
            </a:pPr>
            <a:r>
              <a:rPr lang="en-US" sz="9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Admins responsible for deployment, monitoring, and connectors.</a:t>
            </a:r>
            <a:endParaRPr lang="en-US" sz="900" dirty="0"/>
          </a:p>
        </p:txBody>
      </p:sp>
      <p:sp>
        <p:nvSpPr>
          <p:cNvPr id="23" name="Text 21"/>
          <p:cNvSpPr/>
          <p:nvPr/>
        </p:nvSpPr>
        <p:spPr>
          <a:xfrm>
            <a:off x="6965900" y="1880592"/>
            <a:ext cx="1742414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600"/>
              </a:spcBef>
              <a:buNone/>
            </a:pPr>
            <a:r>
              <a:rPr lang="en-US" sz="900" b="1" dirty="0">
                <a:solidFill>
                  <a:srgbClr val="9B59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System operators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4F6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9144000" cy="730151"/>
          </a:xfrm>
          <a:prstGeom prst="rect">
            <a:avLst/>
          </a:prstGeom>
          <a:solidFill>
            <a:srgbClr val="1C2833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381000" y="203150"/>
            <a:ext cx="8549640" cy="3238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2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Functional Architecture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253901" y="882551"/>
            <a:ext cx="1091952" cy="527000"/>
          </a:xfrm>
          <a:prstGeom prst="roundRect">
            <a:avLst>
              <a:gd name="adj" fmla="val 9639"/>
            </a:avLst>
          </a:prstGeom>
          <a:solidFill>
            <a:srgbClr val="40695B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5" name="Text 3"/>
          <p:cNvSpPr/>
          <p:nvPr/>
        </p:nvSpPr>
        <p:spPr>
          <a:xfrm>
            <a:off x="543556" y="1031677"/>
            <a:ext cx="512493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Knowledge</a:t>
            </a:r>
            <a:endParaRPr lang="en-US" sz="800" dirty="0"/>
          </a:p>
          <a:p>
            <a:pPr algn="ctr" indent="0" marL="0">
              <a:buNone/>
            </a:pPr>
            <a:r>
              <a:rPr lang="en-US" sz="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Delivery</a:t>
            </a:r>
            <a:endParaRPr lang="en-US" sz="800" dirty="0"/>
          </a:p>
        </p:txBody>
      </p:sp>
      <p:sp>
        <p:nvSpPr>
          <p:cNvPr id="6" name="Text 4"/>
          <p:cNvSpPr/>
          <p:nvPr/>
        </p:nvSpPr>
        <p:spPr>
          <a:xfrm>
            <a:off x="1447354" y="882551"/>
            <a:ext cx="4837063" cy="527000"/>
          </a:xfrm>
          <a:prstGeom prst="roundRect">
            <a:avLst>
              <a:gd name="adj" fmla="val 9639"/>
            </a:avLst>
          </a:prstGeom>
          <a:solidFill>
            <a:srgbClr val="FFFFFF"/>
          </a:solidFill>
          <a:ln w="9525">
            <a:solidFill>
              <a:srgbClr val="AAB7B8"/>
            </a:solidFill>
          </a:ln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7" name="Text 5"/>
          <p:cNvSpPr/>
          <p:nvPr/>
        </p:nvSpPr>
        <p:spPr>
          <a:xfrm>
            <a:off x="1558379" y="968276"/>
            <a:ext cx="4707312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400"/>
              </a:spcAft>
              <a:buNone/>
            </a:pPr>
            <a:r>
              <a:rPr lang="en-US" sz="900" b="1" dirty="0">
                <a:solidFill>
                  <a:srgbClr val="9B59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Consumer Interfaces</a:t>
            </a:r>
            <a:endParaRPr lang="en-US" sz="900" dirty="0"/>
          </a:p>
        </p:txBody>
      </p:sp>
      <p:sp>
        <p:nvSpPr>
          <p:cNvPr id="8" name="Text 6"/>
          <p:cNvSpPr/>
          <p:nvPr/>
        </p:nvSpPr>
        <p:spPr>
          <a:xfrm>
            <a:off x="1558379" y="1152376"/>
            <a:ext cx="508099" cy="171450"/>
          </a:xfrm>
          <a:prstGeom prst="roundRect">
            <a:avLst>
              <a:gd name="adj" fmla="val 22222"/>
            </a:avLst>
          </a:prstGeom>
          <a:solidFill>
            <a:srgbClr val="E8DAE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9" name="Text 7"/>
          <p:cNvSpPr/>
          <p:nvPr/>
        </p:nvSpPr>
        <p:spPr>
          <a:xfrm>
            <a:off x="1634579" y="1190476"/>
            <a:ext cx="362813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7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RAG API</a:t>
            </a:r>
            <a:endParaRPr lang="en-US" sz="700" dirty="0"/>
          </a:p>
        </p:txBody>
      </p:sp>
      <p:sp>
        <p:nvSpPr>
          <p:cNvPr id="10" name="Text 8"/>
          <p:cNvSpPr/>
          <p:nvPr/>
        </p:nvSpPr>
        <p:spPr>
          <a:xfrm>
            <a:off x="2104579" y="1152376"/>
            <a:ext cx="849064" cy="171450"/>
          </a:xfrm>
          <a:prstGeom prst="roundRect">
            <a:avLst>
              <a:gd name="adj" fmla="val 22222"/>
            </a:avLst>
          </a:prstGeom>
          <a:solidFill>
            <a:srgbClr val="E8DAE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1" name="Text 9"/>
          <p:cNvSpPr/>
          <p:nvPr/>
        </p:nvSpPr>
        <p:spPr>
          <a:xfrm>
            <a:off x="2180779" y="1190476"/>
            <a:ext cx="710598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7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Knowledge Portal</a:t>
            </a:r>
            <a:endParaRPr lang="en-US" sz="700" dirty="0"/>
          </a:p>
        </p:txBody>
      </p:sp>
      <p:sp>
        <p:nvSpPr>
          <p:cNvPr id="12" name="Text 10"/>
          <p:cNvSpPr/>
          <p:nvPr/>
        </p:nvSpPr>
        <p:spPr>
          <a:xfrm>
            <a:off x="2991743" y="1152376"/>
            <a:ext cx="671215" cy="171450"/>
          </a:xfrm>
          <a:prstGeom prst="roundRect">
            <a:avLst>
              <a:gd name="adj" fmla="val 22222"/>
            </a:avLst>
          </a:prstGeom>
          <a:solidFill>
            <a:srgbClr val="E8DAE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3" name="Text 11"/>
          <p:cNvSpPr/>
          <p:nvPr/>
        </p:nvSpPr>
        <p:spPr>
          <a:xfrm>
            <a:off x="3067943" y="1190476"/>
            <a:ext cx="529191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7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Chatbot SDK</a:t>
            </a:r>
            <a:endParaRPr lang="en-US" sz="700" dirty="0"/>
          </a:p>
        </p:txBody>
      </p:sp>
      <p:sp>
        <p:nvSpPr>
          <p:cNvPr id="14" name="Text 12"/>
          <p:cNvSpPr/>
          <p:nvPr/>
        </p:nvSpPr>
        <p:spPr>
          <a:xfrm>
            <a:off x="3701058" y="1152376"/>
            <a:ext cx="700832" cy="171450"/>
          </a:xfrm>
          <a:prstGeom prst="roundRect">
            <a:avLst>
              <a:gd name="adj" fmla="val 22222"/>
            </a:avLst>
          </a:prstGeom>
          <a:solidFill>
            <a:srgbClr val="E8DAE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5" name="Text 13"/>
          <p:cNvSpPr/>
          <p:nvPr/>
        </p:nvSpPr>
        <p:spPr>
          <a:xfrm>
            <a:off x="3777258" y="1190476"/>
            <a:ext cx="559400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7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Copilot Plugin</a:t>
            </a:r>
            <a:endParaRPr lang="en-US" sz="700" dirty="0"/>
          </a:p>
        </p:txBody>
      </p:sp>
      <p:sp>
        <p:nvSpPr>
          <p:cNvPr id="16" name="Text 14"/>
          <p:cNvSpPr/>
          <p:nvPr/>
        </p:nvSpPr>
        <p:spPr>
          <a:xfrm>
            <a:off x="6360616" y="882551"/>
            <a:ext cx="2529483" cy="527000"/>
          </a:xfrm>
          <a:prstGeom prst="roundRect">
            <a:avLst>
              <a:gd name="adj" fmla="val 9639"/>
            </a:avLst>
          </a:prstGeom>
          <a:solidFill>
            <a:srgbClr val="FFFFFF"/>
          </a:solidFill>
          <a:ln w="9525">
            <a:solidFill>
              <a:srgbClr val="AAB7B8"/>
            </a:solidFill>
          </a:ln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7" name="Text 15"/>
          <p:cNvSpPr/>
          <p:nvPr/>
        </p:nvSpPr>
        <p:spPr>
          <a:xfrm>
            <a:off x="6471642" y="968276"/>
            <a:ext cx="2353580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400"/>
              </a:spcAft>
              <a:buNone/>
            </a:pPr>
            <a:r>
              <a:rPr lang="en-US" sz="900" b="1" dirty="0">
                <a:solidFill>
                  <a:srgbClr val="9B59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Access Control</a:t>
            </a:r>
            <a:endParaRPr lang="en-US" sz="900" dirty="0"/>
          </a:p>
        </p:txBody>
      </p:sp>
      <p:sp>
        <p:nvSpPr>
          <p:cNvPr id="18" name="Text 16"/>
          <p:cNvSpPr/>
          <p:nvPr/>
        </p:nvSpPr>
        <p:spPr>
          <a:xfrm>
            <a:off x="6471642" y="1152376"/>
            <a:ext cx="661243" cy="171450"/>
          </a:xfrm>
          <a:prstGeom prst="roundRect">
            <a:avLst>
              <a:gd name="adj" fmla="val 22222"/>
            </a:avLst>
          </a:prstGeom>
          <a:solidFill>
            <a:srgbClr val="E8DAE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9" name="Text 17"/>
          <p:cNvSpPr/>
          <p:nvPr/>
        </p:nvSpPr>
        <p:spPr>
          <a:xfrm>
            <a:off x="6547842" y="1190476"/>
            <a:ext cx="519020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7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AuthN/AuthZ</a:t>
            </a:r>
            <a:endParaRPr lang="en-US" sz="700" dirty="0"/>
          </a:p>
        </p:txBody>
      </p:sp>
      <p:sp>
        <p:nvSpPr>
          <p:cNvPr id="20" name="Text 18"/>
          <p:cNvSpPr/>
          <p:nvPr/>
        </p:nvSpPr>
        <p:spPr>
          <a:xfrm>
            <a:off x="7170986" y="1152376"/>
            <a:ext cx="700832" cy="171450"/>
          </a:xfrm>
          <a:prstGeom prst="roundRect">
            <a:avLst>
              <a:gd name="adj" fmla="val 22222"/>
            </a:avLst>
          </a:prstGeom>
          <a:solidFill>
            <a:srgbClr val="E8DAE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21" name="Text 19"/>
          <p:cNvSpPr/>
          <p:nvPr/>
        </p:nvSpPr>
        <p:spPr>
          <a:xfrm>
            <a:off x="7247186" y="1190476"/>
            <a:ext cx="559400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7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RBAC Engine</a:t>
            </a:r>
            <a:endParaRPr lang="en-US" sz="700" dirty="0"/>
          </a:p>
        </p:txBody>
      </p:sp>
      <p:sp>
        <p:nvSpPr>
          <p:cNvPr id="22" name="Text 20"/>
          <p:cNvSpPr/>
          <p:nvPr/>
        </p:nvSpPr>
        <p:spPr>
          <a:xfrm>
            <a:off x="253901" y="1485751"/>
            <a:ext cx="1091952" cy="527000"/>
          </a:xfrm>
          <a:prstGeom prst="roundRect">
            <a:avLst>
              <a:gd name="adj" fmla="val 9639"/>
            </a:avLst>
          </a:prstGeom>
          <a:solidFill>
            <a:srgbClr val="40695B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23" name="Text 21"/>
          <p:cNvSpPr/>
          <p:nvPr/>
        </p:nvSpPr>
        <p:spPr>
          <a:xfrm>
            <a:off x="543556" y="1634877"/>
            <a:ext cx="512493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Knowledge</a:t>
            </a:r>
            <a:endParaRPr lang="en-US" sz="800" dirty="0"/>
          </a:p>
          <a:p>
            <a:pPr algn="ctr" indent="0" marL="0">
              <a:buNone/>
            </a:pPr>
            <a:r>
              <a:rPr lang="en-US" sz="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Retrieval</a:t>
            </a:r>
            <a:endParaRPr lang="en-US" sz="800" dirty="0"/>
          </a:p>
        </p:txBody>
      </p:sp>
      <p:sp>
        <p:nvSpPr>
          <p:cNvPr id="24" name="Text 22"/>
          <p:cNvSpPr/>
          <p:nvPr/>
        </p:nvSpPr>
        <p:spPr>
          <a:xfrm>
            <a:off x="1447354" y="1485751"/>
            <a:ext cx="2430066" cy="527000"/>
          </a:xfrm>
          <a:prstGeom prst="roundRect">
            <a:avLst>
              <a:gd name="adj" fmla="val 9639"/>
            </a:avLst>
          </a:prstGeom>
          <a:solidFill>
            <a:srgbClr val="FFFFFF"/>
          </a:solidFill>
          <a:ln w="9525">
            <a:solidFill>
              <a:srgbClr val="AAB7B8"/>
            </a:solidFill>
          </a:ln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25" name="Text 23"/>
          <p:cNvSpPr/>
          <p:nvPr/>
        </p:nvSpPr>
        <p:spPr>
          <a:xfrm>
            <a:off x="1558379" y="1571476"/>
            <a:ext cx="2252174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400"/>
              </a:spcAft>
              <a:buNone/>
            </a:pPr>
            <a:r>
              <a:rPr lang="en-US" sz="900" b="1" dirty="0">
                <a:solidFill>
                  <a:srgbClr val="9B59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Query Processing</a:t>
            </a:r>
            <a:endParaRPr lang="en-US" sz="900" dirty="0"/>
          </a:p>
        </p:txBody>
      </p:sp>
      <p:sp>
        <p:nvSpPr>
          <p:cNvPr id="26" name="Text 24"/>
          <p:cNvSpPr/>
          <p:nvPr/>
        </p:nvSpPr>
        <p:spPr>
          <a:xfrm>
            <a:off x="1558379" y="1755577"/>
            <a:ext cx="680889" cy="171450"/>
          </a:xfrm>
          <a:prstGeom prst="roundRect">
            <a:avLst>
              <a:gd name="adj" fmla="val 22222"/>
            </a:avLst>
          </a:prstGeom>
          <a:solidFill>
            <a:srgbClr val="E8DAE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27" name="Text 25"/>
          <p:cNvSpPr/>
          <p:nvPr/>
        </p:nvSpPr>
        <p:spPr>
          <a:xfrm>
            <a:off x="1634579" y="1793677"/>
            <a:ext cx="539058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7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Query Parser</a:t>
            </a:r>
            <a:endParaRPr lang="en-US" sz="700" dirty="0"/>
          </a:p>
        </p:txBody>
      </p:sp>
      <p:sp>
        <p:nvSpPr>
          <p:cNvPr id="28" name="Text 26"/>
          <p:cNvSpPr/>
          <p:nvPr/>
        </p:nvSpPr>
        <p:spPr>
          <a:xfrm>
            <a:off x="2277368" y="1755577"/>
            <a:ext cx="764977" cy="171450"/>
          </a:xfrm>
          <a:prstGeom prst="roundRect">
            <a:avLst>
              <a:gd name="adj" fmla="val 22222"/>
            </a:avLst>
          </a:prstGeom>
          <a:solidFill>
            <a:srgbClr val="E8DAE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29" name="Text 27"/>
          <p:cNvSpPr/>
          <p:nvPr/>
        </p:nvSpPr>
        <p:spPr>
          <a:xfrm>
            <a:off x="2353568" y="1793677"/>
            <a:ext cx="624828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7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Intent Classifier</a:t>
            </a:r>
            <a:endParaRPr lang="en-US" sz="700" dirty="0"/>
          </a:p>
        </p:txBody>
      </p:sp>
      <p:sp>
        <p:nvSpPr>
          <p:cNvPr id="30" name="Text 28"/>
          <p:cNvSpPr/>
          <p:nvPr/>
        </p:nvSpPr>
        <p:spPr>
          <a:xfrm>
            <a:off x="3953619" y="1485751"/>
            <a:ext cx="2430214" cy="527000"/>
          </a:xfrm>
          <a:prstGeom prst="roundRect">
            <a:avLst>
              <a:gd name="adj" fmla="val 9639"/>
            </a:avLst>
          </a:prstGeom>
          <a:solidFill>
            <a:srgbClr val="FFFFFF"/>
          </a:solidFill>
          <a:ln w="9525">
            <a:solidFill>
              <a:srgbClr val="AAB7B8"/>
            </a:solidFill>
          </a:ln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1" name="Text 29"/>
          <p:cNvSpPr/>
          <p:nvPr/>
        </p:nvSpPr>
        <p:spPr>
          <a:xfrm>
            <a:off x="4064645" y="1571476"/>
            <a:ext cx="2252326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400"/>
              </a:spcAft>
              <a:buNone/>
            </a:pPr>
            <a:r>
              <a:rPr lang="en-US" sz="900" b="1" dirty="0">
                <a:solidFill>
                  <a:srgbClr val="9B59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Search Engine</a:t>
            </a:r>
            <a:endParaRPr lang="en-US" sz="900" dirty="0"/>
          </a:p>
        </p:txBody>
      </p:sp>
      <p:sp>
        <p:nvSpPr>
          <p:cNvPr id="32" name="Text 30"/>
          <p:cNvSpPr/>
          <p:nvPr/>
        </p:nvSpPr>
        <p:spPr>
          <a:xfrm>
            <a:off x="4064645" y="1755577"/>
            <a:ext cx="710654" cy="171450"/>
          </a:xfrm>
          <a:prstGeom prst="roundRect">
            <a:avLst>
              <a:gd name="adj" fmla="val 22222"/>
            </a:avLst>
          </a:prstGeom>
          <a:solidFill>
            <a:srgbClr val="E8DAE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3" name="Text 31"/>
          <p:cNvSpPr/>
          <p:nvPr/>
        </p:nvSpPr>
        <p:spPr>
          <a:xfrm>
            <a:off x="4140845" y="1793677"/>
            <a:ext cx="569419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7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Vector Search</a:t>
            </a:r>
            <a:endParaRPr lang="en-US" sz="700" dirty="0"/>
          </a:p>
        </p:txBody>
      </p:sp>
      <p:sp>
        <p:nvSpPr>
          <p:cNvPr id="34" name="Text 32"/>
          <p:cNvSpPr/>
          <p:nvPr/>
        </p:nvSpPr>
        <p:spPr>
          <a:xfrm>
            <a:off x="4813399" y="1755577"/>
            <a:ext cx="804565" cy="171450"/>
          </a:xfrm>
          <a:prstGeom prst="roundRect">
            <a:avLst>
              <a:gd name="adj" fmla="val 22222"/>
            </a:avLst>
          </a:prstGeom>
          <a:solidFill>
            <a:srgbClr val="E8DAE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5" name="Text 33"/>
          <p:cNvSpPr/>
          <p:nvPr/>
        </p:nvSpPr>
        <p:spPr>
          <a:xfrm>
            <a:off x="4889599" y="1793677"/>
            <a:ext cx="665208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7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Keyword Search</a:t>
            </a:r>
            <a:endParaRPr lang="en-US" sz="700" dirty="0"/>
          </a:p>
        </p:txBody>
      </p:sp>
      <p:sp>
        <p:nvSpPr>
          <p:cNvPr id="36" name="Text 34"/>
          <p:cNvSpPr/>
          <p:nvPr/>
        </p:nvSpPr>
        <p:spPr>
          <a:xfrm>
            <a:off x="6460034" y="1485751"/>
            <a:ext cx="2430066" cy="527000"/>
          </a:xfrm>
          <a:prstGeom prst="roundRect">
            <a:avLst>
              <a:gd name="adj" fmla="val 9639"/>
            </a:avLst>
          </a:prstGeom>
          <a:solidFill>
            <a:srgbClr val="FFFFFF"/>
          </a:solidFill>
          <a:ln w="9525">
            <a:solidFill>
              <a:srgbClr val="AAB7B8"/>
            </a:solidFill>
          </a:ln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7" name="Text 35"/>
          <p:cNvSpPr/>
          <p:nvPr/>
        </p:nvSpPr>
        <p:spPr>
          <a:xfrm>
            <a:off x="6571059" y="1571476"/>
            <a:ext cx="2252174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400"/>
              </a:spcAft>
              <a:buNone/>
            </a:pPr>
            <a:r>
              <a:rPr lang="en-US" sz="900" b="1" dirty="0">
                <a:solidFill>
                  <a:srgbClr val="9B59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Generation</a:t>
            </a:r>
            <a:endParaRPr lang="en-US" sz="900" dirty="0"/>
          </a:p>
        </p:txBody>
      </p:sp>
      <p:sp>
        <p:nvSpPr>
          <p:cNvPr id="38" name="Text 36"/>
          <p:cNvSpPr/>
          <p:nvPr/>
        </p:nvSpPr>
        <p:spPr>
          <a:xfrm>
            <a:off x="6571059" y="1755577"/>
            <a:ext cx="517922" cy="171450"/>
          </a:xfrm>
          <a:prstGeom prst="roundRect">
            <a:avLst>
              <a:gd name="adj" fmla="val 22222"/>
            </a:avLst>
          </a:prstGeom>
          <a:solidFill>
            <a:srgbClr val="E8DAE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9" name="Text 37"/>
          <p:cNvSpPr/>
          <p:nvPr/>
        </p:nvSpPr>
        <p:spPr>
          <a:xfrm>
            <a:off x="6647259" y="1793677"/>
            <a:ext cx="372832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7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Reranker</a:t>
            </a:r>
            <a:endParaRPr lang="en-US" sz="700" dirty="0"/>
          </a:p>
        </p:txBody>
      </p:sp>
      <p:sp>
        <p:nvSpPr>
          <p:cNvPr id="40" name="Text 38"/>
          <p:cNvSpPr/>
          <p:nvPr/>
        </p:nvSpPr>
        <p:spPr>
          <a:xfrm>
            <a:off x="7127081" y="1755577"/>
            <a:ext cx="760065" cy="171450"/>
          </a:xfrm>
          <a:prstGeom prst="roundRect">
            <a:avLst>
              <a:gd name="adj" fmla="val 22222"/>
            </a:avLst>
          </a:prstGeom>
          <a:solidFill>
            <a:srgbClr val="E8DAE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41" name="Text 39"/>
          <p:cNvSpPr/>
          <p:nvPr/>
        </p:nvSpPr>
        <p:spPr>
          <a:xfrm>
            <a:off x="7203281" y="1793677"/>
            <a:ext cx="619819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7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Context Builder</a:t>
            </a:r>
            <a:endParaRPr lang="en-US" sz="700" dirty="0"/>
          </a:p>
        </p:txBody>
      </p:sp>
      <p:sp>
        <p:nvSpPr>
          <p:cNvPr id="42" name="Text 40"/>
          <p:cNvSpPr/>
          <p:nvPr/>
        </p:nvSpPr>
        <p:spPr>
          <a:xfrm>
            <a:off x="253901" y="2088952"/>
            <a:ext cx="1091952" cy="527000"/>
          </a:xfrm>
          <a:prstGeom prst="roundRect">
            <a:avLst>
              <a:gd name="adj" fmla="val 9639"/>
            </a:avLst>
          </a:prstGeom>
          <a:solidFill>
            <a:srgbClr val="40695B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43" name="Text 41"/>
          <p:cNvSpPr/>
          <p:nvPr/>
        </p:nvSpPr>
        <p:spPr>
          <a:xfrm>
            <a:off x="543556" y="2238077"/>
            <a:ext cx="512493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Knowledge</a:t>
            </a:r>
            <a:endParaRPr lang="en-US" sz="800" dirty="0"/>
          </a:p>
          <a:p>
            <a:pPr algn="ctr" indent="0" marL="0">
              <a:buNone/>
            </a:pPr>
            <a:r>
              <a:rPr lang="en-US" sz="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Storage</a:t>
            </a:r>
            <a:endParaRPr lang="en-US" sz="800" dirty="0"/>
          </a:p>
        </p:txBody>
      </p:sp>
      <p:sp>
        <p:nvSpPr>
          <p:cNvPr id="44" name="Text 42"/>
          <p:cNvSpPr/>
          <p:nvPr/>
        </p:nvSpPr>
        <p:spPr>
          <a:xfrm>
            <a:off x="1447354" y="2088952"/>
            <a:ext cx="1803499" cy="527000"/>
          </a:xfrm>
          <a:prstGeom prst="roundRect">
            <a:avLst>
              <a:gd name="adj" fmla="val 9639"/>
            </a:avLst>
          </a:prstGeom>
          <a:solidFill>
            <a:srgbClr val="FFFFFF"/>
          </a:solidFill>
          <a:ln w="9525">
            <a:solidFill>
              <a:srgbClr val="AAB7B8"/>
            </a:solidFill>
          </a:ln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45" name="Text 43"/>
          <p:cNvSpPr/>
          <p:nvPr/>
        </p:nvSpPr>
        <p:spPr>
          <a:xfrm>
            <a:off x="1558379" y="2174677"/>
            <a:ext cx="1613077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400"/>
              </a:spcAft>
              <a:buNone/>
            </a:pPr>
            <a:r>
              <a:rPr lang="en-US" sz="900" b="1" dirty="0">
                <a:solidFill>
                  <a:srgbClr val="9B59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Vector Store</a:t>
            </a:r>
            <a:endParaRPr lang="en-US" sz="900" dirty="0"/>
          </a:p>
        </p:txBody>
      </p:sp>
      <p:sp>
        <p:nvSpPr>
          <p:cNvPr id="46" name="Text 44"/>
          <p:cNvSpPr/>
          <p:nvPr/>
        </p:nvSpPr>
        <p:spPr>
          <a:xfrm>
            <a:off x="1558379" y="2358777"/>
            <a:ext cx="646509" cy="171450"/>
          </a:xfrm>
          <a:prstGeom prst="roundRect">
            <a:avLst>
              <a:gd name="adj" fmla="val 22222"/>
            </a:avLst>
          </a:prstGeom>
          <a:solidFill>
            <a:srgbClr val="E8DAE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47" name="Text 45"/>
          <p:cNvSpPr/>
          <p:nvPr/>
        </p:nvSpPr>
        <p:spPr>
          <a:xfrm>
            <a:off x="1634579" y="2396877"/>
            <a:ext cx="503992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7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Embeddings</a:t>
            </a:r>
            <a:endParaRPr lang="en-US" sz="700" dirty="0"/>
          </a:p>
        </p:txBody>
      </p:sp>
      <p:sp>
        <p:nvSpPr>
          <p:cNvPr id="48" name="Text 46"/>
          <p:cNvSpPr/>
          <p:nvPr/>
        </p:nvSpPr>
        <p:spPr>
          <a:xfrm>
            <a:off x="3327053" y="2088952"/>
            <a:ext cx="1803648" cy="527000"/>
          </a:xfrm>
          <a:prstGeom prst="roundRect">
            <a:avLst>
              <a:gd name="adj" fmla="val 9639"/>
            </a:avLst>
          </a:prstGeom>
          <a:solidFill>
            <a:srgbClr val="FFFFFF"/>
          </a:solidFill>
          <a:ln w="9525">
            <a:solidFill>
              <a:srgbClr val="AAB7B8"/>
            </a:solidFill>
          </a:ln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49" name="Text 47"/>
          <p:cNvSpPr/>
          <p:nvPr/>
        </p:nvSpPr>
        <p:spPr>
          <a:xfrm>
            <a:off x="3438079" y="2174677"/>
            <a:ext cx="1613228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400"/>
              </a:spcAft>
              <a:buNone/>
            </a:pPr>
            <a:r>
              <a:rPr lang="en-US" sz="900" b="1" dirty="0">
                <a:solidFill>
                  <a:srgbClr val="9B59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Document Store</a:t>
            </a:r>
            <a:endParaRPr lang="en-US" sz="900" dirty="0"/>
          </a:p>
        </p:txBody>
      </p:sp>
      <p:sp>
        <p:nvSpPr>
          <p:cNvPr id="50" name="Text 48"/>
          <p:cNvSpPr/>
          <p:nvPr/>
        </p:nvSpPr>
        <p:spPr>
          <a:xfrm>
            <a:off x="3438079" y="2358777"/>
            <a:ext cx="666155" cy="171450"/>
          </a:xfrm>
          <a:prstGeom prst="roundRect">
            <a:avLst>
              <a:gd name="adj" fmla="val 22222"/>
            </a:avLst>
          </a:prstGeom>
          <a:solidFill>
            <a:srgbClr val="E8DAE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51" name="Text 49"/>
          <p:cNvSpPr/>
          <p:nvPr/>
        </p:nvSpPr>
        <p:spPr>
          <a:xfrm>
            <a:off x="3514279" y="2396877"/>
            <a:ext cx="524030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7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Raw Content</a:t>
            </a:r>
            <a:endParaRPr lang="en-US" sz="700" dirty="0"/>
          </a:p>
        </p:txBody>
      </p:sp>
      <p:sp>
        <p:nvSpPr>
          <p:cNvPr id="52" name="Text 50"/>
          <p:cNvSpPr/>
          <p:nvPr/>
        </p:nvSpPr>
        <p:spPr>
          <a:xfrm>
            <a:off x="5206901" y="2088952"/>
            <a:ext cx="1803499" cy="527000"/>
          </a:xfrm>
          <a:prstGeom prst="roundRect">
            <a:avLst>
              <a:gd name="adj" fmla="val 9639"/>
            </a:avLst>
          </a:prstGeom>
          <a:solidFill>
            <a:srgbClr val="FFFFFF"/>
          </a:solidFill>
          <a:ln w="9525">
            <a:solidFill>
              <a:srgbClr val="AAB7B8"/>
            </a:solidFill>
          </a:ln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53" name="Text 51"/>
          <p:cNvSpPr/>
          <p:nvPr/>
        </p:nvSpPr>
        <p:spPr>
          <a:xfrm>
            <a:off x="5317927" y="2174677"/>
            <a:ext cx="1613077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400"/>
              </a:spcAft>
              <a:buNone/>
            </a:pPr>
            <a:r>
              <a:rPr lang="en-US" sz="900" b="1" dirty="0">
                <a:solidFill>
                  <a:srgbClr val="9B59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Metadata Store</a:t>
            </a:r>
            <a:endParaRPr lang="en-US" sz="900" dirty="0"/>
          </a:p>
        </p:txBody>
      </p:sp>
      <p:sp>
        <p:nvSpPr>
          <p:cNvPr id="54" name="Text 52"/>
          <p:cNvSpPr/>
          <p:nvPr/>
        </p:nvSpPr>
        <p:spPr>
          <a:xfrm>
            <a:off x="5317927" y="2358777"/>
            <a:ext cx="458837" cy="171450"/>
          </a:xfrm>
          <a:prstGeom prst="roundRect">
            <a:avLst>
              <a:gd name="adj" fmla="val 22222"/>
            </a:avLst>
          </a:prstGeom>
          <a:solidFill>
            <a:srgbClr val="E8DAE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55" name="Text 53"/>
          <p:cNvSpPr/>
          <p:nvPr/>
        </p:nvSpPr>
        <p:spPr>
          <a:xfrm>
            <a:off x="5394127" y="2396877"/>
            <a:ext cx="312566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7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Catalog</a:t>
            </a:r>
            <a:endParaRPr lang="en-US" sz="700" dirty="0"/>
          </a:p>
        </p:txBody>
      </p:sp>
      <p:sp>
        <p:nvSpPr>
          <p:cNvPr id="56" name="Text 54"/>
          <p:cNvSpPr/>
          <p:nvPr/>
        </p:nvSpPr>
        <p:spPr>
          <a:xfrm>
            <a:off x="7086600" y="2088952"/>
            <a:ext cx="1803499" cy="527000"/>
          </a:xfrm>
          <a:prstGeom prst="roundRect">
            <a:avLst>
              <a:gd name="adj" fmla="val 9639"/>
            </a:avLst>
          </a:prstGeom>
          <a:solidFill>
            <a:srgbClr val="FFFFFF"/>
          </a:solidFill>
          <a:ln w="9525">
            <a:solidFill>
              <a:srgbClr val="AAB7B8"/>
            </a:solidFill>
          </a:ln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57" name="Text 55"/>
          <p:cNvSpPr/>
          <p:nvPr/>
        </p:nvSpPr>
        <p:spPr>
          <a:xfrm>
            <a:off x="7197626" y="2174677"/>
            <a:ext cx="1613077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400"/>
              </a:spcAft>
              <a:buNone/>
            </a:pPr>
            <a:r>
              <a:rPr lang="en-US" sz="900" b="1" dirty="0">
                <a:solidFill>
                  <a:srgbClr val="9B59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Graph Store</a:t>
            </a:r>
            <a:endParaRPr lang="en-US" sz="900" dirty="0"/>
          </a:p>
        </p:txBody>
      </p:sp>
      <p:sp>
        <p:nvSpPr>
          <p:cNvPr id="58" name="Text 56"/>
          <p:cNvSpPr/>
          <p:nvPr/>
        </p:nvSpPr>
        <p:spPr>
          <a:xfrm>
            <a:off x="7197626" y="2358777"/>
            <a:ext cx="685949" cy="171450"/>
          </a:xfrm>
          <a:prstGeom prst="roundRect">
            <a:avLst>
              <a:gd name="adj" fmla="val 22222"/>
            </a:avLst>
          </a:prstGeom>
          <a:solidFill>
            <a:srgbClr val="E8DAE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59" name="Text 57"/>
          <p:cNvSpPr/>
          <p:nvPr/>
        </p:nvSpPr>
        <p:spPr>
          <a:xfrm>
            <a:off x="7273826" y="2396877"/>
            <a:ext cx="544220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7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Relationships</a:t>
            </a:r>
            <a:endParaRPr lang="en-US" sz="700" dirty="0"/>
          </a:p>
        </p:txBody>
      </p:sp>
      <p:sp>
        <p:nvSpPr>
          <p:cNvPr id="60" name="Text 58"/>
          <p:cNvSpPr/>
          <p:nvPr/>
        </p:nvSpPr>
        <p:spPr>
          <a:xfrm>
            <a:off x="253901" y="2692152"/>
            <a:ext cx="1091952" cy="736550"/>
          </a:xfrm>
          <a:prstGeom prst="roundRect">
            <a:avLst>
              <a:gd name="adj" fmla="val 6897"/>
            </a:avLst>
          </a:prstGeom>
          <a:solidFill>
            <a:srgbClr val="40695B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61" name="Text 59"/>
          <p:cNvSpPr/>
          <p:nvPr/>
        </p:nvSpPr>
        <p:spPr>
          <a:xfrm>
            <a:off x="543556" y="2946053"/>
            <a:ext cx="512493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Knowledge</a:t>
            </a:r>
            <a:endParaRPr lang="en-US" sz="800" dirty="0"/>
          </a:p>
          <a:p>
            <a:pPr algn="ctr" indent="0" marL="0">
              <a:buNone/>
            </a:pPr>
            <a:r>
              <a:rPr lang="en-US" sz="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Ingestion</a:t>
            </a:r>
            <a:endParaRPr lang="en-US" sz="800" dirty="0"/>
          </a:p>
        </p:txBody>
      </p:sp>
      <p:sp>
        <p:nvSpPr>
          <p:cNvPr id="62" name="Text 60"/>
          <p:cNvSpPr/>
          <p:nvPr/>
        </p:nvSpPr>
        <p:spPr>
          <a:xfrm>
            <a:off x="1447354" y="2692152"/>
            <a:ext cx="2430066" cy="736550"/>
          </a:xfrm>
          <a:prstGeom prst="roundRect">
            <a:avLst>
              <a:gd name="adj" fmla="val 6897"/>
            </a:avLst>
          </a:prstGeom>
          <a:solidFill>
            <a:srgbClr val="FFFFFF"/>
          </a:solidFill>
          <a:ln w="9525">
            <a:solidFill>
              <a:srgbClr val="AAB7B8"/>
            </a:solidFill>
          </a:ln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63" name="Text 61"/>
          <p:cNvSpPr/>
          <p:nvPr/>
        </p:nvSpPr>
        <p:spPr>
          <a:xfrm>
            <a:off x="1558379" y="2777877"/>
            <a:ext cx="2252174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400"/>
              </a:spcAft>
              <a:buNone/>
            </a:pPr>
            <a:r>
              <a:rPr lang="en-US" sz="900" b="1" dirty="0">
                <a:solidFill>
                  <a:srgbClr val="9B59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Connectors</a:t>
            </a:r>
            <a:endParaRPr lang="en-US" sz="900" dirty="0"/>
          </a:p>
        </p:txBody>
      </p:sp>
      <p:sp>
        <p:nvSpPr>
          <p:cNvPr id="64" name="Text 62"/>
          <p:cNvSpPr/>
          <p:nvPr/>
        </p:nvSpPr>
        <p:spPr>
          <a:xfrm>
            <a:off x="1558379" y="2961977"/>
            <a:ext cx="602010" cy="171450"/>
          </a:xfrm>
          <a:prstGeom prst="roundRect">
            <a:avLst>
              <a:gd name="adj" fmla="val 22222"/>
            </a:avLst>
          </a:prstGeom>
          <a:solidFill>
            <a:srgbClr val="E8DAE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65" name="Text 63"/>
          <p:cNvSpPr/>
          <p:nvPr/>
        </p:nvSpPr>
        <p:spPr>
          <a:xfrm>
            <a:off x="1634579" y="3000077"/>
            <a:ext cx="458602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7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Confluence</a:t>
            </a:r>
            <a:endParaRPr lang="en-US" sz="700" dirty="0"/>
          </a:p>
        </p:txBody>
      </p:sp>
      <p:sp>
        <p:nvSpPr>
          <p:cNvPr id="66" name="Text 64"/>
          <p:cNvSpPr/>
          <p:nvPr/>
        </p:nvSpPr>
        <p:spPr>
          <a:xfrm>
            <a:off x="2198489" y="2961977"/>
            <a:ext cx="592187" cy="171450"/>
          </a:xfrm>
          <a:prstGeom prst="roundRect">
            <a:avLst>
              <a:gd name="adj" fmla="val 22222"/>
            </a:avLst>
          </a:prstGeom>
          <a:solidFill>
            <a:srgbClr val="E8DAE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67" name="Text 65"/>
          <p:cNvSpPr/>
          <p:nvPr/>
        </p:nvSpPr>
        <p:spPr>
          <a:xfrm>
            <a:off x="2274689" y="3000077"/>
            <a:ext cx="448583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7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SharePoint</a:t>
            </a:r>
            <a:endParaRPr lang="en-US" sz="700" dirty="0"/>
          </a:p>
        </p:txBody>
      </p:sp>
      <p:sp>
        <p:nvSpPr>
          <p:cNvPr id="68" name="Text 66"/>
          <p:cNvSpPr/>
          <p:nvPr/>
        </p:nvSpPr>
        <p:spPr>
          <a:xfrm>
            <a:off x="2828776" y="2961977"/>
            <a:ext cx="527893" cy="171450"/>
          </a:xfrm>
          <a:prstGeom prst="roundRect">
            <a:avLst>
              <a:gd name="adj" fmla="val 22222"/>
            </a:avLst>
          </a:prstGeom>
          <a:solidFill>
            <a:srgbClr val="E8DAE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69" name="Text 67"/>
          <p:cNvSpPr/>
          <p:nvPr/>
        </p:nvSpPr>
        <p:spPr>
          <a:xfrm>
            <a:off x="2904976" y="3000077"/>
            <a:ext cx="383003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7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OneDrive</a:t>
            </a:r>
            <a:endParaRPr lang="en-US" sz="700" dirty="0"/>
          </a:p>
        </p:txBody>
      </p:sp>
      <p:sp>
        <p:nvSpPr>
          <p:cNvPr id="70" name="Text 68"/>
          <p:cNvSpPr/>
          <p:nvPr/>
        </p:nvSpPr>
        <p:spPr>
          <a:xfrm>
            <a:off x="1558379" y="3171527"/>
            <a:ext cx="374749" cy="171450"/>
          </a:xfrm>
          <a:prstGeom prst="roundRect">
            <a:avLst>
              <a:gd name="adj" fmla="val 22222"/>
            </a:avLst>
          </a:prstGeom>
          <a:solidFill>
            <a:srgbClr val="E8DAE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71" name="Text 69"/>
          <p:cNvSpPr/>
          <p:nvPr/>
        </p:nvSpPr>
        <p:spPr>
          <a:xfrm>
            <a:off x="1634579" y="3209627"/>
            <a:ext cx="226796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7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Email</a:t>
            </a:r>
            <a:endParaRPr lang="en-US" sz="700" dirty="0"/>
          </a:p>
        </p:txBody>
      </p:sp>
      <p:sp>
        <p:nvSpPr>
          <p:cNvPr id="72" name="Text 70"/>
          <p:cNvSpPr/>
          <p:nvPr/>
        </p:nvSpPr>
        <p:spPr>
          <a:xfrm>
            <a:off x="3953619" y="2692152"/>
            <a:ext cx="2430214" cy="736550"/>
          </a:xfrm>
          <a:prstGeom prst="roundRect">
            <a:avLst>
              <a:gd name="adj" fmla="val 6897"/>
            </a:avLst>
          </a:prstGeom>
          <a:solidFill>
            <a:srgbClr val="FFFFFF"/>
          </a:solidFill>
          <a:ln w="9525">
            <a:solidFill>
              <a:srgbClr val="AAB7B8"/>
            </a:solidFill>
          </a:ln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73" name="Text 71"/>
          <p:cNvSpPr/>
          <p:nvPr/>
        </p:nvSpPr>
        <p:spPr>
          <a:xfrm>
            <a:off x="4064645" y="2777877"/>
            <a:ext cx="2252326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400"/>
              </a:spcAft>
              <a:buNone/>
            </a:pPr>
            <a:r>
              <a:rPr lang="en-US" sz="900" b="1" dirty="0">
                <a:solidFill>
                  <a:srgbClr val="9B59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Processing</a:t>
            </a:r>
            <a:endParaRPr lang="en-US" sz="900" dirty="0"/>
          </a:p>
        </p:txBody>
      </p:sp>
      <p:sp>
        <p:nvSpPr>
          <p:cNvPr id="74" name="Text 72"/>
          <p:cNvSpPr/>
          <p:nvPr/>
        </p:nvSpPr>
        <p:spPr>
          <a:xfrm>
            <a:off x="4064645" y="2961977"/>
            <a:ext cx="653058" cy="171450"/>
          </a:xfrm>
          <a:prstGeom prst="roundRect">
            <a:avLst>
              <a:gd name="adj" fmla="val 22222"/>
            </a:avLst>
          </a:prstGeom>
          <a:solidFill>
            <a:srgbClr val="E8DAE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75" name="Text 73"/>
          <p:cNvSpPr/>
          <p:nvPr/>
        </p:nvSpPr>
        <p:spPr>
          <a:xfrm>
            <a:off x="4140845" y="3000077"/>
            <a:ext cx="510671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7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ETL Pipeline</a:t>
            </a:r>
            <a:endParaRPr lang="en-US" sz="700" dirty="0"/>
          </a:p>
        </p:txBody>
      </p:sp>
      <p:sp>
        <p:nvSpPr>
          <p:cNvPr id="76" name="Text 74"/>
          <p:cNvSpPr/>
          <p:nvPr/>
        </p:nvSpPr>
        <p:spPr>
          <a:xfrm>
            <a:off x="4755803" y="2961977"/>
            <a:ext cx="488305" cy="171450"/>
          </a:xfrm>
          <a:prstGeom prst="roundRect">
            <a:avLst>
              <a:gd name="adj" fmla="val 22222"/>
            </a:avLst>
          </a:prstGeom>
          <a:solidFill>
            <a:srgbClr val="E8DAE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77" name="Text 75"/>
          <p:cNvSpPr/>
          <p:nvPr/>
        </p:nvSpPr>
        <p:spPr>
          <a:xfrm>
            <a:off x="4832003" y="3000077"/>
            <a:ext cx="342623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7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Chunker</a:t>
            </a:r>
            <a:endParaRPr lang="en-US" sz="700" dirty="0"/>
          </a:p>
        </p:txBody>
      </p:sp>
      <p:sp>
        <p:nvSpPr>
          <p:cNvPr id="78" name="Text 76"/>
          <p:cNvSpPr/>
          <p:nvPr/>
        </p:nvSpPr>
        <p:spPr>
          <a:xfrm>
            <a:off x="6460034" y="2692152"/>
            <a:ext cx="2430066" cy="736550"/>
          </a:xfrm>
          <a:prstGeom prst="roundRect">
            <a:avLst>
              <a:gd name="adj" fmla="val 6897"/>
            </a:avLst>
          </a:prstGeom>
          <a:solidFill>
            <a:srgbClr val="FFFFFF"/>
          </a:solidFill>
          <a:ln w="9525">
            <a:solidFill>
              <a:srgbClr val="AAB7B8"/>
            </a:solidFill>
          </a:ln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79" name="Text 77"/>
          <p:cNvSpPr/>
          <p:nvPr/>
        </p:nvSpPr>
        <p:spPr>
          <a:xfrm>
            <a:off x="6571059" y="2777877"/>
            <a:ext cx="2252174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400"/>
              </a:spcAft>
              <a:buNone/>
            </a:pPr>
            <a:r>
              <a:rPr lang="en-US" sz="900" b="1" dirty="0">
                <a:solidFill>
                  <a:srgbClr val="9B59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Enrichment</a:t>
            </a:r>
            <a:endParaRPr lang="en-US" sz="900" dirty="0"/>
          </a:p>
        </p:txBody>
      </p:sp>
      <p:sp>
        <p:nvSpPr>
          <p:cNvPr id="80" name="Text 78"/>
          <p:cNvSpPr/>
          <p:nvPr/>
        </p:nvSpPr>
        <p:spPr>
          <a:xfrm>
            <a:off x="6571059" y="2961977"/>
            <a:ext cx="923032" cy="171450"/>
          </a:xfrm>
          <a:prstGeom prst="roundRect">
            <a:avLst>
              <a:gd name="adj" fmla="val 22222"/>
            </a:avLst>
          </a:prstGeom>
          <a:solidFill>
            <a:srgbClr val="E8DAE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81" name="Text 79"/>
          <p:cNvSpPr/>
          <p:nvPr/>
        </p:nvSpPr>
        <p:spPr>
          <a:xfrm>
            <a:off x="6647259" y="3000077"/>
            <a:ext cx="786045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7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Embedding Service</a:t>
            </a:r>
            <a:endParaRPr lang="en-US" sz="700" dirty="0"/>
          </a:p>
        </p:txBody>
      </p:sp>
      <p:sp>
        <p:nvSpPr>
          <p:cNvPr id="82" name="Text 80"/>
          <p:cNvSpPr/>
          <p:nvPr/>
        </p:nvSpPr>
        <p:spPr>
          <a:xfrm>
            <a:off x="7532191" y="2961977"/>
            <a:ext cx="424160" cy="171450"/>
          </a:xfrm>
          <a:prstGeom prst="roundRect">
            <a:avLst>
              <a:gd name="adj" fmla="val 22222"/>
            </a:avLst>
          </a:prstGeom>
          <a:solidFill>
            <a:srgbClr val="E8DAE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83" name="Text 81"/>
          <p:cNvSpPr/>
          <p:nvPr/>
        </p:nvSpPr>
        <p:spPr>
          <a:xfrm>
            <a:off x="7608391" y="3000077"/>
            <a:ext cx="277195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7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Tagger</a:t>
            </a:r>
            <a:endParaRPr lang="en-US" sz="7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9144000" cy="952351"/>
          </a:xfrm>
          <a:prstGeom prst="rect">
            <a:avLst/>
          </a:prstGeom>
          <a:solidFill>
            <a:srgbClr val="FF6A00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381000" y="203150"/>
            <a:ext cx="8549640" cy="3238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2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Alibaba Cloud Technology Stack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381000" y="577751"/>
            <a:ext cx="8549640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400"/>
              </a:spcBef>
              <a:buNone/>
            </a:pPr>
            <a:r>
              <a:rPr lang="en-US" sz="1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Primary cloud infrastructure for China deployment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317450" y="1142851"/>
            <a:ext cx="2709267" cy="1854250"/>
          </a:xfrm>
          <a:prstGeom prst="roundRect">
            <a:avLst>
              <a:gd name="adj" fmla="val 4109"/>
            </a:avLst>
          </a:prstGeom>
          <a:solidFill>
            <a:srgbClr val="F4F6F6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6" name="Text 4"/>
          <p:cNvSpPr/>
          <p:nvPr/>
        </p:nvSpPr>
        <p:spPr>
          <a:xfrm>
            <a:off x="444401" y="1269802"/>
            <a:ext cx="2504474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600"/>
              </a:spcAft>
              <a:buNone/>
            </a:pPr>
            <a:r>
              <a:rPr lang="en-US" sz="1000" b="1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AI/ML Services</a:t>
            </a:r>
            <a:endParaRPr lang="en-US" sz="1000" dirty="0"/>
          </a:p>
        </p:txBody>
      </p:sp>
      <p:sp>
        <p:nvSpPr>
          <p:cNvPr id="7" name="Text 5"/>
          <p:cNvSpPr/>
          <p:nvPr/>
        </p:nvSpPr>
        <p:spPr>
          <a:xfrm>
            <a:off x="444401" y="1488877"/>
            <a:ext cx="2455366" cy="380702"/>
          </a:xfrm>
          <a:prstGeom prst="roundRect">
            <a:avLst>
              <a:gd name="adj" fmla="val 13344"/>
            </a:avLst>
          </a:prstGeom>
          <a:solidFill>
            <a:srgbClr val="FFFFFF"/>
          </a:solidFill>
          <a:ln w="9525">
            <a:solidFill>
              <a:srgbClr val="AAB7B8"/>
            </a:solidFill>
          </a:ln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8" name="Text 6"/>
          <p:cNvSpPr/>
          <p:nvPr/>
        </p:nvSpPr>
        <p:spPr>
          <a:xfrm>
            <a:off x="555427" y="1561802"/>
            <a:ext cx="2277981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800" b="1" dirty="0">
                <a:solidFill>
                  <a:srgbClr val="9B59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Qwen via Model Studio</a:t>
            </a:r>
            <a:endParaRPr lang="en-US" sz="800" dirty="0"/>
          </a:p>
        </p:txBody>
      </p:sp>
      <p:sp>
        <p:nvSpPr>
          <p:cNvPr id="9" name="Text 7"/>
          <p:cNvSpPr/>
          <p:nvPr/>
        </p:nvSpPr>
        <p:spPr>
          <a:xfrm>
            <a:off x="555427" y="1701403"/>
            <a:ext cx="2277981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00"/>
              </a:spcBef>
              <a:buNone/>
            </a:pPr>
            <a:r>
              <a:rPr lang="en-US" sz="7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LLM Provider (Qwen 2.5, Qwen-Max)</a:t>
            </a:r>
            <a:endParaRPr lang="en-US" sz="700" dirty="0"/>
          </a:p>
        </p:txBody>
      </p:sp>
      <p:sp>
        <p:nvSpPr>
          <p:cNvPr id="10" name="Text 8"/>
          <p:cNvSpPr/>
          <p:nvPr/>
        </p:nvSpPr>
        <p:spPr>
          <a:xfrm>
            <a:off x="444401" y="1920329"/>
            <a:ext cx="2455366" cy="380702"/>
          </a:xfrm>
          <a:prstGeom prst="roundRect">
            <a:avLst>
              <a:gd name="adj" fmla="val 13344"/>
            </a:avLst>
          </a:prstGeom>
          <a:solidFill>
            <a:srgbClr val="FFFFFF"/>
          </a:solidFill>
          <a:ln w="9525">
            <a:solidFill>
              <a:srgbClr val="AAB7B8"/>
            </a:solidFill>
          </a:ln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1" name="Text 9"/>
          <p:cNvSpPr/>
          <p:nvPr/>
        </p:nvSpPr>
        <p:spPr>
          <a:xfrm>
            <a:off x="555427" y="1993255"/>
            <a:ext cx="2277981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800" b="1" dirty="0">
                <a:solidFill>
                  <a:srgbClr val="9B59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gte-Qwen2 via DashScope</a:t>
            </a:r>
            <a:endParaRPr lang="en-US" sz="800" dirty="0"/>
          </a:p>
        </p:txBody>
      </p:sp>
      <p:sp>
        <p:nvSpPr>
          <p:cNvPr id="12" name="Text 10"/>
          <p:cNvSpPr/>
          <p:nvPr/>
        </p:nvSpPr>
        <p:spPr>
          <a:xfrm>
            <a:off x="555427" y="2132856"/>
            <a:ext cx="2277981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00"/>
              </a:spcBef>
              <a:buNone/>
            </a:pPr>
            <a:r>
              <a:rPr lang="en-US" sz="7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Embedding Service (top MTEB)</a:t>
            </a:r>
            <a:endParaRPr lang="en-US" sz="700" dirty="0"/>
          </a:p>
        </p:txBody>
      </p:sp>
      <p:sp>
        <p:nvSpPr>
          <p:cNvPr id="13" name="Text 11"/>
          <p:cNvSpPr/>
          <p:nvPr/>
        </p:nvSpPr>
        <p:spPr>
          <a:xfrm>
            <a:off x="444401" y="2351782"/>
            <a:ext cx="2455366" cy="380702"/>
          </a:xfrm>
          <a:prstGeom prst="roundRect">
            <a:avLst>
              <a:gd name="adj" fmla="val 13344"/>
            </a:avLst>
          </a:prstGeom>
          <a:solidFill>
            <a:srgbClr val="FFFFFF"/>
          </a:solidFill>
          <a:ln w="9525">
            <a:solidFill>
              <a:srgbClr val="AAB7B8"/>
            </a:solidFill>
          </a:ln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4" name="Text 12"/>
          <p:cNvSpPr/>
          <p:nvPr/>
        </p:nvSpPr>
        <p:spPr>
          <a:xfrm>
            <a:off x="555427" y="2424708"/>
            <a:ext cx="2277981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800" b="1" dirty="0">
                <a:solidFill>
                  <a:srgbClr val="9B59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gte-rerank via DashScope</a:t>
            </a:r>
            <a:endParaRPr lang="en-US" sz="800" dirty="0"/>
          </a:p>
        </p:txBody>
      </p:sp>
      <p:sp>
        <p:nvSpPr>
          <p:cNvPr id="15" name="Text 13"/>
          <p:cNvSpPr/>
          <p:nvPr/>
        </p:nvSpPr>
        <p:spPr>
          <a:xfrm>
            <a:off x="555427" y="2564309"/>
            <a:ext cx="2277981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00"/>
              </a:spcBef>
              <a:buNone/>
            </a:pPr>
            <a:r>
              <a:rPr lang="en-US" sz="7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Reranker for RAG optimization</a:t>
            </a:r>
            <a:endParaRPr lang="en-US" sz="700" dirty="0"/>
          </a:p>
        </p:txBody>
      </p:sp>
      <p:sp>
        <p:nvSpPr>
          <p:cNvPr id="16" name="Text 14"/>
          <p:cNvSpPr/>
          <p:nvPr/>
        </p:nvSpPr>
        <p:spPr>
          <a:xfrm>
            <a:off x="317450" y="3098602"/>
            <a:ext cx="2709267" cy="1854398"/>
          </a:xfrm>
          <a:prstGeom prst="roundRect">
            <a:avLst>
              <a:gd name="adj" fmla="val 4109"/>
            </a:avLst>
          </a:prstGeom>
          <a:solidFill>
            <a:srgbClr val="F4F6F6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7" name="Text 15"/>
          <p:cNvSpPr/>
          <p:nvPr/>
        </p:nvSpPr>
        <p:spPr>
          <a:xfrm>
            <a:off x="444401" y="3225552"/>
            <a:ext cx="2504474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600"/>
              </a:spcAft>
              <a:buNone/>
            </a:pPr>
            <a:r>
              <a:rPr lang="en-US" sz="1000" b="1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Platform Services</a:t>
            </a:r>
            <a:endParaRPr lang="en-US" sz="1000" dirty="0"/>
          </a:p>
        </p:txBody>
      </p:sp>
      <p:sp>
        <p:nvSpPr>
          <p:cNvPr id="18" name="Text 16"/>
          <p:cNvSpPr/>
          <p:nvPr/>
        </p:nvSpPr>
        <p:spPr>
          <a:xfrm>
            <a:off x="444401" y="3444627"/>
            <a:ext cx="2455366" cy="380702"/>
          </a:xfrm>
          <a:prstGeom prst="roundRect">
            <a:avLst>
              <a:gd name="adj" fmla="val 13344"/>
            </a:avLst>
          </a:prstGeom>
          <a:solidFill>
            <a:srgbClr val="FFFFFF"/>
          </a:solidFill>
          <a:ln w="9525">
            <a:solidFill>
              <a:srgbClr val="AAB7B8"/>
            </a:solidFill>
          </a:ln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9" name="Text 17"/>
          <p:cNvSpPr/>
          <p:nvPr/>
        </p:nvSpPr>
        <p:spPr>
          <a:xfrm>
            <a:off x="555427" y="3517553"/>
            <a:ext cx="2277981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800" b="1" dirty="0">
                <a:solidFill>
                  <a:srgbClr val="9B59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API Gateway</a:t>
            </a:r>
            <a:endParaRPr lang="en-US" sz="800" dirty="0"/>
          </a:p>
        </p:txBody>
      </p:sp>
      <p:sp>
        <p:nvSpPr>
          <p:cNvPr id="20" name="Text 18"/>
          <p:cNvSpPr/>
          <p:nvPr/>
        </p:nvSpPr>
        <p:spPr>
          <a:xfrm>
            <a:off x="555427" y="3657154"/>
            <a:ext cx="2277981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00"/>
              </a:spcBef>
              <a:buNone/>
            </a:pPr>
            <a:r>
              <a:rPr lang="en-US" sz="7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Traffic control, OAuth2/OIDC</a:t>
            </a:r>
            <a:endParaRPr lang="en-US" sz="700" dirty="0"/>
          </a:p>
        </p:txBody>
      </p:sp>
      <p:sp>
        <p:nvSpPr>
          <p:cNvPr id="21" name="Text 19"/>
          <p:cNvSpPr/>
          <p:nvPr/>
        </p:nvSpPr>
        <p:spPr>
          <a:xfrm>
            <a:off x="444401" y="3876080"/>
            <a:ext cx="2455366" cy="380702"/>
          </a:xfrm>
          <a:prstGeom prst="roundRect">
            <a:avLst>
              <a:gd name="adj" fmla="val 13344"/>
            </a:avLst>
          </a:prstGeom>
          <a:solidFill>
            <a:srgbClr val="FFFFFF"/>
          </a:solidFill>
          <a:ln w="9525">
            <a:solidFill>
              <a:srgbClr val="AAB7B8"/>
            </a:solidFill>
          </a:ln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22" name="Text 20"/>
          <p:cNvSpPr/>
          <p:nvPr/>
        </p:nvSpPr>
        <p:spPr>
          <a:xfrm>
            <a:off x="555427" y="3949005"/>
            <a:ext cx="2277981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800" b="1" dirty="0">
                <a:solidFill>
                  <a:srgbClr val="9B59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ACK (Container Service)</a:t>
            </a:r>
            <a:endParaRPr lang="en-US" sz="800" dirty="0"/>
          </a:p>
        </p:txBody>
      </p:sp>
      <p:sp>
        <p:nvSpPr>
          <p:cNvPr id="23" name="Text 21"/>
          <p:cNvSpPr/>
          <p:nvPr/>
        </p:nvSpPr>
        <p:spPr>
          <a:xfrm>
            <a:off x="555427" y="4088606"/>
            <a:ext cx="2277981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00"/>
              </a:spcBef>
              <a:buNone/>
            </a:pPr>
            <a:r>
              <a:rPr lang="en-US" sz="7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Kubernetes for custom services</a:t>
            </a:r>
            <a:endParaRPr lang="en-US" sz="700" dirty="0"/>
          </a:p>
        </p:txBody>
      </p:sp>
      <p:sp>
        <p:nvSpPr>
          <p:cNvPr id="24" name="Text 22"/>
          <p:cNvSpPr/>
          <p:nvPr/>
        </p:nvSpPr>
        <p:spPr>
          <a:xfrm>
            <a:off x="3217218" y="1142851"/>
            <a:ext cx="2709416" cy="3810149"/>
          </a:xfrm>
          <a:prstGeom prst="roundRect">
            <a:avLst>
              <a:gd name="adj" fmla="val 2812"/>
            </a:avLst>
          </a:prstGeom>
          <a:solidFill>
            <a:srgbClr val="F4F6F6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25" name="Text 23"/>
          <p:cNvSpPr/>
          <p:nvPr/>
        </p:nvSpPr>
        <p:spPr>
          <a:xfrm>
            <a:off x="3344168" y="1269802"/>
            <a:ext cx="2504626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600"/>
              </a:spcAft>
              <a:buNone/>
            </a:pPr>
            <a:r>
              <a:rPr lang="en-US" sz="1000" b="1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Data Services</a:t>
            </a:r>
            <a:endParaRPr lang="en-US" sz="1000" dirty="0"/>
          </a:p>
        </p:txBody>
      </p:sp>
      <p:sp>
        <p:nvSpPr>
          <p:cNvPr id="26" name="Text 24"/>
          <p:cNvSpPr/>
          <p:nvPr/>
        </p:nvSpPr>
        <p:spPr>
          <a:xfrm>
            <a:off x="3344168" y="1488877"/>
            <a:ext cx="2455515" cy="380702"/>
          </a:xfrm>
          <a:prstGeom prst="roundRect">
            <a:avLst>
              <a:gd name="adj" fmla="val 13344"/>
            </a:avLst>
          </a:prstGeom>
          <a:solidFill>
            <a:srgbClr val="FFFFFF"/>
          </a:solidFill>
          <a:ln w="9525">
            <a:solidFill>
              <a:srgbClr val="AAB7B8"/>
            </a:solidFill>
          </a:ln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27" name="Text 25"/>
          <p:cNvSpPr/>
          <p:nvPr/>
        </p:nvSpPr>
        <p:spPr>
          <a:xfrm>
            <a:off x="3455194" y="1561802"/>
            <a:ext cx="2278133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800" b="1" dirty="0">
                <a:solidFill>
                  <a:srgbClr val="9B59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AnalyticDB for PostgreSQL</a:t>
            </a:r>
            <a:endParaRPr lang="en-US" sz="800" dirty="0"/>
          </a:p>
        </p:txBody>
      </p:sp>
      <p:sp>
        <p:nvSpPr>
          <p:cNvPr id="28" name="Text 26"/>
          <p:cNvSpPr/>
          <p:nvPr/>
        </p:nvSpPr>
        <p:spPr>
          <a:xfrm>
            <a:off x="3455194" y="1701403"/>
            <a:ext cx="2278133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00"/>
              </a:spcBef>
              <a:buNone/>
            </a:pPr>
            <a:r>
              <a:rPr lang="en-US" sz="7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Vector DB with FastANN engine</a:t>
            </a:r>
            <a:endParaRPr lang="en-US" sz="700" dirty="0"/>
          </a:p>
        </p:txBody>
      </p:sp>
      <p:sp>
        <p:nvSpPr>
          <p:cNvPr id="29" name="Text 27"/>
          <p:cNvSpPr/>
          <p:nvPr/>
        </p:nvSpPr>
        <p:spPr>
          <a:xfrm>
            <a:off x="3344168" y="1920329"/>
            <a:ext cx="2455515" cy="380702"/>
          </a:xfrm>
          <a:prstGeom prst="roundRect">
            <a:avLst>
              <a:gd name="adj" fmla="val 13344"/>
            </a:avLst>
          </a:prstGeom>
          <a:solidFill>
            <a:srgbClr val="FFFFFF"/>
          </a:solidFill>
          <a:ln w="9525">
            <a:solidFill>
              <a:srgbClr val="AAB7B8"/>
            </a:solidFill>
          </a:ln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0" name="Text 28"/>
          <p:cNvSpPr/>
          <p:nvPr/>
        </p:nvSpPr>
        <p:spPr>
          <a:xfrm>
            <a:off x="3455194" y="1993255"/>
            <a:ext cx="2278133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800" b="1" dirty="0">
                <a:solidFill>
                  <a:srgbClr val="9B59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Alibaba Cloud OSS</a:t>
            </a:r>
            <a:endParaRPr lang="en-US" sz="800" dirty="0"/>
          </a:p>
        </p:txBody>
      </p:sp>
      <p:sp>
        <p:nvSpPr>
          <p:cNvPr id="31" name="Text 29"/>
          <p:cNvSpPr/>
          <p:nvPr/>
        </p:nvSpPr>
        <p:spPr>
          <a:xfrm>
            <a:off x="3455194" y="2132856"/>
            <a:ext cx="2278133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00"/>
              </a:spcBef>
              <a:buNone/>
            </a:pPr>
            <a:r>
              <a:rPr lang="en-US" sz="7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Document storage (12 nines)</a:t>
            </a:r>
            <a:endParaRPr lang="en-US" sz="700" dirty="0"/>
          </a:p>
        </p:txBody>
      </p:sp>
      <p:sp>
        <p:nvSpPr>
          <p:cNvPr id="32" name="Text 30"/>
          <p:cNvSpPr/>
          <p:nvPr/>
        </p:nvSpPr>
        <p:spPr>
          <a:xfrm>
            <a:off x="3344168" y="2351782"/>
            <a:ext cx="2455515" cy="380702"/>
          </a:xfrm>
          <a:prstGeom prst="roundRect">
            <a:avLst>
              <a:gd name="adj" fmla="val 13344"/>
            </a:avLst>
          </a:prstGeom>
          <a:solidFill>
            <a:srgbClr val="FFFFFF"/>
          </a:solidFill>
          <a:ln w="9525">
            <a:solidFill>
              <a:srgbClr val="AAB7B8"/>
            </a:solidFill>
          </a:ln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3" name="Text 31"/>
          <p:cNvSpPr/>
          <p:nvPr/>
        </p:nvSpPr>
        <p:spPr>
          <a:xfrm>
            <a:off x="3455194" y="2424708"/>
            <a:ext cx="2278133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800" b="1" dirty="0">
                <a:solidFill>
                  <a:srgbClr val="9B59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ApsaraDB RDS PostgreSQL</a:t>
            </a:r>
            <a:endParaRPr lang="en-US" sz="800" dirty="0"/>
          </a:p>
        </p:txBody>
      </p:sp>
      <p:sp>
        <p:nvSpPr>
          <p:cNvPr id="34" name="Text 32"/>
          <p:cNvSpPr/>
          <p:nvPr/>
        </p:nvSpPr>
        <p:spPr>
          <a:xfrm>
            <a:off x="3455194" y="2564309"/>
            <a:ext cx="2278133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00"/>
              </a:spcBef>
              <a:buNone/>
            </a:pPr>
            <a:r>
              <a:rPr lang="en-US" sz="7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Metadata database</a:t>
            </a:r>
            <a:endParaRPr lang="en-US" sz="700" dirty="0"/>
          </a:p>
        </p:txBody>
      </p:sp>
      <p:sp>
        <p:nvSpPr>
          <p:cNvPr id="35" name="Text 33"/>
          <p:cNvSpPr/>
          <p:nvPr/>
        </p:nvSpPr>
        <p:spPr>
          <a:xfrm>
            <a:off x="3344168" y="2783235"/>
            <a:ext cx="2455515" cy="380702"/>
          </a:xfrm>
          <a:prstGeom prst="roundRect">
            <a:avLst>
              <a:gd name="adj" fmla="val 13344"/>
            </a:avLst>
          </a:prstGeom>
          <a:solidFill>
            <a:srgbClr val="FFFFFF"/>
          </a:solidFill>
          <a:ln w="9525">
            <a:solidFill>
              <a:srgbClr val="AAB7B8"/>
            </a:solidFill>
          </a:ln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6" name="Text 34"/>
          <p:cNvSpPr/>
          <p:nvPr/>
        </p:nvSpPr>
        <p:spPr>
          <a:xfrm>
            <a:off x="3455194" y="2856161"/>
            <a:ext cx="2278133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800" b="1" dirty="0">
                <a:solidFill>
                  <a:srgbClr val="9B59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Elasticsearch</a:t>
            </a:r>
            <a:endParaRPr lang="en-US" sz="800" dirty="0"/>
          </a:p>
        </p:txBody>
      </p:sp>
      <p:sp>
        <p:nvSpPr>
          <p:cNvPr id="37" name="Text 35"/>
          <p:cNvSpPr/>
          <p:nvPr/>
        </p:nvSpPr>
        <p:spPr>
          <a:xfrm>
            <a:off x="3455194" y="2995761"/>
            <a:ext cx="2278133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00"/>
              </a:spcBef>
              <a:buNone/>
            </a:pPr>
            <a:r>
              <a:rPr lang="en-US" sz="7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Hybrid semantic + keyword search</a:t>
            </a:r>
            <a:endParaRPr lang="en-US" sz="700" dirty="0"/>
          </a:p>
        </p:txBody>
      </p:sp>
      <p:sp>
        <p:nvSpPr>
          <p:cNvPr id="38" name="Text 36"/>
          <p:cNvSpPr/>
          <p:nvPr/>
        </p:nvSpPr>
        <p:spPr>
          <a:xfrm>
            <a:off x="3344168" y="3214688"/>
            <a:ext cx="2455515" cy="380702"/>
          </a:xfrm>
          <a:prstGeom prst="roundRect">
            <a:avLst>
              <a:gd name="adj" fmla="val 13344"/>
            </a:avLst>
          </a:prstGeom>
          <a:solidFill>
            <a:srgbClr val="FFFFFF"/>
          </a:solidFill>
          <a:ln w="9525">
            <a:solidFill>
              <a:srgbClr val="AAB7B8"/>
            </a:solidFill>
          </a:ln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9" name="Text 37"/>
          <p:cNvSpPr/>
          <p:nvPr/>
        </p:nvSpPr>
        <p:spPr>
          <a:xfrm>
            <a:off x="3455194" y="3287613"/>
            <a:ext cx="2278133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800" b="1" dirty="0">
                <a:solidFill>
                  <a:srgbClr val="9B59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Alibaba Cloud GDB</a:t>
            </a:r>
            <a:endParaRPr lang="en-US" sz="800" dirty="0"/>
          </a:p>
        </p:txBody>
      </p:sp>
      <p:sp>
        <p:nvSpPr>
          <p:cNvPr id="40" name="Text 38"/>
          <p:cNvSpPr/>
          <p:nvPr/>
        </p:nvSpPr>
        <p:spPr>
          <a:xfrm>
            <a:off x="3455194" y="3427214"/>
            <a:ext cx="2278133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00"/>
              </a:spcBef>
              <a:buNone/>
            </a:pPr>
            <a:r>
              <a:rPr lang="en-US" sz="7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Graph DB for relationships</a:t>
            </a:r>
            <a:endParaRPr lang="en-US" sz="700" dirty="0"/>
          </a:p>
        </p:txBody>
      </p:sp>
      <p:sp>
        <p:nvSpPr>
          <p:cNvPr id="41" name="Text 39"/>
          <p:cNvSpPr/>
          <p:nvPr/>
        </p:nvSpPr>
        <p:spPr>
          <a:xfrm>
            <a:off x="6117134" y="1142851"/>
            <a:ext cx="2709416" cy="1854250"/>
          </a:xfrm>
          <a:prstGeom prst="roundRect">
            <a:avLst>
              <a:gd name="adj" fmla="val 4109"/>
            </a:avLst>
          </a:prstGeom>
          <a:solidFill>
            <a:srgbClr val="F4F6F6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42" name="Text 40"/>
          <p:cNvSpPr/>
          <p:nvPr/>
        </p:nvSpPr>
        <p:spPr>
          <a:xfrm>
            <a:off x="6244084" y="1269802"/>
            <a:ext cx="2504626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600"/>
              </a:spcAft>
              <a:buNone/>
            </a:pPr>
            <a:r>
              <a:rPr lang="en-US" sz="1000" b="1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Integration Services</a:t>
            </a:r>
            <a:endParaRPr lang="en-US" sz="1000" dirty="0"/>
          </a:p>
        </p:txBody>
      </p:sp>
      <p:sp>
        <p:nvSpPr>
          <p:cNvPr id="43" name="Text 41"/>
          <p:cNvSpPr/>
          <p:nvPr/>
        </p:nvSpPr>
        <p:spPr>
          <a:xfrm>
            <a:off x="6244084" y="1488877"/>
            <a:ext cx="2455515" cy="380702"/>
          </a:xfrm>
          <a:prstGeom prst="roundRect">
            <a:avLst>
              <a:gd name="adj" fmla="val 13344"/>
            </a:avLst>
          </a:prstGeom>
          <a:solidFill>
            <a:srgbClr val="FFFFFF"/>
          </a:solidFill>
          <a:ln w="9525">
            <a:solidFill>
              <a:srgbClr val="AAB7B8"/>
            </a:solidFill>
          </a:ln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44" name="Text 42"/>
          <p:cNvSpPr/>
          <p:nvPr/>
        </p:nvSpPr>
        <p:spPr>
          <a:xfrm>
            <a:off x="6355110" y="1561802"/>
            <a:ext cx="2278133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800" b="1" dirty="0">
                <a:solidFill>
                  <a:srgbClr val="9B59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DataWorks</a:t>
            </a:r>
            <a:endParaRPr lang="en-US" sz="800" dirty="0"/>
          </a:p>
        </p:txBody>
      </p:sp>
      <p:sp>
        <p:nvSpPr>
          <p:cNvPr id="45" name="Text 43"/>
          <p:cNvSpPr/>
          <p:nvPr/>
        </p:nvSpPr>
        <p:spPr>
          <a:xfrm>
            <a:off x="6355110" y="1701403"/>
            <a:ext cx="2278133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00"/>
              </a:spcBef>
              <a:buNone/>
            </a:pPr>
            <a:r>
              <a:rPr lang="en-US" sz="7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ETL platform with governance</a:t>
            </a:r>
            <a:endParaRPr lang="en-US" sz="700" dirty="0"/>
          </a:p>
        </p:txBody>
      </p:sp>
      <p:sp>
        <p:nvSpPr>
          <p:cNvPr id="46" name="Text 44"/>
          <p:cNvSpPr/>
          <p:nvPr/>
        </p:nvSpPr>
        <p:spPr>
          <a:xfrm>
            <a:off x="6244084" y="1920329"/>
            <a:ext cx="2455515" cy="380702"/>
          </a:xfrm>
          <a:prstGeom prst="roundRect">
            <a:avLst>
              <a:gd name="adj" fmla="val 13344"/>
            </a:avLst>
          </a:prstGeom>
          <a:solidFill>
            <a:srgbClr val="FFFFFF"/>
          </a:solidFill>
          <a:ln w="9525">
            <a:solidFill>
              <a:srgbClr val="AAB7B8"/>
            </a:solidFill>
          </a:ln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47" name="Text 45"/>
          <p:cNvSpPr/>
          <p:nvPr/>
        </p:nvSpPr>
        <p:spPr>
          <a:xfrm>
            <a:off x="6355110" y="1993255"/>
            <a:ext cx="2278133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800" b="1" dirty="0">
                <a:solidFill>
                  <a:srgbClr val="9B59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MQ for Apache Kafka</a:t>
            </a:r>
            <a:endParaRPr lang="en-US" sz="800" dirty="0"/>
          </a:p>
        </p:txBody>
      </p:sp>
      <p:sp>
        <p:nvSpPr>
          <p:cNvPr id="48" name="Text 46"/>
          <p:cNvSpPr/>
          <p:nvPr/>
        </p:nvSpPr>
        <p:spPr>
          <a:xfrm>
            <a:off x="6355110" y="2132856"/>
            <a:ext cx="2278133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00"/>
              </a:spcBef>
              <a:buNone/>
            </a:pPr>
            <a:r>
              <a:rPr lang="en-US" sz="7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Event-driven ingestion</a:t>
            </a:r>
            <a:endParaRPr lang="en-US" sz="700" dirty="0"/>
          </a:p>
        </p:txBody>
      </p:sp>
      <p:sp>
        <p:nvSpPr>
          <p:cNvPr id="49" name="Text 47"/>
          <p:cNvSpPr/>
          <p:nvPr/>
        </p:nvSpPr>
        <p:spPr>
          <a:xfrm>
            <a:off x="6117134" y="3098602"/>
            <a:ext cx="2709416" cy="1854398"/>
          </a:xfrm>
          <a:prstGeom prst="roundRect">
            <a:avLst>
              <a:gd name="adj" fmla="val 4109"/>
            </a:avLst>
          </a:prstGeom>
          <a:solidFill>
            <a:srgbClr val="F4F6F6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50" name="Shape 48"/>
          <p:cNvSpPr/>
          <p:nvPr/>
        </p:nvSpPr>
        <p:spPr>
          <a:xfrm>
            <a:off x="6136184" y="3098602"/>
            <a:ext cx="0" cy="1854398"/>
          </a:xfrm>
          <a:prstGeom prst="line">
            <a:avLst/>
          </a:prstGeom>
          <a:noFill/>
          <a:ln w="38100">
            <a:solidFill>
              <a:srgbClr val="0078D4"/>
            </a:solidFill>
            <a:prstDash val="solid"/>
          </a:ln>
        </p:spPr>
      </p:sp>
      <p:sp>
        <p:nvSpPr>
          <p:cNvPr id="51" name="Text 49"/>
          <p:cNvSpPr/>
          <p:nvPr/>
        </p:nvSpPr>
        <p:spPr>
          <a:xfrm>
            <a:off x="6282184" y="3225552"/>
            <a:ext cx="2465764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600"/>
              </a:spcAft>
              <a:buNone/>
            </a:pPr>
            <a:r>
              <a:rPr lang="en-US" sz="1000" b="1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Microsoft (Retained)</a:t>
            </a:r>
            <a:endParaRPr lang="en-US" sz="1000" dirty="0"/>
          </a:p>
        </p:txBody>
      </p:sp>
      <p:sp>
        <p:nvSpPr>
          <p:cNvPr id="52" name="Text 50"/>
          <p:cNvSpPr/>
          <p:nvPr/>
        </p:nvSpPr>
        <p:spPr>
          <a:xfrm>
            <a:off x="6282184" y="3444627"/>
            <a:ext cx="2417415" cy="380702"/>
          </a:xfrm>
          <a:prstGeom prst="roundRect">
            <a:avLst>
              <a:gd name="adj" fmla="val 13344"/>
            </a:avLst>
          </a:prstGeom>
          <a:solidFill>
            <a:srgbClr val="FFFFFF"/>
          </a:solidFill>
          <a:ln w="9525">
            <a:solidFill>
              <a:srgbClr val="AAB7B8"/>
            </a:solidFill>
          </a:ln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53" name="Text 51"/>
          <p:cNvSpPr/>
          <p:nvPr/>
        </p:nvSpPr>
        <p:spPr>
          <a:xfrm>
            <a:off x="6393210" y="3517553"/>
            <a:ext cx="2239271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800" b="1" dirty="0">
                <a:solidFill>
                  <a:srgbClr val="9B59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Azure AD</a:t>
            </a:r>
            <a:endParaRPr lang="en-US" sz="800" dirty="0"/>
          </a:p>
        </p:txBody>
      </p:sp>
      <p:sp>
        <p:nvSpPr>
          <p:cNvPr id="54" name="Text 52"/>
          <p:cNvSpPr/>
          <p:nvPr/>
        </p:nvSpPr>
        <p:spPr>
          <a:xfrm>
            <a:off x="6393210" y="3657154"/>
            <a:ext cx="2239271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00"/>
              </a:spcBef>
              <a:buNone/>
            </a:pPr>
            <a:r>
              <a:rPr lang="en-US" sz="7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SSO, Identity, RBAC source</a:t>
            </a:r>
            <a:endParaRPr lang="en-US" sz="700" dirty="0"/>
          </a:p>
        </p:txBody>
      </p:sp>
      <p:sp>
        <p:nvSpPr>
          <p:cNvPr id="55" name="Text 53"/>
          <p:cNvSpPr/>
          <p:nvPr/>
        </p:nvSpPr>
        <p:spPr>
          <a:xfrm>
            <a:off x="6282184" y="3876080"/>
            <a:ext cx="2417415" cy="380702"/>
          </a:xfrm>
          <a:prstGeom prst="roundRect">
            <a:avLst>
              <a:gd name="adj" fmla="val 13344"/>
            </a:avLst>
          </a:prstGeom>
          <a:solidFill>
            <a:srgbClr val="FFFFFF"/>
          </a:solidFill>
          <a:ln w="9525">
            <a:solidFill>
              <a:srgbClr val="AAB7B8"/>
            </a:solidFill>
          </a:ln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56" name="Text 54"/>
          <p:cNvSpPr/>
          <p:nvPr/>
        </p:nvSpPr>
        <p:spPr>
          <a:xfrm>
            <a:off x="6393210" y="3949005"/>
            <a:ext cx="2239271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800" b="1" dirty="0">
                <a:solidFill>
                  <a:srgbClr val="9B59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MS Graph API</a:t>
            </a:r>
            <a:endParaRPr lang="en-US" sz="800" dirty="0"/>
          </a:p>
        </p:txBody>
      </p:sp>
      <p:sp>
        <p:nvSpPr>
          <p:cNvPr id="57" name="Text 55"/>
          <p:cNvSpPr/>
          <p:nvPr/>
        </p:nvSpPr>
        <p:spPr>
          <a:xfrm>
            <a:off x="6393210" y="4088606"/>
            <a:ext cx="2239271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00"/>
              </a:spcBef>
              <a:buNone/>
            </a:pPr>
            <a:r>
              <a:rPr lang="en-US" sz="7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SharePoint, OneDrive, Outlook</a:t>
            </a:r>
            <a:endParaRPr lang="en-US" sz="700" dirty="0"/>
          </a:p>
        </p:txBody>
      </p:sp>
      <p:sp>
        <p:nvSpPr>
          <p:cNvPr id="58" name="Text 56"/>
          <p:cNvSpPr/>
          <p:nvPr/>
        </p:nvSpPr>
        <p:spPr>
          <a:xfrm>
            <a:off x="6282184" y="4307532"/>
            <a:ext cx="2417415" cy="380702"/>
          </a:xfrm>
          <a:prstGeom prst="roundRect">
            <a:avLst>
              <a:gd name="adj" fmla="val 13344"/>
            </a:avLst>
          </a:prstGeom>
          <a:solidFill>
            <a:srgbClr val="FFFFFF"/>
          </a:solidFill>
          <a:ln w="9525">
            <a:solidFill>
              <a:srgbClr val="AAB7B8"/>
            </a:solidFill>
          </a:ln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59" name="Text 57"/>
          <p:cNvSpPr/>
          <p:nvPr/>
        </p:nvSpPr>
        <p:spPr>
          <a:xfrm>
            <a:off x="6393210" y="4380458"/>
            <a:ext cx="2239271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800" b="1" dirty="0">
                <a:solidFill>
                  <a:srgbClr val="9B59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Microsoft 365</a:t>
            </a:r>
            <a:endParaRPr lang="en-US" sz="800" dirty="0"/>
          </a:p>
        </p:txBody>
      </p:sp>
      <p:sp>
        <p:nvSpPr>
          <p:cNvPr id="60" name="Text 58"/>
          <p:cNvSpPr/>
          <p:nvPr/>
        </p:nvSpPr>
        <p:spPr>
          <a:xfrm>
            <a:off x="6393210" y="4520059"/>
            <a:ext cx="2239271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00"/>
              </a:spcBef>
              <a:buNone/>
            </a:pPr>
            <a:r>
              <a:rPr lang="en-US" sz="7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Office productivity suite</a:t>
            </a:r>
            <a:endParaRPr lang="en-US" sz="7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9144000" cy="730151"/>
          </a:xfrm>
          <a:prstGeom prst="rect">
            <a:avLst/>
          </a:prstGeom>
          <a:solidFill>
            <a:srgbClr val="1C2833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381000" y="203150"/>
            <a:ext cx="8549640" cy="3238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2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Build vs Buy Analysis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381000" y="984052"/>
            <a:ext cx="4935474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1200"/>
              </a:spcAft>
              <a:buNone/>
            </a:pPr>
            <a:r>
              <a:rPr lang="en-US" sz="1400" b="1" dirty="0">
                <a:solidFill>
                  <a:srgbClr val="9B59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System Count: 24 Total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381000" y="1346002"/>
            <a:ext cx="4935474" cy="15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600"/>
              </a:spcAft>
              <a:buNone/>
            </a:pPr>
            <a:r>
              <a:rPr lang="en-US" sz="1100" b="1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BUY - Alibaba Cloud Services (10)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381000" y="1574602"/>
            <a:ext cx="4838700" cy="1676400"/>
          </a:xfrm>
          <a:prstGeom prst="rect">
            <a:avLst/>
          </a:prstGeom>
          <a:noFill/>
          <a:ln/>
        </p:spPr>
        <p:txBody>
          <a:bodyPr wrap="square" lIns="95250" tIns="0" rIns="0" bIns="0" rtlCol="0" anchor="t"/>
          <a:lstStyle/>
          <a:p>
            <a:pPr algn="l" marL="95250" indent="-95250">
              <a:spcAft>
                <a:spcPts val="300"/>
              </a:spcAft>
              <a:buSzPct val="100000"/>
              <a:buChar char="•"/>
            </a:pPr>
            <a:r>
              <a:rPr lang="en-US" sz="9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LLM: Qwen via Model Studio / DashScope</a:t>
            </a:r>
            <a:endParaRPr lang="en-US" sz="900" dirty="0"/>
          </a:p>
          <a:p>
            <a:pPr algn="l" marL="95250" indent="-95250">
              <a:spcAft>
                <a:spcPts val="300"/>
              </a:spcAft>
              <a:buSzPct val="100000"/>
              <a:buChar char="•"/>
            </a:pPr>
            <a:r>
              <a:rPr lang="en-US" sz="9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Embedding: gte-Qwen2 via DashScope</a:t>
            </a:r>
            <a:endParaRPr lang="en-US" sz="900" dirty="0"/>
          </a:p>
          <a:p>
            <a:pPr algn="l" marL="95250" indent="-95250">
              <a:spcAft>
                <a:spcPts val="300"/>
              </a:spcAft>
              <a:buSzPct val="100000"/>
              <a:buChar char="•"/>
            </a:pPr>
            <a:r>
              <a:rPr lang="en-US" sz="9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Reranker: gte-rerank via DashScope</a:t>
            </a:r>
            <a:endParaRPr lang="en-US" sz="900" dirty="0"/>
          </a:p>
          <a:p>
            <a:pPr algn="l" marL="95250" indent="-95250">
              <a:spcAft>
                <a:spcPts val="300"/>
              </a:spcAft>
              <a:buSzPct val="100000"/>
              <a:buChar char="•"/>
            </a:pPr>
            <a:r>
              <a:rPr lang="en-US" sz="9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Vector DB: AnalyticDB for PostgreSQL</a:t>
            </a:r>
            <a:endParaRPr lang="en-US" sz="900" dirty="0"/>
          </a:p>
          <a:p>
            <a:pPr algn="l" marL="95250" indent="-95250">
              <a:spcAft>
                <a:spcPts val="300"/>
              </a:spcAft>
              <a:buSzPct val="100000"/>
              <a:buChar char="•"/>
            </a:pPr>
            <a:r>
              <a:rPr lang="en-US" sz="9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Storage: Alibaba Cloud OSS</a:t>
            </a:r>
            <a:endParaRPr lang="en-US" sz="900" dirty="0"/>
          </a:p>
          <a:p>
            <a:pPr algn="l" marL="95250" indent="-95250">
              <a:spcAft>
                <a:spcPts val="300"/>
              </a:spcAft>
              <a:buSzPct val="100000"/>
              <a:buChar char="•"/>
            </a:pPr>
            <a:r>
              <a:rPr lang="en-US" sz="9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Metadata: ApsaraDB RDS for PostgreSQL</a:t>
            </a:r>
            <a:endParaRPr lang="en-US" sz="900" dirty="0"/>
          </a:p>
          <a:p>
            <a:pPr algn="l" marL="95250" indent="-95250">
              <a:spcAft>
                <a:spcPts val="300"/>
              </a:spcAft>
              <a:buSzPct val="100000"/>
              <a:buChar char="•"/>
            </a:pPr>
            <a:r>
              <a:rPr lang="en-US" sz="9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Graph: Alibaba Cloud GDB</a:t>
            </a:r>
            <a:endParaRPr lang="en-US" sz="900" dirty="0"/>
          </a:p>
          <a:p>
            <a:pPr algn="l" marL="95250" indent="-95250">
              <a:spcAft>
                <a:spcPts val="300"/>
              </a:spcAft>
              <a:buSzPct val="100000"/>
              <a:buChar char="•"/>
            </a:pPr>
            <a:r>
              <a:rPr lang="en-US" sz="9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Search: Alibaba Cloud Elasticsearch</a:t>
            </a:r>
            <a:endParaRPr lang="en-US" sz="900" dirty="0"/>
          </a:p>
          <a:p>
            <a:pPr algn="l" marL="95250" indent="-95250">
              <a:spcAft>
                <a:spcPts val="300"/>
              </a:spcAft>
              <a:buSzPct val="100000"/>
              <a:buChar char="•"/>
            </a:pPr>
            <a:r>
              <a:rPr lang="en-US" sz="9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ETL: DataWorks</a:t>
            </a:r>
            <a:endParaRPr lang="en-US" sz="900" dirty="0"/>
          </a:p>
          <a:p>
            <a:pPr algn="l" marL="95250" indent="-95250">
              <a:spcAft>
                <a:spcPts val="300"/>
              </a:spcAft>
              <a:buSzPct val="100000"/>
              <a:buChar char="•"/>
            </a:pPr>
            <a:r>
              <a:rPr lang="en-US" sz="9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Queue: Message Queue for Apache Kafka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381000" y="3441502"/>
            <a:ext cx="4935474" cy="15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600"/>
              </a:spcAft>
              <a:buNone/>
            </a:pPr>
            <a:r>
              <a:rPr lang="en-US" sz="1100" b="1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BUILD - Custom Development (9)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381000" y="3670102"/>
            <a:ext cx="4838700" cy="819150"/>
          </a:xfrm>
          <a:prstGeom prst="rect">
            <a:avLst/>
          </a:prstGeom>
          <a:noFill/>
          <a:ln/>
        </p:spPr>
        <p:txBody>
          <a:bodyPr wrap="square" lIns="95250" tIns="0" rIns="0" bIns="0" rtlCol="0" anchor="t"/>
          <a:lstStyle/>
          <a:p>
            <a:pPr algn="l" marL="95250" indent="-95250">
              <a:spcAft>
                <a:spcPts val="300"/>
              </a:spcAft>
              <a:buSzPct val="100000"/>
              <a:buChar char="•"/>
            </a:pPr>
            <a:r>
              <a:rPr lang="en-US" sz="9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RAG API Service (FastAPI on ACK/ECS)</a:t>
            </a:r>
            <a:endParaRPr lang="en-US" sz="900" dirty="0"/>
          </a:p>
          <a:p>
            <a:pPr algn="l" marL="95250" indent="-95250">
              <a:spcAft>
                <a:spcPts val="300"/>
              </a:spcAft>
              <a:buSzPct val="100000"/>
              <a:buChar char="•"/>
            </a:pPr>
            <a:r>
              <a:rPr lang="en-US" sz="9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Knowledge Portal (React/Next.js)</a:t>
            </a:r>
            <a:endParaRPr lang="en-US" sz="900" dirty="0"/>
          </a:p>
          <a:p>
            <a:pPr algn="l" marL="95250" indent="-95250">
              <a:spcAft>
                <a:spcPts val="300"/>
              </a:spcAft>
              <a:buSzPct val="100000"/>
              <a:buChar char="•"/>
            </a:pPr>
            <a:r>
              <a:rPr lang="en-US" sz="9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Admin Dashboard, Query Orchestrator</a:t>
            </a:r>
            <a:endParaRPr lang="en-US" sz="900" dirty="0"/>
          </a:p>
          <a:p>
            <a:pPr algn="l" marL="95250" indent="-95250">
              <a:spcAft>
                <a:spcPts val="300"/>
              </a:spcAft>
              <a:buSzPct val="100000"/>
              <a:buChar char="•"/>
            </a:pPr>
            <a:r>
              <a:rPr lang="en-US" sz="9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Ingestion Pipeline, RBAC Service</a:t>
            </a:r>
            <a:endParaRPr lang="en-US" sz="900" dirty="0"/>
          </a:p>
          <a:p>
            <a:pPr algn="l" marL="95250" indent="-95250">
              <a:spcAft>
                <a:spcPts val="300"/>
              </a:spcAft>
              <a:buSzPct val="100000"/>
              <a:buChar char="•"/>
            </a:pPr>
            <a:r>
              <a:rPr lang="en-US" sz="9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Chatbot SDK, SharePoint/Email Connectors</a:t>
            </a:r>
            <a:endParaRPr lang="en-US" sz="900" dirty="0"/>
          </a:p>
        </p:txBody>
      </p:sp>
      <p:graphicFrame>
        <p:nvGraphicFramePr>
          <p:cNvPr id="9" name="Chart 0" descr=""/>
          <p:cNvGraphicFramePr/>
          <p:nvPr/>
        </p:nvGraphicFramePr>
        <p:xfrm>
          <a:off x="5753100" y="1539776"/>
          <a:ext cx="2793950" cy="279395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9144000" cy="650677"/>
          </a:xfrm>
          <a:prstGeom prst="rect">
            <a:avLst/>
          </a:prstGeom>
          <a:solidFill>
            <a:srgbClr val="40695B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317450" y="177701"/>
            <a:ext cx="8679281" cy="2952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2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Key Features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253901" y="777627"/>
            <a:ext cx="8808922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600"/>
              </a:spcAft>
              <a:buNone/>
            </a:pPr>
            <a:r>
              <a:rPr lang="en-US" sz="1000" b="1" dirty="0">
                <a:solidFill>
                  <a:srgbClr val="9B59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P0 - Must Have (Core Platform)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253901" y="996702"/>
            <a:ext cx="2952452" cy="406301"/>
          </a:xfrm>
          <a:prstGeom prst="roundRect">
            <a:avLst>
              <a:gd name="adj" fmla="val 12503"/>
            </a:avLst>
          </a:prstGeom>
          <a:solidFill>
            <a:srgbClr val="F4F6F6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6" name="Shape 4"/>
          <p:cNvSpPr/>
          <p:nvPr/>
        </p:nvSpPr>
        <p:spPr>
          <a:xfrm>
            <a:off x="263426" y="996702"/>
            <a:ext cx="0" cy="406301"/>
          </a:xfrm>
          <a:prstGeom prst="line">
            <a:avLst/>
          </a:prstGeom>
          <a:noFill/>
          <a:ln w="19050">
            <a:solidFill>
              <a:srgbClr val="9B59B6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374452" y="1072902"/>
            <a:ext cx="2785009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200"/>
              </a:spcAft>
              <a:buNone/>
            </a:pPr>
            <a:r>
              <a:rPr lang="en-US" sz="900" b="1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Multi-Source Connectors</a:t>
            </a:r>
            <a:endParaRPr lang="en-US" sz="900" dirty="0"/>
          </a:p>
        </p:txBody>
      </p:sp>
      <p:sp>
        <p:nvSpPr>
          <p:cNvPr id="8" name="Text 6"/>
          <p:cNvSpPr/>
          <p:nvPr/>
        </p:nvSpPr>
        <p:spPr>
          <a:xfrm>
            <a:off x="374452" y="1231553"/>
            <a:ext cx="2785009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7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Ingest from Confluence, SharePoint, OneDrive, email</a:t>
            </a:r>
            <a:endParaRPr lang="en-US" sz="700" dirty="0"/>
          </a:p>
        </p:txBody>
      </p:sp>
      <p:sp>
        <p:nvSpPr>
          <p:cNvPr id="9" name="Text 7"/>
          <p:cNvSpPr/>
          <p:nvPr/>
        </p:nvSpPr>
        <p:spPr>
          <a:xfrm>
            <a:off x="3282553" y="996702"/>
            <a:ext cx="2952452" cy="406301"/>
          </a:xfrm>
          <a:prstGeom prst="roundRect">
            <a:avLst>
              <a:gd name="adj" fmla="val 12503"/>
            </a:avLst>
          </a:prstGeom>
          <a:solidFill>
            <a:srgbClr val="F4F6F6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0" name="Shape 8"/>
          <p:cNvSpPr/>
          <p:nvPr/>
        </p:nvSpPr>
        <p:spPr>
          <a:xfrm>
            <a:off x="3292078" y="996702"/>
            <a:ext cx="0" cy="406301"/>
          </a:xfrm>
          <a:prstGeom prst="line">
            <a:avLst/>
          </a:prstGeom>
          <a:noFill/>
          <a:ln w="19050">
            <a:solidFill>
              <a:srgbClr val="9B59B6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3403104" y="1072902"/>
            <a:ext cx="2785009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200"/>
              </a:spcAft>
              <a:buNone/>
            </a:pPr>
            <a:r>
              <a:rPr lang="en-US" sz="900" b="1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Intelligent Chunking</a:t>
            </a:r>
            <a:endParaRPr lang="en-US" sz="900" dirty="0"/>
          </a:p>
        </p:txBody>
      </p:sp>
      <p:sp>
        <p:nvSpPr>
          <p:cNvPr id="12" name="Text 10"/>
          <p:cNvSpPr/>
          <p:nvPr/>
        </p:nvSpPr>
        <p:spPr>
          <a:xfrm>
            <a:off x="3403104" y="1231553"/>
            <a:ext cx="2785009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7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Semantic document segmentation for retrieval</a:t>
            </a:r>
            <a:endParaRPr lang="en-US" sz="700" dirty="0"/>
          </a:p>
        </p:txBody>
      </p:sp>
      <p:sp>
        <p:nvSpPr>
          <p:cNvPr id="13" name="Text 11"/>
          <p:cNvSpPr/>
          <p:nvPr/>
        </p:nvSpPr>
        <p:spPr>
          <a:xfrm>
            <a:off x="253901" y="1479203"/>
            <a:ext cx="2952452" cy="406301"/>
          </a:xfrm>
          <a:prstGeom prst="roundRect">
            <a:avLst>
              <a:gd name="adj" fmla="val 12503"/>
            </a:avLst>
          </a:prstGeom>
          <a:solidFill>
            <a:srgbClr val="F4F6F6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4" name="Shape 12"/>
          <p:cNvSpPr/>
          <p:nvPr/>
        </p:nvSpPr>
        <p:spPr>
          <a:xfrm>
            <a:off x="263426" y="1479203"/>
            <a:ext cx="0" cy="406301"/>
          </a:xfrm>
          <a:prstGeom prst="line">
            <a:avLst/>
          </a:prstGeom>
          <a:noFill/>
          <a:ln w="19050">
            <a:solidFill>
              <a:srgbClr val="9B59B6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374452" y="1555403"/>
            <a:ext cx="2785009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200"/>
              </a:spcAft>
              <a:buNone/>
            </a:pPr>
            <a:r>
              <a:rPr lang="en-US" sz="900" b="1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Vector Embedding Pipeline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374452" y="1714054"/>
            <a:ext cx="2785009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7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Embeddings using Qwen gte-Qwen2 models</a:t>
            </a:r>
            <a:endParaRPr lang="en-US" sz="700" dirty="0"/>
          </a:p>
        </p:txBody>
      </p:sp>
      <p:sp>
        <p:nvSpPr>
          <p:cNvPr id="17" name="Text 15"/>
          <p:cNvSpPr/>
          <p:nvPr/>
        </p:nvSpPr>
        <p:spPr>
          <a:xfrm>
            <a:off x="3282553" y="1479203"/>
            <a:ext cx="2952452" cy="406301"/>
          </a:xfrm>
          <a:prstGeom prst="roundRect">
            <a:avLst>
              <a:gd name="adj" fmla="val 12503"/>
            </a:avLst>
          </a:prstGeom>
          <a:solidFill>
            <a:srgbClr val="F4F6F6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8" name="Shape 16"/>
          <p:cNvSpPr/>
          <p:nvPr/>
        </p:nvSpPr>
        <p:spPr>
          <a:xfrm>
            <a:off x="3292078" y="1479203"/>
            <a:ext cx="0" cy="406301"/>
          </a:xfrm>
          <a:prstGeom prst="line">
            <a:avLst/>
          </a:prstGeom>
          <a:noFill/>
          <a:ln w="19050">
            <a:solidFill>
              <a:srgbClr val="9B59B6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3403104" y="1555403"/>
            <a:ext cx="2785009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200"/>
              </a:spcAft>
              <a:buNone/>
            </a:pPr>
            <a:r>
              <a:rPr lang="en-US" sz="900" b="1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Hybrid Search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3403104" y="1714054"/>
            <a:ext cx="2785009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7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Vector + keyword search (Elasticsearch)</a:t>
            </a:r>
            <a:endParaRPr lang="en-US" sz="700" dirty="0"/>
          </a:p>
        </p:txBody>
      </p:sp>
      <p:sp>
        <p:nvSpPr>
          <p:cNvPr id="21" name="Text 19"/>
          <p:cNvSpPr/>
          <p:nvPr/>
        </p:nvSpPr>
        <p:spPr>
          <a:xfrm>
            <a:off x="253901" y="1961704"/>
            <a:ext cx="2952452" cy="406301"/>
          </a:xfrm>
          <a:prstGeom prst="roundRect">
            <a:avLst>
              <a:gd name="adj" fmla="val 12503"/>
            </a:avLst>
          </a:prstGeom>
          <a:solidFill>
            <a:srgbClr val="F4F6F6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22" name="Shape 20"/>
          <p:cNvSpPr/>
          <p:nvPr/>
        </p:nvSpPr>
        <p:spPr>
          <a:xfrm>
            <a:off x="263426" y="1961704"/>
            <a:ext cx="0" cy="406301"/>
          </a:xfrm>
          <a:prstGeom prst="line">
            <a:avLst/>
          </a:prstGeom>
          <a:noFill/>
          <a:ln w="19050">
            <a:solidFill>
              <a:srgbClr val="9B59B6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374452" y="2037904"/>
            <a:ext cx="2785009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200"/>
              </a:spcAft>
              <a:buNone/>
            </a:pPr>
            <a:r>
              <a:rPr lang="en-US" sz="900" b="1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RAG API Endpoint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374452" y="2196554"/>
            <a:ext cx="2785009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7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REST/GraphQL API for AI agents</a:t>
            </a:r>
            <a:endParaRPr lang="en-US" sz="700" dirty="0"/>
          </a:p>
        </p:txBody>
      </p:sp>
      <p:sp>
        <p:nvSpPr>
          <p:cNvPr id="25" name="Text 23"/>
          <p:cNvSpPr/>
          <p:nvPr/>
        </p:nvSpPr>
        <p:spPr>
          <a:xfrm>
            <a:off x="3282553" y="1961704"/>
            <a:ext cx="2952452" cy="406301"/>
          </a:xfrm>
          <a:prstGeom prst="roundRect">
            <a:avLst>
              <a:gd name="adj" fmla="val 12503"/>
            </a:avLst>
          </a:prstGeom>
          <a:solidFill>
            <a:srgbClr val="F4F6F6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26" name="Shape 24"/>
          <p:cNvSpPr/>
          <p:nvPr/>
        </p:nvSpPr>
        <p:spPr>
          <a:xfrm>
            <a:off x="3292078" y="1961704"/>
            <a:ext cx="0" cy="406301"/>
          </a:xfrm>
          <a:prstGeom prst="line">
            <a:avLst/>
          </a:prstGeom>
          <a:noFill/>
          <a:ln w="19050">
            <a:solidFill>
              <a:srgbClr val="9B59B6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3403104" y="2037904"/>
            <a:ext cx="2785009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200"/>
              </a:spcAft>
              <a:buNone/>
            </a:pPr>
            <a:r>
              <a:rPr lang="en-US" sz="900" b="1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Access Control</a:t>
            </a:r>
            <a:endParaRPr lang="en-US" sz="900" dirty="0"/>
          </a:p>
        </p:txBody>
      </p:sp>
      <p:sp>
        <p:nvSpPr>
          <p:cNvPr id="28" name="Text 26"/>
          <p:cNvSpPr/>
          <p:nvPr/>
        </p:nvSpPr>
        <p:spPr>
          <a:xfrm>
            <a:off x="3403104" y="2196554"/>
            <a:ext cx="2785009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7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Azure AD SSO with RBAC enforcement</a:t>
            </a:r>
            <a:endParaRPr lang="en-US" sz="700" dirty="0"/>
          </a:p>
        </p:txBody>
      </p:sp>
      <p:sp>
        <p:nvSpPr>
          <p:cNvPr id="29" name="Text 27"/>
          <p:cNvSpPr/>
          <p:nvPr/>
        </p:nvSpPr>
        <p:spPr>
          <a:xfrm>
            <a:off x="253901" y="2469505"/>
            <a:ext cx="8808922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600"/>
              </a:spcAft>
              <a:buNone/>
            </a:pPr>
            <a:r>
              <a:rPr lang="en-US" sz="1000" b="1" dirty="0">
                <a:solidFill>
                  <a:srgbClr val="9B59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P1/P2 - Enhanced Features</a:t>
            </a:r>
            <a:endParaRPr lang="en-US" sz="1000" dirty="0"/>
          </a:p>
        </p:txBody>
      </p:sp>
      <p:sp>
        <p:nvSpPr>
          <p:cNvPr id="30" name="Text 28"/>
          <p:cNvSpPr/>
          <p:nvPr/>
        </p:nvSpPr>
        <p:spPr>
          <a:xfrm>
            <a:off x="253901" y="2688580"/>
            <a:ext cx="2952452" cy="406301"/>
          </a:xfrm>
          <a:prstGeom prst="roundRect">
            <a:avLst>
              <a:gd name="adj" fmla="val 12503"/>
            </a:avLst>
          </a:prstGeom>
          <a:solidFill>
            <a:srgbClr val="F4F6F6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1" name="Shape 29"/>
          <p:cNvSpPr/>
          <p:nvPr/>
        </p:nvSpPr>
        <p:spPr>
          <a:xfrm>
            <a:off x="263426" y="2688580"/>
            <a:ext cx="0" cy="406301"/>
          </a:xfrm>
          <a:prstGeom prst="line">
            <a:avLst/>
          </a:prstGeom>
          <a:noFill/>
          <a:ln w="19050">
            <a:solidFill>
              <a:srgbClr val="40695B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374452" y="2764780"/>
            <a:ext cx="2785009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200"/>
              </a:spcAft>
              <a:buNone/>
            </a:pPr>
            <a:r>
              <a:rPr lang="en-US" sz="900" b="1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Employee Search Portal</a:t>
            </a:r>
            <a:endParaRPr lang="en-US" sz="900" dirty="0"/>
          </a:p>
        </p:txBody>
      </p:sp>
      <p:sp>
        <p:nvSpPr>
          <p:cNvPr id="33" name="Text 31"/>
          <p:cNvSpPr/>
          <p:nvPr/>
        </p:nvSpPr>
        <p:spPr>
          <a:xfrm>
            <a:off x="374452" y="2923431"/>
            <a:ext cx="2785009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7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Natural language search (CN/EN)</a:t>
            </a:r>
            <a:endParaRPr lang="en-US" sz="700" dirty="0"/>
          </a:p>
        </p:txBody>
      </p:sp>
      <p:sp>
        <p:nvSpPr>
          <p:cNvPr id="34" name="Text 32"/>
          <p:cNvSpPr/>
          <p:nvPr/>
        </p:nvSpPr>
        <p:spPr>
          <a:xfrm>
            <a:off x="3282553" y="2688580"/>
            <a:ext cx="2952452" cy="406301"/>
          </a:xfrm>
          <a:prstGeom prst="roundRect">
            <a:avLst>
              <a:gd name="adj" fmla="val 12503"/>
            </a:avLst>
          </a:prstGeom>
          <a:solidFill>
            <a:srgbClr val="F4F6F6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5" name="Shape 33"/>
          <p:cNvSpPr/>
          <p:nvPr/>
        </p:nvSpPr>
        <p:spPr>
          <a:xfrm>
            <a:off x="3292078" y="2688580"/>
            <a:ext cx="0" cy="406301"/>
          </a:xfrm>
          <a:prstGeom prst="line">
            <a:avLst/>
          </a:prstGeom>
          <a:noFill/>
          <a:ln w="19050">
            <a:solidFill>
              <a:srgbClr val="40695B"/>
            </a:solidFill>
            <a:prstDash val="solid"/>
          </a:ln>
        </p:spPr>
      </p:sp>
      <p:sp>
        <p:nvSpPr>
          <p:cNvPr id="36" name="Text 34"/>
          <p:cNvSpPr/>
          <p:nvPr/>
        </p:nvSpPr>
        <p:spPr>
          <a:xfrm>
            <a:off x="3403104" y="2764780"/>
            <a:ext cx="2785009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200"/>
              </a:spcAft>
              <a:buNone/>
            </a:pPr>
            <a:r>
              <a:rPr lang="en-US" sz="900" b="1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Knowledge Graph</a:t>
            </a:r>
            <a:endParaRPr lang="en-US" sz="900" dirty="0"/>
          </a:p>
        </p:txBody>
      </p:sp>
      <p:sp>
        <p:nvSpPr>
          <p:cNvPr id="37" name="Text 35"/>
          <p:cNvSpPr/>
          <p:nvPr/>
        </p:nvSpPr>
        <p:spPr>
          <a:xfrm>
            <a:off x="3403104" y="2923431"/>
            <a:ext cx="2785009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7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Relationship mapping via Alibaba GDB</a:t>
            </a:r>
            <a:endParaRPr lang="en-US" sz="700" dirty="0"/>
          </a:p>
        </p:txBody>
      </p:sp>
      <p:sp>
        <p:nvSpPr>
          <p:cNvPr id="38" name="Text 36"/>
          <p:cNvSpPr/>
          <p:nvPr/>
        </p:nvSpPr>
        <p:spPr>
          <a:xfrm>
            <a:off x="253901" y="3171081"/>
            <a:ext cx="2952452" cy="406301"/>
          </a:xfrm>
          <a:prstGeom prst="roundRect">
            <a:avLst>
              <a:gd name="adj" fmla="val 12503"/>
            </a:avLst>
          </a:prstGeom>
          <a:solidFill>
            <a:srgbClr val="F4F6F6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9" name="Shape 37"/>
          <p:cNvSpPr/>
          <p:nvPr/>
        </p:nvSpPr>
        <p:spPr>
          <a:xfrm>
            <a:off x="263426" y="3171081"/>
            <a:ext cx="0" cy="406301"/>
          </a:xfrm>
          <a:prstGeom prst="line">
            <a:avLst/>
          </a:prstGeom>
          <a:noFill/>
          <a:ln w="19050">
            <a:solidFill>
              <a:srgbClr val="40695B"/>
            </a:solidFill>
            <a:prstDash val="solid"/>
          </a:ln>
        </p:spPr>
      </p:sp>
      <p:sp>
        <p:nvSpPr>
          <p:cNvPr id="40" name="Text 38"/>
          <p:cNvSpPr/>
          <p:nvPr/>
        </p:nvSpPr>
        <p:spPr>
          <a:xfrm>
            <a:off x="374452" y="3247281"/>
            <a:ext cx="2785009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200"/>
              </a:spcAft>
              <a:buNone/>
            </a:pPr>
            <a:r>
              <a:rPr lang="en-US" sz="900" b="1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Content Freshness</a:t>
            </a:r>
            <a:endParaRPr lang="en-US" sz="900" dirty="0"/>
          </a:p>
        </p:txBody>
      </p:sp>
      <p:sp>
        <p:nvSpPr>
          <p:cNvPr id="41" name="Text 39"/>
          <p:cNvSpPr/>
          <p:nvPr/>
        </p:nvSpPr>
        <p:spPr>
          <a:xfrm>
            <a:off x="374452" y="3405932"/>
            <a:ext cx="2785009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7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Auto-detect stale content</a:t>
            </a:r>
            <a:endParaRPr lang="en-US" sz="700" dirty="0"/>
          </a:p>
        </p:txBody>
      </p:sp>
      <p:sp>
        <p:nvSpPr>
          <p:cNvPr id="42" name="Text 40"/>
          <p:cNvSpPr/>
          <p:nvPr/>
        </p:nvSpPr>
        <p:spPr>
          <a:xfrm>
            <a:off x="3282553" y="3171081"/>
            <a:ext cx="2952452" cy="406301"/>
          </a:xfrm>
          <a:prstGeom prst="roundRect">
            <a:avLst>
              <a:gd name="adj" fmla="val 12503"/>
            </a:avLst>
          </a:prstGeom>
          <a:solidFill>
            <a:srgbClr val="F4F6F6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43" name="Shape 41"/>
          <p:cNvSpPr/>
          <p:nvPr/>
        </p:nvSpPr>
        <p:spPr>
          <a:xfrm>
            <a:off x="3292078" y="3171081"/>
            <a:ext cx="0" cy="406301"/>
          </a:xfrm>
          <a:prstGeom prst="line">
            <a:avLst/>
          </a:prstGeom>
          <a:noFill/>
          <a:ln w="19050">
            <a:solidFill>
              <a:srgbClr val="40695B"/>
            </a:solidFill>
            <a:prstDash val="solid"/>
          </a:ln>
        </p:spPr>
      </p:sp>
      <p:sp>
        <p:nvSpPr>
          <p:cNvPr id="44" name="Text 42"/>
          <p:cNvSpPr/>
          <p:nvPr/>
        </p:nvSpPr>
        <p:spPr>
          <a:xfrm>
            <a:off x="3403104" y="3247281"/>
            <a:ext cx="2785009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200"/>
              </a:spcAft>
              <a:buNone/>
            </a:pPr>
            <a:r>
              <a:rPr lang="en-US" sz="900" b="1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Usage Analytics</a:t>
            </a:r>
            <a:endParaRPr lang="en-US" sz="900" dirty="0"/>
          </a:p>
        </p:txBody>
      </p:sp>
      <p:sp>
        <p:nvSpPr>
          <p:cNvPr id="45" name="Text 43"/>
          <p:cNvSpPr/>
          <p:nvPr/>
        </p:nvSpPr>
        <p:spPr>
          <a:xfrm>
            <a:off x="3403104" y="3405932"/>
            <a:ext cx="2785009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7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Search patterns via Cloud Monitor</a:t>
            </a:r>
            <a:endParaRPr lang="en-US" sz="700" dirty="0"/>
          </a:p>
        </p:txBody>
      </p:sp>
      <p:sp>
        <p:nvSpPr>
          <p:cNvPr id="46" name="Text 44"/>
          <p:cNvSpPr/>
          <p:nvPr/>
        </p:nvSpPr>
        <p:spPr>
          <a:xfrm>
            <a:off x="253901" y="3653582"/>
            <a:ext cx="2952452" cy="406301"/>
          </a:xfrm>
          <a:prstGeom prst="roundRect">
            <a:avLst>
              <a:gd name="adj" fmla="val 12503"/>
            </a:avLst>
          </a:prstGeom>
          <a:solidFill>
            <a:srgbClr val="F4F6F6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47" name="Shape 45"/>
          <p:cNvSpPr/>
          <p:nvPr/>
        </p:nvSpPr>
        <p:spPr>
          <a:xfrm>
            <a:off x="263426" y="3653582"/>
            <a:ext cx="0" cy="406301"/>
          </a:xfrm>
          <a:prstGeom prst="line">
            <a:avLst/>
          </a:prstGeom>
          <a:noFill/>
          <a:ln w="19050">
            <a:solidFill>
              <a:srgbClr val="40695B"/>
            </a:solidFill>
            <a:prstDash val="solid"/>
          </a:ln>
        </p:spPr>
      </p:sp>
      <p:sp>
        <p:nvSpPr>
          <p:cNvPr id="48" name="Text 46"/>
          <p:cNvSpPr/>
          <p:nvPr/>
        </p:nvSpPr>
        <p:spPr>
          <a:xfrm>
            <a:off x="374452" y="3729782"/>
            <a:ext cx="2785009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200"/>
              </a:spcAft>
              <a:buNone/>
            </a:pPr>
            <a:r>
              <a:rPr lang="en-US" sz="900" b="1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Feedback Loop</a:t>
            </a:r>
            <a:endParaRPr lang="en-US" sz="900" dirty="0"/>
          </a:p>
        </p:txBody>
      </p:sp>
      <p:sp>
        <p:nvSpPr>
          <p:cNvPr id="49" name="Text 47"/>
          <p:cNvSpPr/>
          <p:nvPr/>
        </p:nvSpPr>
        <p:spPr>
          <a:xfrm>
            <a:off x="374452" y="3888432"/>
            <a:ext cx="2785009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7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Thumbs up/down to improve retrieval</a:t>
            </a:r>
            <a:endParaRPr lang="en-US" sz="700" dirty="0"/>
          </a:p>
        </p:txBody>
      </p:sp>
      <p:sp>
        <p:nvSpPr>
          <p:cNvPr id="50" name="Text 48"/>
          <p:cNvSpPr/>
          <p:nvPr/>
        </p:nvSpPr>
        <p:spPr>
          <a:xfrm>
            <a:off x="3282553" y="3653582"/>
            <a:ext cx="2952452" cy="406301"/>
          </a:xfrm>
          <a:prstGeom prst="roundRect">
            <a:avLst>
              <a:gd name="adj" fmla="val 12503"/>
            </a:avLst>
          </a:prstGeom>
          <a:solidFill>
            <a:srgbClr val="F4F6F6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51" name="Shape 49"/>
          <p:cNvSpPr/>
          <p:nvPr/>
        </p:nvSpPr>
        <p:spPr>
          <a:xfrm>
            <a:off x="3292078" y="3653582"/>
            <a:ext cx="0" cy="406301"/>
          </a:xfrm>
          <a:prstGeom prst="line">
            <a:avLst/>
          </a:prstGeom>
          <a:noFill/>
          <a:ln w="19050">
            <a:solidFill>
              <a:srgbClr val="40695B"/>
            </a:solidFill>
            <a:prstDash val="solid"/>
          </a:ln>
        </p:spPr>
      </p:sp>
      <p:sp>
        <p:nvSpPr>
          <p:cNvPr id="52" name="Text 50"/>
          <p:cNvSpPr/>
          <p:nvPr/>
        </p:nvSpPr>
        <p:spPr>
          <a:xfrm>
            <a:off x="3403104" y="3729782"/>
            <a:ext cx="2785009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200"/>
              </a:spcAft>
              <a:buNone/>
            </a:pPr>
            <a:r>
              <a:rPr lang="en-US" sz="900" b="1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AI Maintenance Agent</a:t>
            </a:r>
            <a:endParaRPr lang="en-US" sz="900" dirty="0"/>
          </a:p>
        </p:txBody>
      </p:sp>
      <p:sp>
        <p:nvSpPr>
          <p:cNvPr id="53" name="Text 51"/>
          <p:cNvSpPr/>
          <p:nvPr/>
        </p:nvSpPr>
        <p:spPr>
          <a:xfrm>
            <a:off x="3403104" y="3888432"/>
            <a:ext cx="2785009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7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Auto-update and curate content</a:t>
            </a:r>
            <a:endParaRPr lang="en-US" sz="7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4F6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9144000" cy="730151"/>
          </a:xfrm>
          <a:prstGeom prst="rect">
            <a:avLst/>
          </a:prstGeom>
          <a:solidFill>
            <a:srgbClr val="9B59B6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381000" y="203150"/>
            <a:ext cx="8549640" cy="3238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2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Implementation Roadmap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381000" y="984052"/>
            <a:ext cx="1981200" cy="3905548"/>
          </a:xfrm>
          <a:prstGeom prst="roundRect">
            <a:avLst>
              <a:gd name="adj" fmla="val 5128"/>
            </a:avLst>
          </a:prstGeom>
          <a:solidFill>
            <a:srgbClr val="FFFFF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5" name="Shape 3"/>
          <p:cNvSpPr/>
          <p:nvPr/>
        </p:nvSpPr>
        <p:spPr>
          <a:xfrm>
            <a:off x="381000" y="1007864"/>
            <a:ext cx="1981200" cy="0"/>
          </a:xfrm>
          <a:prstGeom prst="line">
            <a:avLst/>
          </a:prstGeom>
          <a:noFill/>
          <a:ln w="47625">
            <a:solidFill>
              <a:srgbClr val="40695B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571500" y="1222177"/>
            <a:ext cx="1632204" cy="4095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2800" b="1" dirty="0">
                <a:solidFill>
                  <a:srgbClr val="9B59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2800" dirty="0"/>
          </a:p>
        </p:txBody>
      </p:sp>
      <p:sp>
        <p:nvSpPr>
          <p:cNvPr id="7" name="Text 5"/>
          <p:cNvSpPr/>
          <p:nvPr/>
        </p:nvSpPr>
        <p:spPr>
          <a:xfrm>
            <a:off x="571500" y="1682502"/>
            <a:ext cx="1632204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400"/>
              </a:spcBef>
              <a:spcAft>
                <a:spcPts val="800"/>
              </a:spcAft>
              <a:buNone/>
            </a:pPr>
            <a:r>
              <a:rPr lang="en-US" sz="1200" b="1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Foundation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571500" y="1955453"/>
            <a:ext cx="1632204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800"/>
              </a:spcAft>
              <a:buNone/>
            </a:pPr>
            <a:r>
              <a:rPr lang="en-US" sz="9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Months 1-3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571500" y="2190304"/>
            <a:ext cx="1600200" cy="2508796"/>
          </a:xfrm>
          <a:prstGeom prst="rect">
            <a:avLst/>
          </a:prstGeom>
          <a:noFill/>
          <a:ln/>
        </p:spPr>
        <p:txBody>
          <a:bodyPr wrap="square" lIns="76200" tIns="0" rIns="0" bIns="0" rtlCol="0" anchor="t"/>
          <a:lstStyle/>
          <a:p>
            <a:pPr algn="l" marL="76200" indent="-76200">
              <a:spcAft>
                <a:spcPts val="400"/>
              </a:spcAft>
              <a:buSzPct val="100000"/>
              <a:buChar char="•"/>
            </a:pPr>
            <a:r>
              <a:rPr lang="en-US" sz="8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AnalyticDB-PG vector database setup</a:t>
            </a:r>
            <a:endParaRPr lang="en-US" sz="800" dirty="0"/>
          </a:p>
          <a:p>
            <a:pPr algn="l" marL="76200" indent="-76200">
              <a:spcAft>
                <a:spcPts val="400"/>
              </a:spcAft>
              <a:buSzPct val="100000"/>
              <a:buChar char="•"/>
            </a:pPr>
            <a:r>
              <a:rPr lang="en-US" sz="8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SharePoint/Confluence connectors</a:t>
            </a:r>
            <a:endParaRPr lang="en-US" sz="800" dirty="0"/>
          </a:p>
          <a:p>
            <a:pPr algn="l" marL="76200" indent="-76200">
              <a:spcAft>
                <a:spcPts val="400"/>
              </a:spcAft>
              <a:buSzPct val="100000"/>
              <a:buChar char="•"/>
            </a:pPr>
            <a:r>
              <a:rPr lang="en-US" sz="8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Basic RAG API implementation</a:t>
            </a:r>
            <a:endParaRPr lang="en-US" sz="800" dirty="0"/>
          </a:p>
          <a:p>
            <a:pPr algn="l" marL="76200" indent="-76200">
              <a:spcAft>
                <a:spcPts val="400"/>
              </a:spcAft>
              <a:buSzPct val="100000"/>
              <a:buChar char="•"/>
            </a:pPr>
            <a:r>
              <a:rPr lang="en-US" sz="8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Prototype UI for testing</a:t>
            </a:r>
            <a:endParaRPr lang="en-US" sz="800" dirty="0"/>
          </a:p>
        </p:txBody>
      </p:sp>
      <p:sp>
        <p:nvSpPr>
          <p:cNvPr id="10" name="Text 8"/>
          <p:cNvSpPr/>
          <p:nvPr/>
        </p:nvSpPr>
        <p:spPr>
          <a:xfrm>
            <a:off x="2514600" y="984052"/>
            <a:ext cx="1981200" cy="3905548"/>
          </a:xfrm>
          <a:prstGeom prst="roundRect">
            <a:avLst>
              <a:gd name="adj" fmla="val 5128"/>
            </a:avLst>
          </a:prstGeom>
          <a:solidFill>
            <a:srgbClr val="FFFFF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1" name="Shape 9"/>
          <p:cNvSpPr/>
          <p:nvPr/>
        </p:nvSpPr>
        <p:spPr>
          <a:xfrm>
            <a:off x="2514600" y="1007864"/>
            <a:ext cx="1981200" cy="0"/>
          </a:xfrm>
          <a:prstGeom prst="line">
            <a:avLst/>
          </a:prstGeom>
          <a:noFill/>
          <a:ln w="47625">
            <a:solidFill>
              <a:srgbClr val="40695B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2705100" y="1222177"/>
            <a:ext cx="1632204" cy="4095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2800" b="1" dirty="0">
                <a:solidFill>
                  <a:srgbClr val="9B59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2800" dirty="0"/>
          </a:p>
        </p:txBody>
      </p:sp>
      <p:sp>
        <p:nvSpPr>
          <p:cNvPr id="13" name="Text 11"/>
          <p:cNvSpPr/>
          <p:nvPr/>
        </p:nvSpPr>
        <p:spPr>
          <a:xfrm>
            <a:off x="2705100" y="1682502"/>
            <a:ext cx="1632204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400"/>
              </a:spcBef>
              <a:spcAft>
                <a:spcPts val="800"/>
              </a:spcAft>
              <a:buNone/>
            </a:pPr>
            <a:r>
              <a:rPr lang="en-US" sz="1200" b="1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Core Features</a:t>
            </a:r>
            <a:endParaRPr lang="en-US" sz="1200" dirty="0"/>
          </a:p>
        </p:txBody>
      </p:sp>
      <p:sp>
        <p:nvSpPr>
          <p:cNvPr id="14" name="Text 12"/>
          <p:cNvSpPr/>
          <p:nvPr/>
        </p:nvSpPr>
        <p:spPr>
          <a:xfrm>
            <a:off x="2705100" y="1955453"/>
            <a:ext cx="1632204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800"/>
              </a:spcAft>
              <a:buNone/>
            </a:pPr>
            <a:r>
              <a:rPr lang="en-US" sz="9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Months 4-6</a:t>
            </a:r>
            <a:endParaRPr lang="en-US" sz="900" dirty="0"/>
          </a:p>
        </p:txBody>
      </p:sp>
      <p:sp>
        <p:nvSpPr>
          <p:cNvPr id="15" name="Text 13"/>
          <p:cNvSpPr/>
          <p:nvPr/>
        </p:nvSpPr>
        <p:spPr>
          <a:xfrm>
            <a:off x="2705100" y="2190304"/>
            <a:ext cx="1600200" cy="2508796"/>
          </a:xfrm>
          <a:prstGeom prst="rect">
            <a:avLst/>
          </a:prstGeom>
          <a:noFill/>
          <a:ln/>
        </p:spPr>
        <p:txBody>
          <a:bodyPr wrap="square" lIns="76200" tIns="0" rIns="0" bIns="0" rtlCol="0" anchor="t"/>
          <a:lstStyle/>
          <a:p>
            <a:pPr algn="l" marL="76200" indent="-76200">
              <a:spcAft>
                <a:spcPts val="400"/>
              </a:spcAft>
              <a:buSzPct val="100000"/>
              <a:buChar char="•"/>
            </a:pPr>
            <a:r>
              <a:rPr lang="en-US" sz="8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Hybrid search with Elasticsearch</a:t>
            </a:r>
            <a:endParaRPr lang="en-US" sz="800" dirty="0"/>
          </a:p>
          <a:p>
            <a:pPr algn="l" marL="76200" indent="-76200">
              <a:spcAft>
                <a:spcPts val="400"/>
              </a:spcAft>
              <a:buSzPct val="100000"/>
              <a:buChar char="•"/>
            </a:pPr>
            <a:r>
              <a:rPr lang="en-US" sz="8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Knowledge Portal v1 launch</a:t>
            </a:r>
            <a:endParaRPr lang="en-US" sz="800" dirty="0"/>
          </a:p>
          <a:p>
            <a:pPr algn="l" marL="76200" indent="-76200">
              <a:spcAft>
                <a:spcPts val="400"/>
              </a:spcAft>
              <a:buSzPct val="100000"/>
              <a:buChar char="•"/>
            </a:pPr>
            <a:r>
              <a:rPr lang="en-US" sz="8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Additional connector refinements</a:t>
            </a:r>
            <a:endParaRPr lang="en-US" sz="800" dirty="0"/>
          </a:p>
          <a:p>
            <a:pPr algn="l" marL="76200" indent="-76200">
              <a:spcAft>
                <a:spcPts val="400"/>
              </a:spcAft>
              <a:buSzPct val="100000"/>
              <a:buChar char="•"/>
            </a:pPr>
            <a:r>
              <a:rPr lang="en-US" sz="8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RBAC integration with Azure AD</a:t>
            </a:r>
            <a:endParaRPr lang="en-US" sz="800" dirty="0"/>
          </a:p>
        </p:txBody>
      </p:sp>
      <p:sp>
        <p:nvSpPr>
          <p:cNvPr id="16" name="Text 14"/>
          <p:cNvSpPr/>
          <p:nvPr/>
        </p:nvSpPr>
        <p:spPr>
          <a:xfrm>
            <a:off x="4648200" y="984052"/>
            <a:ext cx="1981200" cy="3905548"/>
          </a:xfrm>
          <a:prstGeom prst="roundRect">
            <a:avLst>
              <a:gd name="adj" fmla="val 5128"/>
            </a:avLst>
          </a:prstGeom>
          <a:solidFill>
            <a:srgbClr val="FFFFF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7" name="Shape 15"/>
          <p:cNvSpPr/>
          <p:nvPr/>
        </p:nvSpPr>
        <p:spPr>
          <a:xfrm>
            <a:off x="4648200" y="1007864"/>
            <a:ext cx="1981200" cy="0"/>
          </a:xfrm>
          <a:prstGeom prst="line">
            <a:avLst/>
          </a:prstGeom>
          <a:noFill/>
          <a:ln w="47625">
            <a:solidFill>
              <a:srgbClr val="40695B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4838700" y="1222177"/>
            <a:ext cx="1632204" cy="4095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2800" b="1" dirty="0">
                <a:solidFill>
                  <a:srgbClr val="9B59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2800" dirty="0"/>
          </a:p>
        </p:txBody>
      </p:sp>
      <p:sp>
        <p:nvSpPr>
          <p:cNvPr id="19" name="Text 17"/>
          <p:cNvSpPr/>
          <p:nvPr/>
        </p:nvSpPr>
        <p:spPr>
          <a:xfrm>
            <a:off x="4838700" y="1682502"/>
            <a:ext cx="1632204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400"/>
              </a:spcBef>
              <a:spcAft>
                <a:spcPts val="800"/>
              </a:spcAft>
              <a:buNone/>
            </a:pPr>
            <a:r>
              <a:rPr lang="en-US" sz="1200" b="1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Enhancement</a:t>
            </a:r>
            <a:endParaRPr lang="en-US" sz="1200" dirty="0"/>
          </a:p>
        </p:txBody>
      </p:sp>
      <p:sp>
        <p:nvSpPr>
          <p:cNvPr id="20" name="Text 18"/>
          <p:cNvSpPr/>
          <p:nvPr/>
        </p:nvSpPr>
        <p:spPr>
          <a:xfrm>
            <a:off x="4838700" y="1955453"/>
            <a:ext cx="1632204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800"/>
              </a:spcAft>
              <a:buNone/>
            </a:pPr>
            <a:r>
              <a:rPr lang="en-US" sz="9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Months 7-9</a:t>
            </a:r>
            <a:endParaRPr lang="en-US" sz="900" dirty="0"/>
          </a:p>
        </p:txBody>
      </p:sp>
      <p:sp>
        <p:nvSpPr>
          <p:cNvPr id="21" name="Text 19"/>
          <p:cNvSpPr/>
          <p:nvPr/>
        </p:nvSpPr>
        <p:spPr>
          <a:xfrm>
            <a:off x="4838700" y="2190304"/>
            <a:ext cx="1600200" cy="2508796"/>
          </a:xfrm>
          <a:prstGeom prst="rect">
            <a:avLst/>
          </a:prstGeom>
          <a:noFill/>
          <a:ln/>
        </p:spPr>
        <p:txBody>
          <a:bodyPr wrap="square" lIns="76200" tIns="0" rIns="0" bIns="0" rtlCol="0" anchor="t"/>
          <a:lstStyle/>
          <a:p>
            <a:pPr algn="l" marL="76200" indent="-76200">
              <a:spcAft>
                <a:spcPts val="400"/>
              </a:spcAft>
              <a:buSzPct val="100000"/>
              <a:buChar char="•"/>
            </a:pPr>
            <a:r>
              <a:rPr lang="en-US" sz="8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Knowledge graph (GDB) integration</a:t>
            </a:r>
            <a:endParaRPr lang="en-US" sz="800" dirty="0"/>
          </a:p>
          <a:p>
            <a:pPr algn="l" marL="76200" indent="-76200">
              <a:spcAft>
                <a:spcPts val="400"/>
              </a:spcAft>
              <a:buSzPct val="100000"/>
              <a:buChar char="•"/>
            </a:pPr>
            <a:r>
              <a:rPr lang="en-US" sz="8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Content freshness detection</a:t>
            </a:r>
            <a:endParaRPr lang="en-US" sz="800" dirty="0"/>
          </a:p>
          <a:p>
            <a:pPr algn="l" marL="76200" indent="-76200">
              <a:spcAft>
                <a:spcPts val="400"/>
              </a:spcAft>
              <a:buSzPct val="100000"/>
              <a:buChar char="•"/>
            </a:pPr>
            <a:r>
              <a:rPr lang="en-US" sz="8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Analytics via SLS</a:t>
            </a:r>
            <a:endParaRPr lang="en-US" sz="800" dirty="0"/>
          </a:p>
          <a:p>
            <a:pPr algn="l" marL="76200" indent="-76200">
              <a:spcAft>
                <a:spcPts val="400"/>
              </a:spcAft>
              <a:buSzPct val="100000"/>
              <a:buChar char="•"/>
            </a:pPr>
            <a:r>
              <a:rPr lang="en-US" sz="8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User feedback loop</a:t>
            </a:r>
            <a:endParaRPr lang="en-US" sz="800" dirty="0"/>
          </a:p>
        </p:txBody>
      </p:sp>
      <p:sp>
        <p:nvSpPr>
          <p:cNvPr id="22" name="Text 20"/>
          <p:cNvSpPr/>
          <p:nvPr/>
        </p:nvSpPr>
        <p:spPr>
          <a:xfrm>
            <a:off x="6781800" y="984052"/>
            <a:ext cx="1981200" cy="3905548"/>
          </a:xfrm>
          <a:prstGeom prst="roundRect">
            <a:avLst>
              <a:gd name="adj" fmla="val 5128"/>
            </a:avLst>
          </a:prstGeom>
          <a:solidFill>
            <a:srgbClr val="FFFFF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23" name="Shape 21"/>
          <p:cNvSpPr/>
          <p:nvPr/>
        </p:nvSpPr>
        <p:spPr>
          <a:xfrm>
            <a:off x="6781800" y="1007864"/>
            <a:ext cx="1981200" cy="0"/>
          </a:xfrm>
          <a:prstGeom prst="line">
            <a:avLst/>
          </a:prstGeom>
          <a:noFill/>
          <a:ln w="47625">
            <a:solidFill>
              <a:srgbClr val="40695B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6972300" y="1222177"/>
            <a:ext cx="1632204" cy="4095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2800" b="1" dirty="0">
                <a:solidFill>
                  <a:srgbClr val="9B59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2800" dirty="0"/>
          </a:p>
        </p:txBody>
      </p:sp>
      <p:sp>
        <p:nvSpPr>
          <p:cNvPr id="25" name="Text 23"/>
          <p:cNvSpPr/>
          <p:nvPr/>
        </p:nvSpPr>
        <p:spPr>
          <a:xfrm>
            <a:off x="6972300" y="1682502"/>
            <a:ext cx="1632204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400"/>
              </a:spcBef>
              <a:spcAft>
                <a:spcPts val="800"/>
              </a:spcAft>
              <a:buNone/>
            </a:pPr>
            <a:r>
              <a:rPr lang="en-US" sz="1200" b="1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Optimization</a:t>
            </a:r>
            <a:endParaRPr lang="en-US" sz="1200" dirty="0"/>
          </a:p>
        </p:txBody>
      </p:sp>
      <p:sp>
        <p:nvSpPr>
          <p:cNvPr id="26" name="Text 24"/>
          <p:cNvSpPr/>
          <p:nvPr/>
        </p:nvSpPr>
        <p:spPr>
          <a:xfrm>
            <a:off x="6972300" y="1955453"/>
            <a:ext cx="1632204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800"/>
              </a:spcAft>
              <a:buNone/>
            </a:pPr>
            <a:r>
              <a:rPr lang="en-US" sz="9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Months 10-12</a:t>
            </a:r>
            <a:endParaRPr lang="en-US" sz="900" dirty="0"/>
          </a:p>
        </p:txBody>
      </p:sp>
      <p:sp>
        <p:nvSpPr>
          <p:cNvPr id="27" name="Text 25"/>
          <p:cNvSpPr/>
          <p:nvPr/>
        </p:nvSpPr>
        <p:spPr>
          <a:xfrm>
            <a:off x="6972300" y="2190304"/>
            <a:ext cx="1600200" cy="2508796"/>
          </a:xfrm>
          <a:prstGeom prst="rect">
            <a:avLst/>
          </a:prstGeom>
          <a:noFill/>
          <a:ln/>
        </p:spPr>
        <p:txBody>
          <a:bodyPr wrap="square" lIns="76200" tIns="0" rIns="0" bIns="0" rtlCol="0" anchor="t"/>
          <a:lstStyle/>
          <a:p>
            <a:pPr algn="l" marL="76200" indent="-76200">
              <a:spcAft>
                <a:spcPts val="400"/>
              </a:spcAft>
              <a:buSzPct val="100000"/>
              <a:buChar char="•"/>
            </a:pPr>
            <a:r>
              <a:rPr lang="en-US" sz="8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AI maintenance agent</a:t>
            </a:r>
            <a:endParaRPr lang="en-US" sz="800" dirty="0"/>
          </a:p>
          <a:p>
            <a:pPr algn="l" marL="76200" indent="-76200">
              <a:spcAft>
                <a:spcPts val="400"/>
              </a:spcAft>
              <a:buSzPct val="100000"/>
              <a:buChar char="•"/>
            </a:pPr>
            <a:r>
              <a:rPr lang="en-US" sz="8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Performance tuning</a:t>
            </a:r>
            <a:endParaRPr lang="en-US" sz="800" dirty="0"/>
          </a:p>
          <a:p>
            <a:pPr algn="l" marL="76200" indent="-76200">
              <a:spcAft>
                <a:spcPts val="400"/>
              </a:spcAft>
              <a:buSzPct val="100000"/>
              <a:buChar char="•"/>
            </a:pPr>
            <a:r>
              <a:rPr lang="en-US" sz="8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Full legacy tool migration</a:t>
            </a:r>
            <a:endParaRPr lang="en-US" sz="800" dirty="0"/>
          </a:p>
          <a:p>
            <a:pPr algn="l" marL="76200" indent="-76200">
              <a:spcAft>
                <a:spcPts val="400"/>
              </a:spcAft>
              <a:buSzPct val="100000"/>
              <a:buChar char="•"/>
            </a:pPr>
            <a:r>
              <a:rPr lang="en-US" sz="800" dirty="0">
                <a:solidFill>
                  <a:srgbClr val="5D6D7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Enterprise-wide rollout</a:t>
            </a:r>
            <a:endParaRPr lang="en-US" sz="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AI-Integrated Enterprise Knowledge Base</dc:title>
  <dc:subject>IDEA-011 - Alibaba Cloud Architecture</dc:subject>
  <dc:creator>X-IPE</dc:creator>
  <cp:lastModifiedBy>X-IPE</cp:lastModifiedBy>
  <cp:revision>1</cp:revision>
  <dcterms:created xsi:type="dcterms:W3CDTF">2026-01-26T03:29:23Z</dcterms:created>
  <dcterms:modified xsi:type="dcterms:W3CDTF">2026-01-26T03:29:23Z</dcterms:modified>
</cp:coreProperties>
</file>