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64592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FFFFFF"/>
                </a:solidFill>
                <a:latin typeface="Trebuchet MS"/>
              </a:defRPr>
            </a:pPr>
            <a:r>
              <a:t>AI SDLC GUARD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65176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2200" b="0">
                <a:solidFill>
                  <a:srgbClr val="CADCFC"/>
                </a:solidFill>
                <a:latin typeface="Calibri"/>
              </a:defRPr>
            </a:pPr>
            <a:r>
              <a:t>Governance Runtime for AI-Assisted Development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3383280"/>
            <a:ext cx="1828800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3749039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4A4E69"/>
                </a:solidFill>
                <a:latin typeface="Calibri"/>
              </a:defRPr>
            </a:pPr>
            <a:r>
              <a:t>Product Plan  |  v1.0.0  |  March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420624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Internal Distribution Only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3600" b="1">
                <a:solidFill>
                  <a:srgbClr val="FFFFFF"/>
                </a:solidFill>
                <a:latin typeface="Trebuchet MS"/>
              </a:defRPr>
            </a:pPr>
            <a:r>
              <a:t>What We're Tracking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463040"/>
            <a:ext cx="2468880" cy="1188720"/>
          </a:xfrm>
          <a:prstGeom prst="rect">
            <a:avLst/>
          </a:prstGeom>
          <a:solidFill>
            <a:srgbClr val="2A33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31520" y="1463040"/>
            <a:ext cx="54864" cy="118872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05840" y="160020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800" b="1">
                <a:solidFill>
                  <a:srgbClr val="FFFFFF"/>
                </a:solidFill>
                <a:latin typeface="Trebuchet MS"/>
              </a:defRPr>
            </a:pPr>
            <a:r>
              <a:t>Adoption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201168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Teams using Guard in CI</a:t>
            </a:r>
          </a:p>
        </p:txBody>
      </p:sp>
      <p:sp>
        <p:nvSpPr>
          <p:cNvPr id="8" name="Rectangle 7"/>
          <p:cNvSpPr/>
          <p:nvPr/>
        </p:nvSpPr>
        <p:spPr>
          <a:xfrm>
            <a:off x="3474720" y="1463040"/>
            <a:ext cx="2468880" cy="1188720"/>
          </a:xfrm>
          <a:prstGeom prst="rect">
            <a:avLst/>
          </a:prstGeom>
          <a:solidFill>
            <a:srgbClr val="2A33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3474720" y="1463040"/>
            <a:ext cx="54864" cy="118872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749039" y="160020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800" b="1">
                <a:solidFill>
                  <a:srgbClr val="FFFFFF"/>
                </a:solidFill>
                <a:latin typeface="Trebuchet MS"/>
              </a:defRPr>
            </a:pPr>
            <a:r>
              <a:t>Coverage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49039" y="201168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% of repos with Guard enabled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217920" y="1463040"/>
            <a:ext cx="2468880" cy="1188720"/>
          </a:xfrm>
          <a:prstGeom prst="rect">
            <a:avLst/>
          </a:prstGeom>
          <a:solidFill>
            <a:srgbClr val="2A33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17920" y="1463040"/>
            <a:ext cx="54864" cy="118872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92240" y="160020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800" b="1">
                <a:solidFill>
                  <a:srgbClr val="FFFFFF"/>
                </a:solidFill>
                <a:latin typeface="Trebuchet MS"/>
              </a:defRPr>
            </a:pPr>
            <a:r>
              <a:t>Catch Rate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92240" y="201168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Critical findings per scan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961120" y="1463040"/>
            <a:ext cx="2468880" cy="1188720"/>
          </a:xfrm>
          <a:prstGeom prst="rect">
            <a:avLst/>
          </a:prstGeom>
          <a:solidFill>
            <a:srgbClr val="2A33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961120" y="1463040"/>
            <a:ext cx="54864" cy="1188720"/>
          </a:xfrm>
          <a:prstGeom prst="rect">
            <a:avLst/>
          </a:prstGeom>
          <a:solidFill>
            <a:srgbClr val="A78B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235440" y="160020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800" b="1">
                <a:solidFill>
                  <a:srgbClr val="FFFFFF"/>
                </a:solidFill>
                <a:latin typeface="Trebuchet MS"/>
              </a:defRPr>
            </a:pPr>
            <a:r>
              <a:t>Time Saved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235440" y="201168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Hours of manual review avoided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301752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2400" b="1">
                <a:solidFill>
                  <a:srgbClr val="FFFFFF"/>
                </a:solidFill>
                <a:latin typeface="Trebuchet MS"/>
              </a:defRPr>
            </a:pPr>
            <a:r>
              <a:t>Next Steps</a:t>
            </a:r>
          </a:p>
        </p:txBody>
      </p:sp>
      <p:sp>
        <p:nvSpPr>
          <p:cNvPr id="21" name="Oval 20"/>
          <p:cNvSpPr/>
          <p:nvPr/>
        </p:nvSpPr>
        <p:spPr>
          <a:xfrm>
            <a:off x="914400" y="3749039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14400" y="3767327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 sz="1400" b="1">
                <a:solidFill>
                  <a:srgbClr val="FFFFFF"/>
                </a:solidFill>
                <a:latin typeface="Trebuchet MS"/>
              </a:defRPr>
            </a:pPr>
            <a:r>
              <a:t>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63040" y="3776472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CADCFC"/>
                </a:solidFill>
                <a:latin typeface="Calibri"/>
              </a:defRPr>
            </a:pPr>
            <a:r>
              <a:t>Deploy Docker container to pilot team's CI pipeline</a:t>
            </a:r>
          </a:p>
        </p:txBody>
      </p:sp>
      <p:sp>
        <p:nvSpPr>
          <p:cNvPr id="24" name="Oval 23"/>
          <p:cNvSpPr/>
          <p:nvPr/>
        </p:nvSpPr>
        <p:spPr>
          <a:xfrm>
            <a:off x="914400" y="4251959"/>
            <a:ext cx="365760" cy="365760"/>
          </a:xfrm>
          <a:prstGeom prst="ellipse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14400" y="4270247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 sz="1400" b="1">
                <a:solidFill>
                  <a:srgbClr val="FFFFFF"/>
                </a:solidFill>
                <a:latin typeface="Trebuchet MS"/>
              </a:defRPr>
            </a:pPr>
            <a: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463040" y="4279392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CADCFC"/>
                </a:solidFill>
                <a:latin typeface="Calibri"/>
              </a:defRPr>
            </a:pPr>
            <a:r>
              <a:t>Run guard gate on 3 active repos for 2 weeks</a:t>
            </a:r>
          </a:p>
        </p:txBody>
      </p:sp>
      <p:sp>
        <p:nvSpPr>
          <p:cNvPr id="27" name="Oval 26"/>
          <p:cNvSpPr/>
          <p:nvPr/>
        </p:nvSpPr>
        <p:spPr>
          <a:xfrm>
            <a:off x="914400" y="4754879"/>
            <a:ext cx="365760" cy="365760"/>
          </a:xfrm>
          <a:prstGeom prst="ellipse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914400" y="4773167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 sz="1400" b="1">
                <a:solidFill>
                  <a:srgbClr val="FFFFFF"/>
                </a:solidFill>
                <a:latin typeface="Trebuchet MS"/>
              </a:defRPr>
            </a:pPr>
            <a:r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463040" y="4782312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CADCFC"/>
                </a:solidFill>
                <a:latin typeface="Calibri"/>
              </a:defRPr>
            </a:pPr>
            <a:r>
              <a:t>Review findings report and calibrate rule thresholds</a:t>
            </a:r>
          </a:p>
        </p:txBody>
      </p:sp>
      <p:sp>
        <p:nvSpPr>
          <p:cNvPr id="30" name="Oval 29"/>
          <p:cNvSpPr/>
          <p:nvPr/>
        </p:nvSpPr>
        <p:spPr>
          <a:xfrm>
            <a:off x="914400" y="5257800"/>
            <a:ext cx="365760" cy="365760"/>
          </a:xfrm>
          <a:prstGeom prst="ellipse">
            <a:avLst/>
          </a:prstGeom>
          <a:solidFill>
            <a:srgbClr val="A78B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14400" y="5276088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 sz="1400" b="1">
                <a:solidFill>
                  <a:srgbClr val="FFFFFF"/>
                </a:solidFill>
                <a:latin typeface="Trebuchet MS"/>
              </a:defRPr>
            </a:pPr>
            <a:r>
              <a:t>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463040" y="5285232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CADCFC"/>
                </a:solidFill>
                <a:latin typeface="Calibri"/>
              </a:defRPr>
            </a:pPr>
            <a:r>
              <a:t>Present pilot results to leadership for org-wide rollout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FFFFFF"/>
                </a:solidFill>
                <a:latin typeface="Trebuchet MS"/>
              </a:defRPr>
            </a:pPr>
            <a:r>
              <a:t>AI SDLC Guard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92608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 sz="2000" b="0">
                <a:solidFill>
                  <a:srgbClr val="CADCFC"/>
                </a:solidFill>
                <a:latin typeface="Calibri"/>
              </a:defRPr>
            </a:pPr>
            <a:r>
              <a:t>Enforce standards. Trace work items. Gate every PR.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657600"/>
            <a:ext cx="2103120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41148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4A4E69"/>
                </a:solidFill>
                <a:latin typeface="Calibri"/>
              </a:defRPr>
            </a:pPr>
            <a:r>
              <a:t>v1.0.0  |  Production Ready  |  Internal Distribution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6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3600" b="1">
                <a:solidFill>
                  <a:srgbClr val="1E2761"/>
                </a:solidFill>
                <a:latin typeface="Trebuchet MS"/>
              </a:defRPr>
            </a:pPr>
            <a:r>
              <a:t>The Problem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0">
                <a:solidFill>
                  <a:srgbClr val="4A4E69"/>
                </a:solidFill>
                <a:latin typeface="Calibri"/>
              </a:defRPr>
            </a:pPr>
            <a:r>
              <a:t>AI coding agents generate code fast — but who ensures it meets your standards?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2011680"/>
            <a:ext cx="3291840" cy="2560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2011680"/>
            <a:ext cx="54864" cy="256032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2194560"/>
            <a:ext cx="28346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1A1A2E"/>
                </a:solidFill>
                <a:latin typeface="Trebuchet MS"/>
              </a:defRPr>
            </a:pPr>
            <a:r>
              <a:t>No Governance Layer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2743200"/>
            <a:ext cx="2834640" cy="1645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AI agents bypass code review norms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Secrets, debug code, and banned patterns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slip into production undetected</a:t>
            </a:r>
          </a:p>
        </p:txBody>
      </p:sp>
      <p:sp>
        <p:nvSpPr>
          <p:cNvPr id="9" name="Rectangle 8"/>
          <p:cNvSpPr/>
          <p:nvPr/>
        </p:nvSpPr>
        <p:spPr>
          <a:xfrm>
            <a:off x="4389120" y="2011680"/>
            <a:ext cx="3291840" cy="2560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89120" y="2011680"/>
            <a:ext cx="54864" cy="256032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63440" y="2194560"/>
            <a:ext cx="28346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1A1A2E"/>
                </a:solidFill>
                <a:latin typeface="Trebuchet MS"/>
              </a:defRPr>
            </a:pPr>
            <a:r>
              <a:t>Compliance Blind Spots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63440" y="2743200"/>
            <a:ext cx="2834640" cy="1645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Regulatory requirements (FDA, OWASP,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SOC2) demand documented evidence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of code quality controls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046720" y="2011680"/>
            <a:ext cx="3291840" cy="2560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46720" y="2011680"/>
            <a:ext cx="54864" cy="2560320"/>
          </a:xfrm>
          <a:prstGeom prst="rect">
            <a:avLst/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21040" y="2194560"/>
            <a:ext cx="28346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1A1A2E"/>
                </a:solidFill>
                <a:latin typeface="Trebuchet MS"/>
              </a:defRPr>
            </a:pPr>
            <a:r>
              <a:t>Broken Traceability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21040" y="2743200"/>
            <a:ext cx="2834640" cy="1645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Work items disconnect from code changes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No audit trail linking requirements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to implementation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" y="50292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500" b="1">
                <a:solidFill>
                  <a:srgbClr val="1E2761"/>
                </a:solidFill>
                <a:latin typeface="Calibri"/>
              </a:defRPr>
            </a:pPr>
            <a:r>
              <a:t>Teams using AI agents need a deterministic quality gate — not more manual review.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3600" b="1">
                <a:solidFill>
                  <a:srgbClr val="FFFFFF"/>
                </a:solidFill>
                <a:latin typeface="Trebuchet MS"/>
              </a:defRPr>
            </a:pPr>
            <a:r>
              <a:t>The Solution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0">
                <a:solidFill>
                  <a:srgbClr val="CADCFC"/>
                </a:solidFill>
                <a:latin typeface="Calibri"/>
              </a:defRPr>
            </a:pPr>
            <a:r>
              <a:t>AI SDLC Guard is a governance runtime that sits between your AI agent and your codebase.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2103120"/>
            <a:ext cx="2468880" cy="1280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2286000"/>
            <a:ext cx="21031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FFFFFF"/>
                </a:solidFill>
                <a:latin typeface="Trebuchet MS"/>
              </a:defRPr>
            </a:pPr>
            <a:r>
              <a:t>AI Agent</a:t>
            </a:r>
            <a:br/>
            <a:r>
              <a:t>Generates Code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0400" y="2377440"/>
            <a:ext cx="365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 sz="2800" b="0">
                <a:solidFill>
                  <a:srgbClr val="4A4E69"/>
                </a:solidFill>
                <a:latin typeface="Calibri"/>
              </a:defRPr>
            </a:pPr>
            <a:r>
              <a:t>→</a:t>
            </a:r>
          </a:p>
        </p:txBody>
      </p:sp>
      <p:sp>
        <p:nvSpPr>
          <p:cNvPr id="8" name="Rectangle 7"/>
          <p:cNvSpPr/>
          <p:nvPr/>
        </p:nvSpPr>
        <p:spPr>
          <a:xfrm>
            <a:off x="3566160" y="2103120"/>
            <a:ext cx="2468880" cy="128016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749040" y="2286000"/>
            <a:ext cx="21031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FFFFFF"/>
                </a:solidFill>
                <a:latin typeface="Trebuchet MS"/>
              </a:defRPr>
            </a:pPr>
            <a:r>
              <a:t>Guard Scans</a:t>
            </a:r>
            <a:br/>
            <a:r>
              <a:t>&amp; Evaluates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35040" y="2377440"/>
            <a:ext cx="365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 sz="2800" b="0">
                <a:solidFill>
                  <a:srgbClr val="4A4E69"/>
                </a:solidFill>
                <a:latin typeface="Calibri"/>
              </a:defRPr>
            </a:pPr>
            <a:r>
              <a:t>→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400800" y="2103120"/>
            <a:ext cx="2468880" cy="128016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583680" y="2286000"/>
            <a:ext cx="21031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FFFFFF"/>
                </a:solidFill>
                <a:latin typeface="Trebuchet MS"/>
              </a:defRPr>
            </a:pPr>
            <a:r>
              <a:t>Gate Passes</a:t>
            </a:r>
            <a:br/>
            <a:r>
              <a:t>or Fails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69680" y="2377440"/>
            <a:ext cx="365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 sz="2800" b="0">
                <a:solidFill>
                  <a:srgbClr val="4A4E69"/>
                </a:solidFill>
                <a:latin typeface="Calibri"/>
              </a:defRPr>
            </a:pPr>
            <a:r>
              <a:t>→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235440" y="2103120"/>
            <a:ext cx="2468880" cy="1280160"/>
          </a:xfrm>
          <a:prstGeom prst="rect">
            <a:avLst/>
          </a:prstGeom>
          <a:solidFill>
            <a:srgbClr val="A78B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418320" y="2286000"/>
            <a:ext cx="21031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FFFFFF"/>
                </a:solidFill>
                <a:latin typeface="Trebuchet MS"/>
              </a:defRPr>
            </a:pPr>
            <a:r>
              <a:t>Reports &amp;</a:t>
            </a:r>
            <a:br/>
            <a:r>
              <a:t>Sync to DevOps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384048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CADCFC"/>
                </a:solidFill>
                <a:latin typeface="Calibri"/>
              </a:defRPr>
            </a:pPr>
            <a:r>
              <a:t>✓  9 regex rules + 5 AST checks + 52 pack rules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" y="425196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CADCFC"/>
                </a:solidFill>
                <a:latin typeface="Calibri"/>
              </a:defRPr>
            </a:pPr>
            <a:r>
              <a:t>✓  Auto-patching for low-severity findings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66344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CADCFC"/>
                </a:solidFill>
                <a:latin typeface="Calibri"/>
              </a:defRPr>
            </a:pPr>
            <a:r>
              <a:t>✓  Work item traceability (Azure DevOps + GitHub)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507492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CADCFC"/>
                </a:solidFill>
                <a:latin typeface="Calibri"/>
              </a:defRPr>
            </a:pPr>
            <a:r>
              <a:t>✓  REST API for centralized scanning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6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3600" b="1">
                <a:solidFill>
                  <a:srgbClr val="1E2761"/>
                </a:solidFill>
                <a:latin typeface="Trebuchet MS"/>
              </a:defRPr>
            </a:pPr>
            <a:r>
              <a:t>Product at a Glance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371600"/>
            <a:ext cx="2468880" cy="11887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31520" y="1371600"/>
            <a:ext cx="54864" cy="118872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51560" y="1554480"/>
            <a:ext cx="20116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3600" b="1">
                <a:solidFill>
                  <a:srgbClr val="3B82F6"/>
                </a:solidFill>
                <a:latin typeface="Trebuchet MS"/>
              </a:defRPr>
            </a:pPr>
            <a:r>
              <a:t>5,200+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1560" y="214884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300" b="0">
                <a:solidFill>
                  <a:srgbClr val="4A4E69"/>
                </a:solidFill>
                <a:latin typeface="Calibri"/>
              </a:defRPr>
            </a:pPr>
            <a:r>
              <a:t>Lines of Source Code</a:t>
            </a:r>
          </a:p>
        </p:txBody>
      </p:sp>
      <p:sp>
        <p:nvSpPr>
          <p:cNvPr id="8" name="Rectangle 7"/>
          <p:cNvSpPr/>
          <p:nvPr/>
        </p:nvSpPr>
        <p:spPr>
          <a:xfrm>
            <a:off x="3474720" y="1371600"/>
            <a:ext cx="2468880" cy="11887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3474720" y="1371600"/>
            <a:ext cx="54864" cy="118872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794759" y="1554480"/>
            <a:ext cx="20116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3600" b="1">
                <a:solidFill>
                  <a:srgbClr val="10B981"/>
                </a:solidFill>
                <a:latin typeface="Trebuchet MS"/>
              </a:defRPr>
            </a:pPr>
            <a:r>
              <a:t>96%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94759" y="214884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300" b="0">
                <a:solidFill>
                  <a:srgbClr val="4A4E69"/>
                </a:solidFill>
                <a:latin typeface="Calibri"/>
              </a:defRPr>
            </a:pPr>
            <a:r>
              <a:t>Test Coverage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217920" y="1371600"/>
            <a:ext cx="2468880" cy="11887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17920" y="1371600"/>
            <a:ext cx="54864" cy="118872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537959" y="1554480"/>
            <a:ext cx="20116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3600" b="1">
                <a:solidFill>
                  <a:srgbClr val="F59E0B"/>
                </a:solidFill>
                <a:latin typeface="Trebuchet MS"/>
              </a:defRPr>
            </a:pPr>
            <a:r>
              <a:t>768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37959" y="214884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300" b="0">
                <a:solidFill>
                  <a:srgbClr val="4A4E69"/>
                </a:solidFill>
                <a:latin typeface="Calibri"/>
              </a:defRPr>
            </a:pPr>
            <a:r>
              <a:t>Passing Tests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961120" y="1371600"/>
            <a:ext cx="2468880" cy="11887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961120" y="1371600"/>
            <a:ext cx="54864" cy="1188720"/>
          </a:xfrm>
          <a:prstGeom prst="rect">
            <a:avLst/>
          </a:prstGeom>
          <a:solidFill>
            <a:srgbClr val="A78B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281160" y="1554480"/>
            <a:ext cx="20116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3600" b="1">
                <a:solidFill>
                  <a:srgbClr val="A78BFA"/>
                </a:solidFill>
                <a:latin typeface="Trebuchet MS"/>
              </a:defRPr>
            </a:pPr>
            <a:r>
              <a:t>15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281160" y="214884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300" b="0">
                <a:solidFill>
                  <a:srgbClr val="4A4E69"/>
                </a:solidFill>
                <a:latin typeface="Calibri"/>
              </a:defRPr>
            </a:pPr>
            <a:r>
              <a:t>CLI Commands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31520" y="2926080"/>
            <a:ext cx="2468880" cy="31089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731520" y="2926080"/>
            <a:ext cx="54864" cy="31089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05840" y="3108960"/>
            <a:ext cx="20116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1A1A2E"/>
                </a:solidFill>
                <a:latin typeface="Trebuchet MS"/>
              </a:defRPr>
            </a:pPr>
            <a:r>
              <a:t>Core Engine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05840" y="3657600"/>
            <a:ext cx="2011680" cy="2194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Regex + AST + file-policy rules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Documentation obligations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Auto-patch generation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Scan caching for speed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474720" y="2926080"/>
            <a:ext cx="2468880" cy="31089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3474720" y="2926080"/>
            <a:ext cx="54864" cy="310896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3749039" y="3108960"/>
            <a:ext cx="20116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1A1A2E"/>
                </a:solidFill>
                <a:latin typeface="Trebuchet MS"/>
              </a:defRPr>
            </a:pPr>
            <a:r>
              <a:t>Integrations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749039" y="3657600"/>
            <a:ext cx="2011680" cy="2194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Azure DevOps (work items + standards)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GitHub (Issues + standards + Actions)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Anthropic LLM scanning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SARIF import from any tool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217920" y="2926080"/>
            <a:ext cx="2468880" cy="31089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6217920" y="2926080"/>
            <a:ext cx="54864" cy="31089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492240" y="3108960"/>
            <a:ext cx="20116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1A1A2E"/>
                </a:solidFill>
                <a:latin typeface="Trebuchet MS"/>
              </a:defRPr>
            </a:pPr>
            <a:r>
              <a:t>Deployment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92240" y="3657600"/>
            <a:ext cx="2011680" cy="2194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CLI (15 commands)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REST API (FastAPI, 5 endpoints)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Docker (multi-stage, non-root)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Pre-commit hooks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961120" y="2926080"/>
            <a:ext cx="2468880" cy="31089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961120" y="2926080"/>
            <a:ext cx="54864" cy="310896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235440" y="3108960"/>
            <a:ext cx="20116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1A1A2E"/>
                </a:solidFill>
                <a:latin typeface="Trebuchet MS"/>
              </a:defRPr>
            </a:pPr>
            <a:r>
              <a:t>Compliance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235440" y="3657600"/>
            <a:ext cx="2011680" cy="2194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FDA IEC 62304 (14 rules)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OWASP Top 10 (22 rules)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SOC2 (16 rules)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Extensible pack framework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6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3600" b="1">
                <a:solidFill>
                  <a:srgbClr val="1E2761"/>
                </a:solidFill>
                <a:latin typeface="Trebuchet MS"/>
              </a:defRPr>
            </a:pPr>
            <a:r>
              <a:t>Target Market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0">
                <a:solidFill>
                  <a:srgbClr val="4A4E69"/>
                </a:solidFill>
                <a:latin typeface="Calibri"/>
              </a:defRPr>
            </a:pPr>
            <a:r>
              <a:t>Enterprise development teams in regulated industries adopting AI coding agents.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2011680"/>
            <a:ext cx="3291840" cy="2926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2011680"/>
            <a:ext cx="54864" cy="292608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2194560"/>
            <a:ext cx="28346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1A1A2E"/>
                </a:solidFill>
                <a:latin typeface="Trebuchet MS"/>
              </a:defRPr>
            </a:pPr>
            <a:r>
              <a:t>Healthcare &amp; Med Device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2743200"/>
            <a:ext cx="283464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FDA 21 CFR Part 11 compliance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IEC 62304 software lifecycle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Audit trail requirements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Class C device rigor</a:t>
            </a:r>
          </a:p>
        </p:txBody>
      </p:sp>
      <p:sp>
        <p:nvSpPr>
          <p:cNvPr id="9" name="Rectangle 8"/>
          <p:cNvSpPr/>
          <p:nvPr/>
        </p:nvSpPr>
        <p:spPr>
          <a:xfrm>
            <a:off x="4389120" y="2011680"/>
            <a:ext cx="3291840" cy="2926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89120" y="2011680"/>
            <a:ext cx="54864" cy="292608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63440" y="2194560"/>
            <a:ext cx="28346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1A1A2E"/>
                </a:solidFill>
                <a:latin typeface="Trebuchet MS"/>
              </a:defRPr>
            </a:pPr>
            <a:r>
              <a:t>Financial Services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63440" y="2743200"/>
            <a:ext cx="283464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SOC2 Trust Services Criteria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Change management controls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Access control enforcement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Regulatory reporting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046720" y="2011680"/>
            <a:ext cx="3291840" cy="2926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46720" y="2011680"/>
            <a:ext cx="54864" cy="292608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21040" y="2194560"/>
            <a:ext cx="28346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1A1A2E"/>
                </a:solidFill>
                <a:latin typeface="Trebuchet MS"/>
              </a:defRPr>
            </a:pPr>
            <a:r>
              <a:t>SaaS &amp; Platform Teams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21040" y="2743200"/>
            <a:ext cx="283464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OWASP Top 10 security rules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CI/CD pipeline gating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Multi-team governance</a:t>
            </a:r>
          </a:p>
          <a:p>
            <a:pPr>
              <a:spcAft>
                <a:spcPts val="400"/>
              </a:spcAft>
              <a:defRPr sz="1200">
                <a:solidFill>
                  <a:srgbClr val="4A4E69"/>
                </a:solidFill>
                <a:latin typeface="Calibri"/>
              </a:defRPr>
            </a:pPr>
            <a:r>
              <a:t>API-driven workflows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" y="530352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400" b="1">
                <a:solidFill>
                  <a:srgbClr val="1E2761"/>
                </a:solidFill>
                <a:latin typeface="Calibri"/>
              </a:defRPr>
            </a:pPr>
            <a:r>
              <a:t>Common thread: Teams that need provable, auditable evidence that AI-generated code meets standards.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3600" b="1">
                <a:solidFill>
                  <a:srgbClr val="FFFFFF"/>
                </a:solidFill>
                <a:latin typeface="Trebuchet MS"/>
              </a:defRPr>
            </a:pPr>
            <a:r>
              <a:t>Competitive Positioning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9728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0">
                <a:solidFill>
                  <a:srgbClr val="CADCFC"/>
                </a:solidFill>
                <a:latin typeface="Calibri"/>
              </a:defRPr>
            </a:pPr>
            <a:r>
              <a:t>Where AI SDLC Guard fits in the landscape.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1828800"/>
            <a:ext cx="3291840" cy="3291840"/>
          </a:xfrm>
          <a:prstGeom prst="rect">
            <a:avLst/>
          </a:prstGeom>
          <a:solidFill>
            <a:srgbClr val="2A33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828800"/>
            <a:ext cx="3291840" cy="54864"/>
          </a:xfrm>
          <a:prstGeom prst="rect">
            <a:avLst/>
          </a:prstGeom>
          <a:solidFill>
            <a:srgbClr val="6B708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2011680"/>
            <a:ext cx="2743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500" b="1">
                <a:solidFill>
                  <a:srgbClr val="FFFFFF"/>
                </a:solidFill>
                <a:latin typeface="Trebuchet MS"/>
              </a:defRPr>
            </a:pPr>
            <a:r>
              <a:t>Traditional SAST</a:t>
            </a:r>
            <a:br/>
            <a:r>
              <a:t>(SonarQube, Semgrep)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283464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—  No AI agent awareness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5840" y="32461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—  No work item traceability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" y="365760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—  No regulatory packs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5840" y="406908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—  Guard imports their SARIF output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389120" y="1828800"/>
            <a:ext cx="3291840" cy="3291840"/>
          </a:xfrm>
          <a:prstGeom prst="rect">
            <a:avLst/>
          </a:prstGeom>
          <a:solidFill>
            <a:srgbClr val="2A33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389120" y="1828800"/>
            <a:ext cx="3291840" cy="54864"/>
          </a:xfrm>
          <a:prstGeom prst="rect">
            <a:avLst/>
          </a:prstGeom>
          <a:solidFill>
            <a:srgbClr val="6B708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663440" y="2011680"/>
            <a:ext cx="2743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500" b="1">
                <a:solidFill>
                  <a:srgbClr val="FFFFFF"/>
                </a:solidFill>
                <a:latin typeface="Trebuchet MS"/>
              </a:defRPr>
            </a:pPr>
            <a:r>
              <a:t>AI Agent Platforms</a:t>
            </a:r>
            <a:br/>
            <a:r>
              <a:t>(Copilot, Cursor, Claude)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63440" y="283464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—  Generate code, don't govern it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63440" y="32461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—  No deterministic quality gates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63440" y="365760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—  No compliance reporting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663440" y="406908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—  Guard is their governance layer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046720" y="1828800"/>
            <a:ext cx="3291840" cy="3291840"/>
          </a:xfrm>
          <a:prstGeom prst="rect">
            <a:avLst/>
          </a:prstGeom>
          <a:solidFill>
            <a:srgbClr val="2A33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8046720" y="1828800"/>
            <a:ext cx="3291840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321040" y="2011680"/>
            <a:ext cx="2743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500" b="1">
                <a:solidFill>
                  <a:srgbClr val="FFFFFF"/>
                </a:solidFill>
                <a:latin typeface="Trebuchet MS"/>
              </a:defRPr>
            </a:pPr>
            <a:r>
              <a:t>AI SDLC Guard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321040" y="283464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✓  Purpose-built for AI agent output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321040" y="32461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✓  Deterministic + LLM hybrid scanning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321040" y="365760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✓  Regulatory packs (FDA, OWASP, SOC2)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321040" y="406908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✓  Full DevOps integration + auto-fix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6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3600" b="1">
                <a:solidFill>
                  <a:srgbClr val="1E2761"/>
                </a:solidFill>
                <a:latin typeface="Trebuchet MS"/>
              </a:defRPr>
            </a:pPr>
            <a:r>
              <a:t>Go-to-Market Strategy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0">
                <a:solidFill>
                  <a:srgbClr val="4A4E69"/>
                </a:solidFill>
                <a:latin typeface="Calibri"/>
              </a:defRPr>
            </a:pPr>
            <a:r>
              <a:t>Internal-first: prove value inside before scaling out.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1920240"/>
            <a:ext cx="3291840" cy="38404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920240"/>
            <a:ext cx="3291840" cy="54864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21031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1A1A2E"/>
                </a:solidFill>
                <a:latin typeface="Trebuchet MS"/>
              </a:defRPr>
            </a:pPr>
            <a:r>
              <a:t>Phase 1: Internal Pilot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2514600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3B82F6"/>
                </a:solidFill>
                <a:latin typeface="Calibri"/>
              </a:defRPr>
            </a:pPr>
            <a:r>
              <a:t>Now → Q2 2026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5840" y="301752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•  Deploy Docker container to internal team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" y="3520439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•  Integrate into CI/CD pipelines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5840" y="402336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•  Measure: findings caught, gate pass rate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5840" y="452628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•  Gather feedback on rule accuracy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389120" y="1920240"/>
            <a:ext cx="3291840" cy="38404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389120" y="1920240"/>
            <a:ext cx="3291840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663440" y="21031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1A1A2E"/>
                </a:solidFill>
                <a:latin typeface="Trebuchet MS"/>
              </a:defRPr>
            </a:pPr>
            <a:r>
              <a:t>Phase 2: Org-Wide Rollout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63440" y="2514600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10B981"/>
                </a:solidFill>
                <a:latin typeface="Calibri"/>
              </a:defRPr>
            </a:pPr>
            <a:r>
              <a:t>Q3 2026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63440" y="301752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•  Onboard 2-3 additional teams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663440" y="3520439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•  Custom rule DSL for team-specific policies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63440" y="402336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•  Jira integration for broader reach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63440" y="452628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•  Internal case study with metrics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046720" y="1920240"/>
            <a:ext cx="3291840" cy="38404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8046720" y="1920240"/>
            <a:ext cx="3291840" cy="54864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321040" y="21031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1A1A2E"/>
                </a:solidFill>
                <a:latin typeface="Trebuchet MS"/>
              </a:defRPr>
            </a:pPr>
            <a:r>
              <a:t>Phase 3: External Sales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321040" y="2514600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F59E0B"/>
                </a:solidFill>
                <a:latin typeface="Calibri"/>
              </a:defRPr>
            </a:pPr>
            <a:r>
              <a:t>Q4 2026+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321040" y="301752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•  Package as licensed product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321040" y="3520439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•  Enterprise pricing (per-team / per-repo)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321040" y="402336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•  Compliance certification marketing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321040" y="452628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4A4E69"/>
                </a:solidFill>
                <a:latin typeface="Calibri"/>
              </a:defRPr>
            </a:pPr>
            <a:r>
              <a:t>•  Conference talks + technical content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4F6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3600" b="1">
                <a:solidFill>
                  <a:srgbClr val="1E2761"/>
                </a:solidFill>
                <a:latin typeface="Trebuchet MS"/>
              </a:defRPr>
            </a:pPr>
            <a:r>
              <a:t>Value Propositions by Buyer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371600"/>
            <a:ext cx="10515600" cy="15544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31520" y="1371600"/>
            <a:ext cx="54864" cy="155448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1481328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1A1A2E"/>
                </a:solidFill>
                <a:latin typeface="Trebuchet MS"/>
              </a:defRPr>
            </a:pPr>
            <a:r>
              <a:t>Engineering Leaders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1828800"/>
            <a:ext cx="3657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100" b="0">
                <a:solidFill>
                  <a:srgbClr val="4A4E69"/>
                </a:solidFill>
                <a:latin typeface="Calibri"/>
              </a:defRPr>
            </a:pPr>
            <a:r>
              <a:t>"How do I let my team use AI agents without breaking our standards?"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0" y="1508760"/>
            <a:ext cx="5943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1A1A2E"/>
                </a:solidFill>
                <a:latin typeface="Calibri"/>
              </a:defRPr>
            </a:pPr>
            <a:r>
              <a:t>✓  Deterministic gate blocks bad code before merge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29200" y="1920240"/>
            <a:ext cx="5943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1A1A2E"/>
                </a:solidFill>
                <a:latin typeface="Calibri"/>
              </a:defRPr>
            </a:pPr>
            <a:r>
              <a:t>✓  Auto-fix patches reduce manual rework by 30-50%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29200" y="2331720"/>
            <a:ext cx="5943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1A1A2E"/>
                </a:solidFill>
                <a:latin typeface="Calibri"/>
              </a:defRPr>
            </a:pPr>
            <a:r>
              <a:t>✓  Full audit trail of every scan, finding, and action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1520" y="3154680"/>
            <a:ext cx="10515600" cy="15544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731520" y="3154680"/>
            <a:ext cx="54864" cy="155448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097280" y="3264408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1A1A2E"/>
                </a:solidFill>
                <a:latin typeface="Trebuchet MS"/>
              </a:defRPr>
            </a:pPr>
            <a:r>
              <a:t>Compliance / QA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3611880"/>
            <a:ext cx="3657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100" b="0">
                <a:solidFill>
                  <a:srgbClr val="4A4E69"/>
                </a:solidFill>
                <a:latin typeface="Calibri"/>
              </a:defRPr>
            </a:pPr>
            <a:r>
              <a:t>"How do I prove our AI-generated code meets regulatory requirements?"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0" y="3291840"/>
            <a:ext cx="5943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1A1A2E"/>
                </a:solidFill>
                <a:latin typeface="Calibri"/>
              </a:defRPr>
            </a:pPr>
            <a:r>
              <a:t>✓  Pre-built regulatory packs (FDA, OWASP, SOC2)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200" y="3703320"/>
            <a:ext cx="5943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1A1A2E"/>
                </a:solidFill>
                <a:latin typeface="Calibri"/>
              </a:defRPr>
            </a:pPr>
            <a:r>
              <a:t>✓  Documentation obligations tracked in reports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0" y="4114800"/>
            <a:ext cx="5943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1A1A2E"/>
                </a:solidFill>
                <a:latin typeface="Calibri"/>
              </a:defRPr>
            </a:pPr>
            <a:r>
              <a:t>✓  SARIF + JUnit + HTML output for auditors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31520" y="4937760"/>
            <a:ext cx="10515600" cy="15544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731520" y="4937760"/>
            <a:ext cx="54864" cy="155448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97280" y="5047488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600" b="1">
                <a:solidFill>
                  <a:srgbClr val="1A1A2E"/>
                </a:solidFill>
                <a:latin typeface="Trebuchet MS"/>
              </a:defRPr>
            </a:pPr>
            <a:r>
              <a:t>DevOps / Platform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97280" y="5394960"/>
            <a:ext cx="3657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100" b="0">
                <a:solidFill>
                  <a:srgbClr val="4A4E69"/>
                </a:solidFill>
                <a:latin typeface="Calibri"/>
              </a:defRPr>
            </a:pPr>
            <a:r>
              <a:t>"How do I add governance without slowing down the pipeline?"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200" y="5074920"/>
            <a:ext cx="5943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1A1A2E"/>
                </a:solidFill>
                <a:latin typeface="Calibri"/>
              </a:defRPr>
            </a:pPr>
            <a:r>
              <a:t>✓  Single CLI command in CI — guard gate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9200" y="5486400"/>
            <a:ext cx="5943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1A1A2E"/>
                </a:solidFill>
                <a:latin typeface="Calibri"/>
              </a:defRPr>
            </a:pPr>
            <a:r>
              <a:t>✓  Docker deployment, REST API, pre-commit hooks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29200" y="5897880"/>
            <a:ext cx="5943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1A1A2E"/>
                </a:solidFill>
                <a:latin typeface="Calibri"/>
              </a:defRPr>
            </a:pPr>
            <a:r>
              <a:t>✓  Caches scans, only re-checks changed files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276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3600" b="1">
                <a:solidFill>
                  <a:srgbClr val="FFFFFF"/>
                </a:solidFill>
                <a:latin typeface="Trebuchet MS"/>
              </a:defRPr>
            </a:pPr>
            <a:r>
              <a:t>Product Roadmap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463040"/>
            <a:ext cx="3291840" cy="4389120"/>
          </a:xfrm>
          <a:prstGeom prst="rect">
            <a:avLst/>
          </a:prstGeom>
          <a:solidFill>
            <a:srgbClr val="2A33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31520" y="1463040"/>
            <a:ext cx="3291840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05840" y="16459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2000" b="1">
                <a:solidFill>
                  <a:srgbClr val="FFFFFF"/>
                </a:solidFill>
                <a:latin typeface="Trebuchet MS"/>
              </a:defRPr>
            </a:pPr>
            <a:r>
              <a:t>✓  Shipped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2103120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10B981"/>
                </a:solidFill>
                <a:latin typeface="Calibri"/>
              </a:defRPr>
            </a:pPr>
            <a:r>
              <a:t>Phases 1–21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5840" y="260604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Core engine (regex + AST + file-policy)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5840" y="310896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Azure DevOps + GitHub providers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" y="361188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REST API + Docker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5840" y="411480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3 standards packs (FDA, OWASP, SOC2)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5840" y="461772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Internal docs + user guide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389120" y="1463040"/>
            <a:ext cx="3291840" cy="4389120"/>
          </a:xfrm>
          <a:prstGeom prst="rect">
            <a:avLst/>
          </a:prstGeom>
          <a:solidFill>
            <a:srgbClr val="2A33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389120" y="1463040"/>
            <a:ext cx="3291840" cy="54864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663440" y="16459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2000" b="1">
                <a:solidFill>
                  <a:srgbClr val="FFFFFF"/>
                </a:solidFill>
                <a:latin typeface="Trebuchet MS"/>
              </a:defRPr>
            </a:pPr>
            <a:r>
              <a:t>→  Next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63440" y="2103120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3B82F6"/>
                </a:solidFill>
                <a:latin typeface="Calibri"/>
              </a:defRPr>
            </a:pPr>
            <a:r>
              <a:t>Phases 22–23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63440" y="260604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Custom rule DSL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663440" y="310896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Jira integration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63440" y="361188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Performance optimization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63440" y="411480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Large repo support (10k+ files)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046720" y="1463040"/>
            <a:ext cx="3291840" cy="4389120"/>
          </a:xfrm>
          <a:prstGeom prst="rect">
            <a:avLst/>
          </a:prstGeom>
          <a:solidFill>
            <a:srgbClr val="2A33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8046720" y="1463040"/>
            <a:ext cx="3291840" cy="54864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321040" y="16459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2000" b="1">
                <a:solidFill>
                  <a:srgbClr val="FFFFFF"/>
                </a:solidFill>
                <a:latin typeface="Trebuchet MS"/>
              </a:defRPr>
            </a:pPr>
            <a:r>
              <a:t>○  Future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321040" y="2103120"/>
            <a:ext cx="2743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F59E0B"/>
                </a:solidFill>
                <a:latin typeface="Calibri"/>
              </a:defRPr>
            </a:pPr>
            <a:r>
              <a:t>Phases 24+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321040" y="260604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VS Code extension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321040" y="310896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ML severity estimation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321040" y="361188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Web dashboard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321040" y="411480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CADCFC"/>
                </a:solidFill>
                <a:latin typeface="Calibri"/>
              </a:defRPr>
            </a:pPr>
            <a:r>
              <a:t>Multi-language support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