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9" r:id="rId4"/>
    <p:sldId id="270" r:id="rId5"/>
    <p:sldId id="258" r:id="rId6"/>
    <p:sldId id="261" r:id="rId7"/>
    <p:sldId id="264" r:id="rId8"/>
    <p:sldId id="263" r:id="rId9"/>
    <p:sldId id="259" r:id="rId10"/>
    <p:sldId id="265" r:id="rId11"/>
    <p:sldId id="266" r:id="rId12"/>
    <p:sldId id="268" r:id="rId13"/>
    <p:sldId id="267" r:id="rId14"/>
    <p:sldId id="260" r:id="rId1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5" autoAdjust="0"/>
    <p:restoredTop sz="94660"/>
  </p:normalViewPr>
  <p:slideViewPr>
    <p:cSldViewPr snapToGrid="0">
      <p:cViewPr>
        <p:scale>
          <a:sx n="100" d="100"/>
          <a:sy n="100" d="100"/>
        </p:scale>
        <p:origin x="114" y="7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89905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57871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0210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1781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64039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06484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03166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41343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1049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384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62193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DFCCCD-4EEC-41B6-B209-2E5C896D7722}" type="datetimeFigureOut">
              <a:rPr lang="en-US" smtClean="0"/>
              <a:t>6/12/2020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2E1703-7DE5-4107-849A-36A03BC44F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88144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slide" Target="slide6.xml"/><Relationship Id="rId13" Type="http://schemas.openxmlformats.org/officeDocument/2006/relationships/hyperlink" Target="https://gstreamer.freedesktop.org/documentation/rawparse/rawvideoparse.html?gi-language=c" TargetMode="External"/><Relationship Id="rId3" Type="http://schemas.openxmlformats.org/officeDocument/2006/relationships/hyperlink" Target="https://gstreamer.freedesktop.org/documentation/faac/index.html?gi-language=c" TargetMode="External"/><Relationship Id="rId7" Type="http://schemas.openxmlformats.org/officeDocument/2006/relationships/slide" Target="slide8.xml"/><Relationship Id="rId12" Type="http://schemas.openxmlformats.org/officeDocument/2006/relationships/hyperlink" Target="https://gstreamer.freedesktop.org/documentation/videorate/index.html?gi-language=c" TargetMode="External"/><Relationship Id="rId2" Type="http://schemas.openxmlformats.org/officeDocument/2006/relationships/hyperlink" Target="https://gstreamer.freedesktop.org/data/doc/gstreamer/head/gst-plugins-good/html/gst-plugins-good-plugins-audiochebband.html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s://gstreamer.freedesktop.org/documentation/isomp4/mp4mux.html?gi-language=c" TargetMode="External"/><Relationship Id="rId11" Type="http://schemas.openxmlformats.org/officeDocument/2006/relationships/slide" Target="slide9.xml"/><Relationship Id="rId5" Type="http://schemas.openxmlformats.org/officeDocument/2006/relationships/hyperlink" Target="https://gstreamer.freedesktop.org/documentation/x264/index.html?gi-language=c" TargetMode="External"/><Relationship Id="rId10" Type="http://schemas.openxmlformats.org/officeDocument/2006/relationships/hyperlink" Target="https://gstreamer.freedesktop.org/data/doc/gstreamer/head/gst-plugins-good/html/gst-plugins-good-plugins-autoaudiosrc.html" TargetMode="External"/><Relationship Id="rId4" Type="http://schemas.openxmlformats.org/officeDocument/2006/relationships/slide" Target="slide14.xml"/><Relationship Id="rId9" Type="http://schemas.openxmlformats.org/officeDocument/2006/relationships/slide" Target="slide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gstreamer.freedesktop.org/documentation/audioconvert/index.html?gi-language=c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s://gstreamer.freedesktop.org/documentation/audioresample/index.html?gi-language=c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hyperlink" Target="https://gstreamer.freedesktop.org/documentation/faac/index.html?gi-language=c#faac:rate-control" TargetMode="External"/><Relationship Id="rId3" Type="http://schemas.openxmlformats.org/officeDocument/2006/relationships/hyperlink" Target="https://gstreamer.freedesktop.org/documentation/faac/index.html?gi-language=c#faac:hard-resync" TargetMode="External"/><Relationship Id="rId7" Type="http://schemas.openxmlformats.org/officeDocument/2006/relationships/hyperlink" Target="https://gstreamer.freedesktop.org/documentation/faac/index.html?gi-language=c#faac:quality" TargetMode="External"/><Relationship Id="rId12" Type="http://schemas.openxmlformats.org/officeDocument/2006/relationships/hyperlink" Target="https://gstreamer.freedesktop.org/documentation/faac/index.html?gi-language=c" TargetMode="External"/><Relationship Id="rId2" Type="http://schemas.openxmlformats.org/officeDocument/2006/relationships/hyperlink" Target="https://gstreamer.freedesktop.org/documentation/faac/index.html?gi-language=c#faac:bitrate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gstreamer.freedesktop.org/documentation/faac/index.html?gi-language=c#faac:perfect-timestamp" TargetMode="External"/><Relationship Id="rId11" Type="http://schemas.openxmlformats.org/officeDocument/2006/relationships/hyperlink" Target="https://gstreamer.freedesktop.org/documentation/faac/index.html?gi-language=c#faac:tolerance" TargetMode="External"/><Relationship Id="rId5" Type="http://schemas.openxmlformats.org/officeDocument/2006/relationships/hyperlink" Target="https://gstreamer.freedesktop.org/documentation/faac/index.html?gi-language=c#faac:midside" TargetMode="External"/><Relationship Id="rId10" Type="http://schemas.openxmlformats.org/officeDocument/2006/relationships/hyperlink" Target="https://gstreamer.freedesktop.org/documentation/faac/index.html?gi-language=c#faac:tns" TargetMode="External"/><Relationship Id="rId4" Type="http://schemas.openxmlformats.org/officeDocument/2006/relationships/hyperlink" Target="https://gstreamer.freedesktop.org/documentation/faac/index.html?gi-language=c#faac:mark-granule" TargetMode="External"/><Relationship Id="rId9" Type="http://schemas.openxmlformats.org/officeDocument/2006/relationships/hyperlink" Target="https://gstreamer.freedesktop.org/documentation/faac/index.html?gi-language=c#faac:shortctl" TargetMode="Externa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s://gstreamer.freedesktop.org/data/doc/gstreamer/head/gstreamer-plugins/html/gstreamer-plugins-queue.html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gstreamer.freedesktop.org/documentation/ximagesrc/index.html?gi-language=c#ximagesrc:num-buffers" TargetMode="External"/><Relationship Id="rId13" Type="http://schemas.openxmlformats.org/officeDocument/2006/relationships/hyperlink" Target="https://gstreamer.freedesktop.org/documentation/ximagesrc/index.html?gi-language=c#ximagesrc:use-damage" TargetMode="External"/><Relationship Id="rId3" Type="http://schemas.openxmlformats.org/officeDocument/2006/relationships/hyperlink" Target="https://gstreamer.freedesktop.org/documentation/ximagesrc/index.html?gi-language=c#ximagesrc:blocksize" TargetMode="External"/><Relationship Id="rId7" Type="http://schemas.openxmlformats.org/officeDocument/2006/relationships/hyperlink" Target="https://gstreamer.freedesktop.org/documentation/ximagesrc/index.html?gi-language=c#ximagesrc:endy" TargetMode="External"/><Relationship Id="rId12" Type="http://schemas.openxmlformats.org/officeDocument/2006/relationships/hyperlink" Target="https://gstreamer.freedesktop.org/documentation/ximagesrc/index.html?gi-language=c#ximagesrc:starty" TargetMode="External"/><Relationship Id="rId2" Type="http://schemas.openxmlformats.org/officeDocument/2006/relationships/hyperlink" Target="https://gstreamer.freedesktop.org/documentation/ximagesrc/index.html?gi-language=c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gstreamer.freedesktop.org/documentation/ximagesrc/index.html?gi-language=c#ximagesrc:endx" TargetMode="External"/><Relationship Id="rId11" Type="http://schemas.openxmlformats.org/officeDocument/2006/relationships/hyperlink" Target="https://gstreamer.freedesktop.org/documentation/ximagesrc/index.html?gi-language=c#ximagesrc:startx" TargetMode="External"/><Relationship Id="rId5" Type="http://schemas.openxmlformats.org/officeDocument/2006/relationships/hyperlink" Target="https://gstreamer.freedesktop.org/documentation/ximagesrc/index.html?gi-language=c#ximagesrc:do-timestamp" TargetMode="External"/><Relationship Id="rId15" Type="http://schemas.openxmlformats.org/officeDocument/2006/relationships/hyperlink" Target="https://gstreamer.freedesktop.org/documentation/ximagesrc/index.html?gi-language=c#ximagesrc:xname" TargetMode="External"/><Relationship Id="rId10" Type="http://schemas.openxmlformats.org/officeDocument/2006/relationships/hyperlink" Target="https://gstreamer.freedesktop.org/documentation/ximagesrc/index.html?gi-language=c#ximagesrc:show-pointer" TargetMode="External"/><Relationship Id="rId4" Type="http://schemas.openxmlformats.org/officeDocument/2006/relationships/hyperlink" Target="https://gstreamer.freedesktop.org/documentation/ximagesrc/index.html?gi-language=c#ximagesrc:display-name" TargetMode="External"/><Relationship Id="rId9" Type="http://schemas.openxmlformats.org/officeDocument/2006/relationships/hyperlink" Target="https://gstreamer.freedesktop.org/documentation/ximagesrc/index.html?gi-language=c#ximagesrc:remote" TargetMode="External"/><Relationship Id="rId14" Type="http://schemas.openxmlformats.org/officeDocument/2006/relationships/hyperlink" Target="https://gstreamer.freedesktop.org/documentation/ximagesrc/index.html?gi-language=c#ximagesrc:xid" TargetMode="Externa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https://gstreamer.freedesktop.org/documentation/videorate/index.html?gi-language=c#videorate:max-rate" TargetMode="External"/><Relationship Id="rId13" Type="http://schemas.openxmlformats.org/officeDocument/2006/relationships/hyperlink" Target="https://gstreamer.freedesktop.org/documentation/videorate/index.html?gi-language=c#videorate:silent" TargetMode="External"/><Relationship Id="rId3" Type="http://schemas.openxmlformats.org/officeDocument/2006/relationships/hyperlink" Target="https://gstreamer.freedesktop.org/documentation/videorate/index.html?gi-language=c#videorate:drop" TargetMode="External"/><Relationship Id="rId7" Type="http://schemas.openxmlformats.org/officeDocument/2006/relationships/hyperlink" Target="https://gstreamer.freedesktop.org/documentation/videorate/index.html?gi-language=c#videorate:max-duplication-time" TargetMode="External"/><Relationship Id="rId12" Type="http://schemas.openxmlformats.org/officeDocument/2006/relationships/hyperlink" Target="https://gstreamer.freedesktop.org/documentation/videorate/index.html?gi-language=c#videorate:rate" TargetMode="External"/><Relationship Id="rId2" Type="http://schemas.openxmlformats.org/officeDocument/2006/relationships/hyperlink" Target="https://gstreamer.freedesktop.org/documentation/videorate/index.html?gi-language=c#videorate:average-period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gstreamer.freedesktop.org/documentation/videorate/index.html?gi-language=c#videorate:in" TargetMode="External"/><Relationship Id="rId11" Type="http://schemas.openxmlformats.org/officeDocument/2006/relationships/hyperlink" Target="https://gstreamer.freedesktop.org/documentation/videorate/index.html?gi-language=c#videorate:qos" TargetMode="External"/><Relationship Id="rId5" Type="http://schemas.openxmlformats.org/officeDocument/2006/relationships/hyperlink" Target="https://gstreamer.freedesktop.org/documentation/videorate/index.html?gi-language=c#videorate:duplicate" TargetMode="External"/><Relationship Id="rId15" Type="http://schemas.openxmlformats.org/officeDocument/2006/relationships/hyperlink" Target="https://gstreamer.freedesktop.org/documentation/videorate/index.html?gi-language=c" TargetMode="External"/><Relationship Id="rId10" Type="http://schemas.openxmlformats.org/officeDocument/2006/relationships/hyperlink" Target="https://gstreamer.freedesktop.org/documentation/videorate/index.html?gi-language=c#videorate:out" TargetMode="External"/><Relationship Id="rId4" Type="http://schemas.openxmlformats.org/officeDocument/2006/relationships/hyperlink" Target="https://gstreamer.freedesktop.org/documentation/videorate/index.html?gi-language=c#videorate:drop-only" TargetMode="External"/><Relationship Id="rId9" Type="http://schemas.openxmlformats.org/officeDocument/2006/relationships/hyperlink" Target="https://gstreamer.freedesktop.org/documentation/videorate/index.html?gi-language=c#videorate:new-pref" TargetMode="External"/><Relationship Id="rId14" Type="http://schemas.openxmlformats.org/officeDocument/2006/relationships/hyperlink" Target="https://gstreamer.freedesktop.org/documentation/videorate/index.html?gi-language=c#videorate:skip-to-first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gstreamer.freedesktop.org/documentation/rawparse/rawvideoparse.html?gi-language=c#rawvideoparse:disable-passthrough" TargetMode="External"/><Relationship Id="rId2" Type="http://schemas.openxmlformats.org/officeDocument/2006/relationships/hyperlink" Target="https://gstreamer.freedesktop.org/documentation/rawparse/rawvideoparse.html?gi-language=c#rawvideoparse:colorimetry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gstreamer.freedesktop.org/documentation/rawparse/rawvideoparse.html?gi-language=c" TargetMode="External"/><Relationship Id="rId4" Type="http://schemas.openxmlformats.org/officeDocument/2006/relationships/hyperlink" Target="https://gstreamer.freedesktop.org/documentation/video/video-format.html?gi-language=c#GstVideoFormat" TargetMode="Externa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gstreamer.freedesktop.org/documentation/x264/index.html?gi-language=c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gstreamer.freedesktop.org/data/doc/gstreamer/head/gstreamer-plugins/html/gstreamer-plugins-queue.html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gstreamer.freedesktop.org/documentation/isomp4/mp4mux.html?gi-language=c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hyperlink" Target="https://gstreamer.freedesktop.org/documentation/coreelements/filesink.html?gi-language=c#filesink:last-sample" TargetMode="External"/><Relationship Id="rId13" Type="http://schemas.openxmlformats.org/officeDocument/2006/relationships/hyperlink" Target="https://gstreamer.freedesktop.org/documentation/coreelements/filesink.html?gi-language=c#filesink:o-sync" TargetMode="External"/><Relationship Id="rId18" Type="http://schemas.openxmlformats.org/officeDocument/2006/relationships/hyperlink" Target="https://gstreamer.freedesktop.org/documentation/coreelements/filesink.html?gi-language=c#filesink:sync" TargetMode="External"/><Relationship Id="rId3" Type="http://schemas.openxmlformats.org/officeDocument/2006/relationships/hyperlink" Target="https://gstreamer.freedesktop.org/documentation/coreelements/filesink.html?gi-language=c#filesink:async" TargetMode="External"/><Relationship Id="rId21" Type="http://schemas.openxmlformats.org/officeDocument/2006/relationships/hyperlink" Target="https://gstreamer.freedesktop.org/documentation/coreelements/filesink.html?gi-language=c#filesink-page" TargetMode="External"/><Relationship Id="rId7" Type="http://schemas.openxmlformats.org/officeDocument/2006/relationships/hyperlink" Target="https://gstreamer.freedesktop.org/documentation/coreelements/filesink.html?gi-language=c#filesink:enable-last-sample" TargetMode="External"/><Relationship Id="rId12" Type="http://schemas.openxmlformats.org/officeDocument/2006/relationships/hyperlink" Target="https://gstreamer.freedesktop.org/documentation/coreelements/filesink.html?gi-language=c#filesink:max-transient-error-timeout" TargetMode="External"/><Relationship Id="rId17" Type="http://schemas.openxmlformats.org/officeDocument/2006/relationships/hyperlink" Target="https://gstreamer.freedesktop.org/documentation/coreelements/filesink.html?gi-language=c#filesink:stats" TargetMode="External"/><Relationship Id="rId2" Type="http://schemas.openxmlformats.org/officeDocument/2006/relationships/hyperlink" Target="https://gstreamer.freedesktop.org/documentation/coreelements/filesink.html?gi-language=c#filesink:append" TargetMode="External"/><Relationship Id="rId16" Type="http://schemas.openxmlformats.org/officeDocument/2006/relationships/hyperlink" Target="https://gstreamer.freedesktop.org/documentation/coreelements/filesink.html?gi-language=c#filesink:render-delay" TargetMode="External"/><Relationship Id="rId20" Type="http://schemas.openxmlformats.org/officeDocument/2006/relationships/hyperlink" Target="https://gstreamer.freedesktop.org/documentation/coreelements/filesink.html?gi-language=c#filesink:ts-offset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gstreamer.freedesktop.org/documentation/coreelements/filesink.html?gi-language=c#filesink:buffer-size" TargetMode="External"/><Relationship Id="rId11" Type="http://schemas.openxmlformats.org/officeDocument/2006/relationships/hyperlink" Target="https://gstreamer.freedesktop.org/documentation/coreelements/filesink.html?gi-language=c#filesink:max-lateness" TargetMode="External"/><Relationship Id="rId5" Type="http://schemas.openxmlformats.org/officeDocument/2006/relationships/hyperlink" Target="https://gstreamer.freedesktop.org/documentation/coreelements/filesink.html?gi-language=c#filesink:buffer-mode" TargetMode="External"/><Relationship Id="rId15" Type="http://schemas.openxmlformats.org/officeDocument/2006/relationships/hyperlink" Target="https://gstreamer.freedesktop.org/documentation/coreelements/filesink.html?gi-language=c#filesink:qos" TargetMode="External"/><Relationship Id="rId10" Type="http://schemas.openxmlformats.org/officeDocument/2006/relationships/hyperlink" Target="https://gstreamer.freedesktop.org/documentation/coreelements/filesink.html?gi-language=c#filesink:max-bitrate" TargetMode="External"/><Relationship Id="rId19" Type="http://schemas.openxmlformats.org/officeDocument/2006/relationships/hyperlink" Target="https://gstreamer.freedesktop.org/documentation/coreelements/filesink.html?gi-language=c#filesink:throttle-time" TargetMode="External"/><Relationship Id="rId4" Type="http://schemas.openxmlformats.org/officeDocument/2006/relationships/hyperlink" Target="https://gstreamer.freedesktop.org/documentation/coreelements/filesink.html?gi-language=c#filesink:blocksize" TargetMode="External"/><Relationship Id="rId9" Type="http://schemas.openxmlformats.org/officeDocument/2006/relationships/hyperlink" Target="https://gstreamer.freedesktop.org/documentation/coreelements/filesink.html?gi-language=c#filesink:location" TargetMode="External"/><Relationship Id="rId14" Type="http://schemas.openxmlformats.org/officeDocument/2006/relationships/hyperlink" Target="https://gstreamer.freedesktop.org/documentation/coreelements/filesink.html?gi-language=c#filesink:processing-deadline" TargetMode="Externa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gstreamer.freedesktop.org/data/doc/gstreamer/head/gst-plugins-good/html/gst-plugins-good-plugins-autoaudiosrc.html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814379" y="3282477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2"/>
              </a:rPr>
              <a:t>audiochebband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466339" y="3285094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3"/>
              </a:rPr>
              <a:t>faac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7118300" y="3282476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4" action="ppaction://hlinksldjump"/>
              </a:rPr>
              <a:t>queue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5463472" y="2094742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5"/>
              </a:rPr>
              <a:t>x264enc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8775996" y="2094744"/>
            <a:ext cx="986610" cy="156823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6"/>
              </a:rPr>
              <a:t>mp4mux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10312894" y="2688610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tx1"/>
                </a:solidFill>
                <a:hlinkClick r:id="rId7" action="ppaction://hlinksldjump"/>
              </a:rPr>
              <a:t>f</a:t>
            </a:r>
            <a:r>
              <a:rPr lang="en-US" sz="1000" dirty="0" smtClean="0">
                <a:solidFill>
                  <a:schemeClr val="tx1"/>
                </a:solidFill>
                <a:hlinkClick r:id="rId7" action="ppaction://hlinksldjump"/>
              </a:rPr>
              <a:t>ilesink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7118300" y="2094743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8" action="ppaction://hlinksldjump"/>
              </a:rPr>
              <a:t>queue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533400" y="2098249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9" action="ppaction://hlinksldjump"/>
              </a:rPr>
              <a:t>ximagesrc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21" name="Title 1"/>
          <p:cNvSpPr txBox="1">
            <a:spLocks/>
          </p:cNvSpPr>
          <p:nvPr/>
        </p:nvSpPr>
        <p:spPr>
          <a:xfrm>
            <a:off x="838200" y="365125"/>
            <a:ext cx="10515600" cy="73977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sz="4400" b="1" dirty="0" smtClean="0"/>
              <a:t>Gstreamer pipelines</a:t>
            </a:r>
            <a:endParaRPr lang="en-US" sz="4400" b="1" dirty="0"/>
          </a:p>
        </p:txBody>
      </p:sp>
      <p:sp>
        <p:nvSpPr>
          <p:cNvPr id="22" name="Rectangle 21"/>
          <p:cNvSpPr/>
          <p:nvPr/>
        </p:nvSpPr>
        <p:spPr>
          <a:xfrm>
            <a:off x="533400" y="4470211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10"/>
              </a:rPr>
              <a:t>autoaudiosrc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2179625" y="4470211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11" action="ppaction://hlinksldjump"/>
              </a:rPr>
              <a:t>audioconvert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7118300" y="4461078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audioresample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  <p:sp>
        <p:nvSpPr>
          <p:cNvPr id="26" name="Rectangle 25"/>
          <p:cNvSpPr/>
          <p:nvPr/>
        </p:nvSpPr>
        <p:spPr>
          <a:xfrm>
            <a:off x="3825850" y="4470211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stereo</a:t>
            </a:r>
          </a:p>
        </p:txBody>
      </p:sp>
      <p:sp>
        <p:nvSpPr>
          <p:cNvPr id="27" name="Rectangle 26"/>
          <p:cNvSpPr/>
          <p:nvPr/>
        </p:nvSpPr>
        <p:spPr>
          <a:xfrm>
            <a:off x="5472075" y="4470211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11" action="ppaction://hlinksldjump"/>
              </a:rPr>
              <a:t>audioconvert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cxnSp>
        <p:nvCxnSpPr>
          <p:cNvPr id="33" name="Straight Arrow Connector 32"/>
          <p:cNvCxnSpPr>
            <a:stCxn id="18" idx="3"/>
          </p:cNvCxnSpPr>
          <p:nvPr/>
        </p:nvCxnSpPr>
        <p:spPr>
          <a:xfrm flipV="1">
            <a:off x="8225708" y="2284992"/>
            <a:ext cx="550288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>
            <a:stCxn id="22" idx="3"/>
            <a:endCxn id="23" idx="1"/>
          </p:cNvCxnSpPr>
          <p:nvPr/>
        </p:nvCxnSpPr>
        <p:spPr>
          <a:xfrm>
            <a:off x="1640808" y="4660461"/>
            <a:ext cx="53881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23" idx="3"/>
            <a:endCxn id="26" idx="1"/>
          </p:cNvCxnSpPr>
          <p:nvPr/>
        </p:nvCxnSpPr>
        <p:spPr>
          <a:xfrm>
            <a:off x="3287033" y="4660461"/>
            <a:ext cx="53881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26" idx="3"/>
            <a:endCxn id="27" idx="1"/>
          </p:cNvCxnSpPr>
          <p:nvPr/>
        </p:nvCxnSpPr>
        <p:spPr>
          <a:xfrm>
            <a:off x="4933258" y="4660461"/>
            <a:ext cx="538817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Arrow Connector 40"/>
          <p:cNvCxnSpPr>
            <a:stCxn id="27" idx="3"/>
            <a:endCxn id="24" idx="1"/>
          </p:cNvCxnSpPr>
          <p:nvPr/>
        </p:nvCxnSpPr>
        <p:spPr>
          <a:xfrm flipV="1">
            <a:off x="6579483" y="4651328"/>
            <a:ext cx="538817" cy="9133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Elbow Connector 42"/>
          <p:cNvCxnSpPr>
            <a:stCxn id="24" idx="3"/>
            <a:endCxn id="7" idx="1"/>
          </p:cNvCxnSpPr>
          <p:nvPr/>
        </p:nvCxnSpPr>
        <p:spPr>
          <a:xfrm flipH="1" flipV="1">
            <a:off x="3814379" y="3472727"/>
            <a:ext cx="4411329" cy="1178601"/>
          </a:xfrm>
          <a:prstGeom prst="bentConnector5">
            <a:avLst>
              <a:gd name="adj1" fmla="val -5182"/>
              <a:gd name="adj2" fmla="val 50000"/>
              <a:gd name="adj3" fmla="val 105182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/>
          <p:cNvCxnSpPr>
            <a:stCxn id="7" idx="3"/>
            <a:endCxn id="11" idx="1"/>
          </p:cNvCxnSpPr>
          <p:nvPr/>
        </p:nvCxnSpPr>
        <p:spPr>
          <a:xfrm>
            <a:off x="4921787" y="3472727"/>
            <a:ext cx="544552" cy="261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/>
          <p:cNvCxnSpPr>
            <a:stCxn id="11" idx="3"/>
            <a:endCxn id="12" idx="1"/>
          </p:cNvCxnSpPr>
          <p:nvPr/>
        </p:nvCxnSpPr>
        <p:spPr>
          <a:xfrm flipV="1">
            <a:off x="6573747" y="3472726"/>
            <a:ext cx="544553" cy="261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>
            <a:stCxn id="12" idx="3"/>
          </p:cNvCxnSpPr>
          <p:nvPr/>
        </p:nvCxnSpPr>
        <p:spPr>
          <a:xfrm flipV="1">
            <a:off x="8225708" y="3472725"/>
            <a:ext cx="550288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Arrow Connector 53"/>
          <p:cNvCxnSpPr>
            <a:stCxn id="15" idx="3"/>
            <a:endCxn id="16" idx="1"/>
          </p:cNvCxnSpPr>
          <p:nvPr/>
        </p:nvCxnSpPr>
        <p:spPr>
          <a:xfrm>
            <a:off x="9762606" y="2878860"/>
            <a:ext cx="550288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Rectangle 54"/>
          <p:cNvSpPr/>
          <p:nvPr/>
        </p:nvSpPr>
        <p:spPr>
          <a:xfrm>
            <a:off x="2179625" y="2092411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  <a:hlinkClick r:id="rId12"/>
              </a:rPr>
              <a:t>videorate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57" name="Rectangle 56"/>
          <p:cNvSpPr/>
          <p:nvPr/>
        </p:nvSpPr>
        <p:spPr>
          <a:xfrm>
            <a:off x="3802360" y="2092410"/>
            <a:ext cx="1107408" cy="3804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0" lang="en-US" altLang="en-US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 Unicode MS" panose="020B0604020202020204" pitchFamily="34" charset="-128"/>
                <a:hlinkClick r:id="rId13"/>
              </a:rPr>
              <a:t>video/x-raw</a:t>
            </a:r>
            <a:endParaRPr lang="en-US" sz="1000" dirty="0" smtClean="0">
              <a:solidFill>
                <a:schemeClr val="tx1"/>
              </a:solidFill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2495972" y="2437626"/>
            <a:ext cx="43633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dirty="0" smtClean="0"/>
              <a:t>15 fps</a:t>
            </a:r>
            <a:endParaRPr lang="en-US" sz="800" dirty="0"/>
          </a:p>
        </p:txBody>
      </p:sp>
      <p:cxnSp>
        <p:nvCxnSpPr>
          <p:cNvPr id="62" name="Straight Arrow Connector 61"/>
          <p:cNvCxnSpPr>
            <a:stCxn id="19" idx="3"/>
            <a:endCxn id="55" idx="1"/>
          </p:cNvCxnSpPr>
          <p:nvPr/>
        </p:nvCxnSpPr>
        <p:spPr>
          <a:xfrm flipV="1">
            <a:off x="1640808" y="2282661"/>
            <a:ext cx="538817" cy="583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Arrow Connector 63"/>
          <p:cNvCxnSpPr>
            <a:stCxn id="55" idx="3"/>
            <a:endCxn id="57" idx="1"/>
          </p:cNvCxnSpPr>
          <p:nvPr/>
        </p:nvCxnSpPr>
        <p:spPr>
          <a:xfrm flipV="1">
            <a:off x="3287033" y="2282660"/>
            <a:ext cx="515327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/>
          <p:cNvCxnSpPr>
            <a:stCxn id="57" idx="3"/>
            <a:endCxn id="13" idx="1"/>
          </p:cNvCxnSpPr>
          <p:nvPr/>
        </p:nvCxnSpPr>
        <p:spPr>
          <a:xfrm>
            <a:off x="4909768" y="2282660"/>
            <a:ext cx="553704" cy="2332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Arrow Connector 67"/>
          <p:cNvCxnSpPr>
            <a:stCxn id="13" idx="3"/>
            <a:endCxn id="18" idx="1"/>
          </p:cNvCxnSpPr>
          <p:nvPr/>
        </p:nvCxnSpPr>
        <p:spPr>
          <a:xfrm>
            <a:off x="6570880" y="2284992"/>
            <a:ext cx="547420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97736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2"/>
              </a:rPr>
              <a:t>audioconvert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4284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err="1" smtClean="0"/>
              <a:t>audichebband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25420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2"/>
              </a:rPr>
              <a:t>audioresample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7846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273175"/>
            <a:ext cx="4933950" cy="4351338"/>
          </a:xfrm>
        </p:spPr>
        <p:txBody>
          <a:bodyPr>
            <a:normAutofit/>
          </a:bodyPr>
          <a:lstStyle/>
          <a:p>
            <a:pPr marL="91440">
              <a:spcBef>
                <a:spcPts val="0"/>
              </a:spcBef>
            </a:pPr>
            <a:r>
              <a:rPr lang="en-US" sz="1200" dirty="0">
                <a:hlinkClick r:id="rId2"/>
              </a:rPr>
              <a:t>b</a:t>
            </a:r>
            <a:r>
              <a:rPr lang="en-US" sz="1200" dirty="0" smtClean="0">
                <a:hlinkClick r:id="rId2"/>
              </a:rPr>
              <a:t>itrate</a:t>
            </a:r>
            <a:r>
              <a:rPr lang="en-US" sz="1200" dirty="0" smtClean="0"/>
              <a:t> [R/W/C] = 48000 </a:t>
            </a:r>
            <a:r>
              <a:rPr lang="en-US" sz="1200" dirty="0" smtClean="0">
                <a:solidFill>
                  <a:srgbClr val="FF0000"/>
                </a:solidFill>
              </a:rPr>
              <a:t>➜ will this give me 48KHz sample rate ?!?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3"/>
              </a:rPr>
              <a:t>h</a:t>
            </a:r>
            <a:r>
              <a:rPr lang="en-US" sz="1200" dirty="0" smtClean="0">
                <a:hlinkClick r:id="rId3"/>
              </a:rPr>
              <a:t>ard-resync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False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4"/>
              </a:rPr>
              <a:t>m</a:t>
            </a:r>
            <a:r>
              <a:rPr lang="en-US" sz="1200" dirty="0" smtClean="0">
                <a:hlinkClick r:id="rId4"/>
              </a:rPr>
              <a:t>ark-granule</a:t>
            </a:r>
            <a:r>
              <a:rPr lang="en-US" sz="1200" dirty="0" smtClean="0"/>
              <a:t> [R]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False</a:t>
            </a:r>
            <a:r>
              <a:rPr lang="en-US" sz="1200" dirty="0" smtClean="0"/>
              <a:t> (leave default) 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5"/>
              </a:rPr>
              <a:t>m</a:t>
            </a:r>
            <a:r>
              <a:rPr lang="en-US" sz="1200" dirty="0" smtClean="0">
                <a:hlinkClick r:id="rId5"/>
              </a:rPr>
              <a:t>idsize</a:t>
            </a:r>
            <a:r>
              <a:rPr lang="en-US" sz="1200" dirty="0" smtClean="0"/>
              <a:t> [R/W/C]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True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6"/>
              </a:rPr>
              <a:t>p</a:t>
            </a:r>
            <a:r>
              <a:rPr lang="en-US" sz="1200" dirty="0" smtClean="0">
                <a:hlinkClick r:id="rId6"/>
              </a:rPr>
              <a:t>erfect-timestamp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False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7"/>
              </a:rPr>
              <a:t>q</a:t>
            </a:r>
            <a:r>
              <a:rPr lang="en-US" sz="1200" dirty="0" smtClean="0">
                <a:hlinkClick r:id="rId7"/>
              </a:rPr>
              <a:t>uality</a:t>
            </a:r>
            <a:r>
              <a:rPr lang="en-US" sz="1200" dirty="0" smtClean="0"/>
              <a:t> [R/W/C]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100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8"/>
              </a:rPr>
              <a:t>r</a:t>
            </a:r>
            <a:r>
              <a:rPr lang="en-US" sz="1200" dirty="0" smtClean="0">
                <a:hlinkClick r:id="rId8"/>
              </a:rPr>
              <a:t>ate-control</a:t>
            </a:r>
            <a:r>
              <a:rPr lang="en-US" sz="1200" dirty="0" smtClean="0"/>
              <a:t> [R/W/C]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1</a:t>
            </a:r>
            <a:r>
              <a:rPr lang="en-US" sz="1200" dirty="0" smtClean="0"/>
              <a:t> (leave default = VBR) 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9"/>
              </a:rPr>
              <a:t>s</a:t>
            </a:r>
            <a:r>
              <a:rPr lang="en-US" sz="1200" dirty="0" smtClean="0">
                <a:hlinkClick r:id="rId9"/>
              </a:rPr>
              <a:t>hortctl</a:t>
            </a:r>
            <a:r>
              <a:rPr lang="en-US" sz="1200" dirty="0" smtClean="0"/>
              <a:t> [R/W/C]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(leave default = normal block type)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0"/>
              </a:rPr>
              <a:t>t</a:t>
            </a:r>
            <a:r>
              <a:rPr lang="en-US" sz="1200" dirty="0" smtClean="0">
                <a:hlinkClick r:id="rId10"/>
              </a:rPr>
              <a:t>ns</a:t>
            </a:r>
            <a:r>
              <a:rPr lang="en-US" sz="1200" dirty="0" smtClean="0"/>
              <a:t> [R/W/C]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False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1"/>
              </a:rPr>
              <a:t>t</a:t>
            </a:r>
            <a:r>
              <a:rPr lang="en-US" sz="1200" dirty="0" smtClean="0">
                <a:hlinkClick r:id="rId11"/>
              </a:rPr>
              <a:t>olerance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40000000</a:t>
            </a:r>
            <a:r>
              <a:rPr lang="en-US" sz="1200" dirty="0" smtClean="0"/>
              <a:t> (leave default = 40ms)</a:t>
            </a:r>
            <a:endParaRPr lang="en-US" sz="1200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>
            <a:normAutofit/>
          </a:bodyPr>
          <a:lstStyle/>
          <a:p>
            <a:r>
              <a:rPr lang="en-US" b="1" dirty="0" smtClean="0">
                <a:hlinkClick r:id="rId12"/>
              </a:rPr>
              <a:t>Faac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30060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2"/>
              </a:rPr>
              <a:t>queue</a:t>
            </a:r>
            <a:r>
              <a:rPr lang="en-US" b="1" dirty="0" smtClean="0"/>
              <a:t> (audio)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56180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2"/>
              </a:rPr>
              <a:t>ximagesrc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4953000" cy="4351338"/>
          </a:xfrm>
        </p:spPr>
        <p:txBody>
          <a:bodyPr>
            <a:normAutofit/>
          </a:bodyPr>
          <a:lstStyle/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3"/>
              </a:rPr>
              <a:t>blocksize</a:t>
            </a:r>
            <a:r>
              <a:rPr lang="en-US" sz="1200" dirty="0" smtClean="0"/>
              <a:t> = leave default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4"/>
              </a:rPr>
              <a:t>display-name</a:t>
            </a:r>
            <a:r>
              <a:rPr lang="en-US" sz="1200" dirty="0" smtClean="0"/>
              <a:t> = </a:t>
            </a:r>
            <a:r>
              <a:rPr lang="en-US" sz="1200" dirty="0" smtClean="0">
                <a:solidFill>
                  <a:srgbClr val="FF0000"/>
                </a:solidFill>
              </a:rPr>
              <a:t>not sure what to do here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5"/>
              </a:rPr>
              <a:t>do-timestamp</a:t>
            </a:r>
            <a:r>
              <a:rPr lang="en-US" sz="1200" dirty="0" smtClean="0"/>
              <a:t> = true (≠ default, needed for merging with audio no?)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6"/>
              </a:rPr>
              <a:t>endx</a:t>
            </a:r>
            <a:r>
              <a:rPr lang="en-US" sz="1200" dirty="0" smtClean="0"/>
              <a:t> = from app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7"/>
              </a:rPr>
              <a:t>endy</a:t>
            </a:r>
            <a:r>
              <a:rPr lang="en-US" sz="1200" dirty="0" smtClean="0"/>
              <a:t> = from app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8"/>
              </a:rPr>
              <a:t>num-bufs</a:t>
            </a:r>
            <a:r>
              <a:rPr lang="en-US" sz="1200" dirty="0" smtClean="0"/>
              <a:t> = -1 (is unlimited is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9"/>
              </a:rPr>
              <a:t>remote</a:t>
            </a:r>
            <a:r>
              <a:rPr lang="en-US" sz="1200" dirty="0" smtClean="0"/>
              <a:t> = false (is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0"/>
              </a:rPr>
              <a:t>show-pointer</a:t>
            </a:r>
            <a:r>
              <a:rPr lang="en-US" sz="1200" dirty="0" smtClean="0"/>
              <a:t> = true (is default) </a:t>
            </a:r>
            <a:r>
              <a:rPr lang="en-US" sz="1200" dirty="0" smtClean="0"/>
              <a:t>➜ </a:t>
            </a:r>
            <a:r>
              <a:rPr lang="en-US" sz="1200" dirty="0" err="1" smtClean="0"/>
              <a:t>XFixes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1"/>
              </a:rPr>
              <a:t>s</a:t>
            </a:r>
            <a:r>
              <a:rPr lang="en-US" sz="1200" dirty="0" smtClean="0">
                <a:hlinkClick r:id="rId11"/>
              </a:rPr>
              <a:t>tartx</a:t>
            </a:r>
            <a:r>
              <a:rPr lang="en-US" sz="1200" dirty="0" smtClean="0"/>
              <a:t> = from app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2"/>
              </a:rPr>
              <a:t>s</a:t>
            </a:r>
            <a:r>
              <a:rPr lang="en-US" sz="1200" dirty="0" smtClean="0">
                <a:hlinkClick r:id="rId12"/>
              </a:rPr>
              <a:t>tarty</a:t>
            </a:r>
            <a:r>
              <a:rPr lang="en-US" sz="1200" dirty="0" smtClean="0"/>
              <a:t> = from app</a:t>
            </a:r>
          </a:p>
          <a:p>
            <a:pPr marL="91440">
              <a:spcBef>
                <a:spcPts val="0"/>
              </a:spcBef>
            </a:pPr>
            <a:r>
              <a:rPr lang="en-US" sz="1200" strike="sngStrike" dirty="0" smtClean="0"/>
              <a:t>typefind</a:t>
            </a:r>
            <a:r>
              <a:rPr lang="en-US" sz="1200" dirty="0" smtClean="0"/>
              <a:t> </a:t>
            </a:r>
            <a:r>
              <a:rPr lang="en-US" sz="1200" dirty="0" smtClean="0"/>
              <a:t>➜</a:t>
            </a:r>
            <a:r>
              <a:rPr lang="en-US" sz="1200" dirty="0" smtClean="0"/>
              <a:t> deprecated 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3"/>
              </a:rPr>
              <a:t>use-damage</a:t>
            </a:r>
            <a:r>
              <a:rPr lang="en-US" sz="1200" dirty="0" smtClean="0"/>
              <a:t> = true (is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4"/>
              </a:rPr>
              <a:t>xid</a:t>
            </a:r>
            <a:r>
              <a:rPr lang="en-US" sz="1200" dirty="0" smtClean="0"/>
              <a:t> = from app </a:t>
            </a:r>
            <a:r>
              <a:rPr lang="en-US" sz="1200" dirty="0" smtClean="0"/>
              <a:t>➜ smells like the ‘screen’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5"/>
              </a:rPr>
              <a:t>xname</a:t>
            </a:r>
            <a:r>
              <a:rPr lang="en-US" sz="1200" dirty="0" smtClean="0"/>
              <a:t> = from app</a:t>
            </a:r>
          </a:p>
          <a:p>
            <a:pPr marL="91440" indent="0">
              <a:spcBef>
                <a:spcPts val="0"/>
              </a:spcBef>
              <a:buNone/>
            </a:pPr>
            <a:endParaRPr lang="en-US" sz="1200" dirty="0"/>
          </a:p>
        </p:txBody>
      </p:sp>
      <p:sp>
        <p:nvSpPr>
          <p:cNvPr id="4" name="Content Placeholder 2"/>
          <p:cNvSpPr txBox="1">
            <a:spLocks/>
          </p:cNvSpPr>
          <p:nvPr/>
        </p:nvSpPr>
        <p:spPr>
          <a:xfrm>
            <a:off x="5854065" y="1825625"/>
            <a:ext cx="4953000" cy="6410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91440">
              <a:spcBef>
                <a:spcPts val="0"/>
              </a:spcBef>
            </a:pPr>
            <a:r>
              <a:rPr lang="en-US" sz="1200" dirty="0" err="1" smtClean="0"/>
              <a:t>XDamage</a:t>
            </a:r>
            <a:r>
              <a:rPr lang="en-US" sz="1200" dirty="0" smtClean="0"/>
              <a:t> ➜ capture only changed area’s (interesting!)</a:t>
            </a:r>
          </a:p>
          <a:p>
            <a:pPr marL="91440">
              <a:spcBef>
                <a:spcPts val="0"/>
              </a:spcBef>
            </a:pPr>
            <a:r>
              <a:rPr lang="en-US" sz="1200" dirty="0" err="1" smtClean="0"/>
              <a:t>XFixes</a:t>
            </a:r>
            <a:r>
              <a:rPr lang="en-US" sz="1200" dirty="0" smtClean="0"/>
              <a:t> ➜ mouse pointer</a:t>
            </a:r>
            <a:endParaRPr lang="en-US" sz="1200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>
            <a:off x="5922645" y="2907983"/>
            <a:ext cx="4953000" cy="9763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200" dirty="0" smtClean="0"/>
              <a:t>Startx, starty, endx and endy ➜ can they change while processing?</a:t>
            </a:r>
          </a:p>
          <a:p>
            <a:r>
              <a:rPr lang="en-US" sz="1200" dirty="0" smtClean="0"/>
              <a:t>What about Windows10 ?!?</a:t>
            </a:r>
            <a:endParaRPr lang="en-US" sz="1200" dirty="0"/>
          </a:p>
        </p:txBody>
      </p:sp>
      <p:sp>
        <p:nvSpPr>
          <p:cNvPr id="6" name="TextBox 5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49009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825625"/>
            <a:ext cx="7591425" cy="4351338"/>
          </a:xfrm>
        </p:spPr>
        <p:txBody>
          <a:bodyPr>
            <a:normAutofit/>
          </a:bodyPr>
          <a:lstStyle/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2"/>
              </a:rPr>
              <a:t>average-period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(leave default) </a:t>
            </a:r>
            <a:r>
              <a:rPr lang="en-US" sz="1200" dirty="0" smtClean="0">
                <a:solidFill>
                  <a:srgbClr val="FF0000"/>
                </a:solidFill>
              </a:rPr>
              <a:t>➜ get’s the frame-rate from downstream right?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3"/>
              </a:rPr>
              <a:t>d</a:t>
            </a:r>
            <a:r>
              <a:rPr lang="en-US" sz="1200" dirty="0" smtClean="0">
                <a:hlinkClick r:id="rId3"/>
              </a:rPr>
              <a:t>rop</a:t>
            </a:r>
            <a:r>
              <a:rPr lang="en-US" sz="1200" dirty="0" smtClean="0"/>
              <a:t> [R]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4"/>
              </a:rPr>
              <a:t>drop-only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False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5"/>
              </a:rPr>
              <a:t>d</a:t>
            </a:r>
            <a:r>
              <a:rPr lang="en-US" sz="1200" dirty="0" smtClean="0">
                <a:hlinkClick r:id="rId5"/>
              </a:rPr>
              <a:t>uplicate</a:t>
            </a:r>
            <a:r>
              <a:rPr lang="en-US" sz="1200" dirty="0" smtClean="0"/>
              <a:t> [R]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6"/>
              </a:rPr>
              <a:t>i</a:t>
            </a:r>
            <a:r>
              <a:rPr lang="en-US" sz="1200" dirty="0" smtClean="0">
                <a:hlinkClick r:id="rId6"/>
              </a:rPr>
              <a:t>n</a:t>
            </a:r>
            <a:r>
              <a:rPr lang="en-US" sz="1200" dirty="0" smtClean="0"/>
              <a:t> [R]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7"/>
              </a:rPr>
              <a:t>max-duplication-time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</a:t>
            </a:r>
            <a:r>
              <a:rPr lang="en-US" sz="1200" dirty="0" smtClean="0">
                <a:solidFill>
                  <a:srgbClr val="FF0000"/>
                </a:solidFill>
              </a:rPr>
              <a:t>➜ how to </a:t>
            </a:r>
            <a:r>
              <a:rPr lang="en-US" sz="1200" dirty="0" err="1" smtClean="0">
                <a:solidFill>
                  <a:srgbClr val="FF0000"/>
                </a:solidFill>
              </a:rPr>
              <a:t>interprete</a:t>
            </a:r>
            <a:r>
              <a:rPr lang="en-US" sz="1200" dirty="0" smtClean="0">
                <a:solidFill>
                  <a:srgbClr val="FF0000"/>
                </a:solidFill>
              </a:rPr>
              <a:t> this one? what should be set here ?!?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8"/>
              </a:rPr>
              <a:t>max-rate</a:t>
            </a:r>
            <a:r>
              <a:rPr lang="en-US" sz="1200" dirty="0" smtClean="0"/>
              <a:t> [R/W/C]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2147483647 </a:t>
            </a:r>
            <a:r>
              <a:rPr lang="en-US" sz="1200" dirty="0" smtClean="0">
                <a:solidFill>
                  <a:srgbClr val="FF0000"/>
                </a:solidFill>
              </a:rPr>
              <a:t>➜ how to </a:t>
            </a:r>
            <a:r>
              <a:rPr lang="en-US" sz="1200" dirty="0" err="1" smtClean="0">
                <a:solidFill>
                  <a:srgbClr val="FF0000"/>
                </a:solidFill>
              </a:rPr>
              <a:t>interprete</a:t>
            </a:r>
            <a:r>
              <a:rPr lang="en-US" sz="1200" dirty="0" smtClean="0">
                <a:solidFill>
                  <a:srgbClr val="FF0000"/>
                </a:solidFill>
              </a:rPr>
              <a:t> this ?!?</a:t>
            </a:r>
            <a:endParaRPr lang="en-US" sz="1200" dirty="0" smtClean="0">
              <a:solidFill>
                <a:schemeClr val="bg1">
                  <a:lumMod val="50000"/>
                </a:schemeClr>
              </a:solidFill>
            </a:endParaRP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9"/>
              </a:rPr>
              <a:t>new-pref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1</a:t>
            </a:r>
            <a:r>
              <a:rPr lang="en-US" sz="1200" dirty="0" smtClean="0"/>
              <a:t> (is default, </a:t>
            </a:r>
            <a:r>
              <a:rPr lang="en-US" sz="1200" b="1" u="sng" dirty="0" smtClean="0"/>
              <a:t>unused</a:t>
            </a:r>
            <a:r>
              <a:rPr lang="en-US" sz="1200" dirty="0" smtClean="0"/>
              <a:t>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0"/>
              </a:rPr>
              <a:t>o</a:t>
            </a:r>
            <a:r>
              <a:rPr lang="en-US" sz="1200" dirty="0" smtClean="0">
                <a:hlinkClick r:id="rId10"/>
              </a:rPr>
              <a:t>ut</a:t>
            </a:r>
            <a:r>
              <a:rPr lang="en-US" sz="1200" dirty="0" smtClean="0"/>
              <a:t> [R]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1"/>
              </a:rPr>
              <a:t>q</a:t>
            </a:r>
            <a:r>
              <a:rPr lang="en-US" sz="1200" dirty="0" smtClean="0">
                <a:hlinkClick r:id="rId11"/>
              </a:rPr>
              <a:t>os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False</a:t>
            </a:r>
            <a:r>
              <a:rPr lang="en-US" sz="1200" dirty="0" smtClean="0"/>
              <a:t> (leave default </a:t>
            </a:r>
            <a:r>
              <a:rPr lang="en-US" sz="1200" dirty="0" smtClean="0">
                <a:solidFill>
                  <a:srgbClr val="FF0000"/>
                </a:solidFill>
              </a:rPr>
              <a:t>?</a:t>
            </a:r>
            <a:r>
              <a:rPr lang="en-US" sz="1200" dirty="0" smtClean="0"/>
              <a:t>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2"/>
              </a:rPr>
              <a:t>r</a:t>
            </a:r>
            <a:r>
              <a:rPr lang="en-US" sz="1200" dirty="0" smtClean="0">
                <a:hlinkClick r:id="rId12"/>
              </a:rPr>
              <a:t>ate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1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3"/>
              </a:rPr>
              <a:t>s</a:t>
            </a:r>
            <a:r>
              <a:rPr lang="en-US" sz="1200" dirty="0" smtClean="0">
                <a:hlinkClick r:id="rId13"/>
              </a:rPr>
              <a:t>ilent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True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4"/>
              </a:rPr>
              <a:t>skip-to-first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False</a:t>
            </a:r>
            <a:r>
              <a:rPr lang="en-US" sz="1200" dirty="0" smtClean="0"/>
              <a:t> (leave default)</a:t>
            </a:r>
            <a:endParaRPr lang="en-US" sz="1200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15"/>
              </a:rPr>
              <a:t>videorate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527474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91440">
              <a:spcBef>
                <a:spcPts val="0"/>
              </a:spcBef>
            </a:pPr>
            <a:r>
              <a:rPr lang="en-US" sz="1200" dirty="0">
                <a:hlinkClick r:id="rId2"/>
              </a:rPr>
              <a:t>c</a:t>
            </a:r>
            <a:r>
              <a:rPr lang="en-US" sz="1200" dirty="0" smtClean="0">
                <a:hlinkClick r:id="rId2"/>
              </a:rPr>
              <a:t>olorimetry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NULL</a:t>
            </a:r>
            <a:r>
              <a:rPr lang="en-US" sz="1200" dirty="0" smtClean="0"/>
              <a:t> </a:t>
            </a:r>
            <a:r>
              <a:rPr lang="en-US" sz="1200" dirty="0" smtClean="0">
                <a:solidFill>
                  <a:srgbClr val="FF0000"/>
                </a:solidFill>
              </a:rPr>
              <a:t>➜ </a:t>
            </a:r>
            <a:r>
              <a:rPr lang="en-US" sz="1200" dirty="0" smtClean="0">
                <a:solidFill>
                  <a:srgbClr val="FF0000"/>
                </a:solidFill>
              </a:rPr>
              <a:t>what is this?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3"/>
              </a:rPr>
              <a:t>d</a:t>
            </a:r>
            <a:r>
              <a:rPr lang="en-US" sz="1200" dirty="0" smtClean="0">
                <a:hlinkClick r:id="rId3"/>
              </a:rPr>
              <a:t>isable-passthrough</a:t>
            </a:r>
            <a:r>
              <a:rPr lang="en-US" sz="1200" dirty="0" smtClean="0"/>
              <a:t> [R/W] = ?</a:t>
            </a:r>
          </a:p>
          <a:p>
            <a:pPr marL="91440">
              <a:spcBef>
                <a:spcPts val="0"/>
              </a:spcBef>
            </a:pPr>
            <a:r>
              <a:rPr lang="en-US" sz="1200" dirty="0"/>
              <a:t>f</a:t>
            </a:r>
            <a:r>
              <a:rPr lang="en-US" sz="1200" dirty="0" smtClean="0"/>
              <a:t>ormat</a:t>
            </a:r>
            <a:r>
              <a:rPr lang="en-US" sz="1200" dirty="0" smtClean="0"/>
              <a:t> [R/W] =    does this set the “</a:t>
            </a:r>
            <a:r>
              <a:rPr lang="en-US" sz="1200" dirty="0" err="1" smtClean="0"/>
              <a:t>chroma</a:t>
            </a:r>
            <a:r>
              <a:rPr lang="en-US" sz="1200" dirty="0" smtClean="0"/>
              <a:t> subsampling” ? see </a:t>
            </a:r>
            <a:r>
              <a:rPr lang="en-US" sz="1200" dirty="0" smtClean="0">
                <a:hlinkClick r:id="rId4"/>
              </a:rPr>
              <a:t>GstVideoFormat</a:t>
            </a:r>
            <a:r>
              <a:rPr lang="en-US" sz="1200" dirty="0" smtClean="0"/>
              <a:t>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f</a:t>
            </a:r>
            <a:r>
              <a:rPr lang="en-US" sz="1200" dirty="0" smtClean="0"/>
              <a:t>rame-size</a:t>
            </a:r>
            <a:r>
              <a:rPr lang="en-US" sz="1200" dirty="0" smtClean="0"/>
              <a:t> [R/W] =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f</a:t>
            </a:r>
            <a:r>
              <a:rPr lang="en-US" sz="1200" dirty="0" smtClean="0"/>
              <a:t>ramerate</a:t>
            </a:r>
            <a:r>
              <a:rPr lang="en-US" sz="1200" dirty="0" smtClean="0"/>
              <a:t> [R/W] =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h</a:t>
            </a:r>
            <a:r>
              <a:rPr lang="en-US" sz="1200" dirty="0" smtClean="0"/>
              <a:t>eight</a:t>
            </a:r>
            <a:r>
              <a:rPr lang="en-US" sz="1200" dirty="0" smtClean="0"/>
              <a:t> [R/W] =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i</a:t>
            </a:r>
            <a:r>
              <a:rPr lang="en-US" sz="1200" dirty="0" smtClean="0"/>
              <a:t>nterlaced</a:t>
            </a:r>
            <a:r>
              <a:rPr lang="en-US" sz="1200" dirty="0" smtClean="0"/>
              <a:t> [R/W] =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p</a:t>
            </a:r>
            <a:r>
              <a:rPr lang="en-US" sz="1200" dirty="0" smtClean="0"/>
              <a:t>ixel-aspect-ration</a:t>
            </a:r>
            <a:r>
              <a:rPr lang="en-US" sz="1200" dirty="0" smtClean="0"/>
              <a:t> [R/W] =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p</a:t>
            </a:r>
            <a:r>
              <a:rPr lang="en-US" sz="1200" dirty="0" smtClean="0"/>
              <a:t>lane-offsets</a:t>
            </a:r>
            <a:r>
              <a:rPr lang="en-US" sz="1200" dirty="0" smtClean="0"/>
              <a:t> [R/W] =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p</a:t>
            </a:r>
            <a:r>
              <a:rPr lang="en-US" sz="1200" dirty="0" smtClean="0"/>
              <a:t>lane-strides</a:t>
            </a:r>
            <a:r>
              <a:rPr lang="en-US" sz="1200" dirty="0" smtClean="0"/>
              <a:t> [R/W] =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t</a:t>
            </a:r>
            <a:r>
              <a:rPr lang="en-US" sz="1200" dirty="0" smtClean="0"/>
              <a:t>op-field-first</a:t>
            </a:r>
            <a:r>
              <a:rPr lang="en-US" sz="1200" dirty="0" smtClean="0"/>
              <a:t> [R/W] =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u</a:t>
            </a:r>
            <a:r>
              <a:rPr lang="en-US" sz="1200" dirty="0" smtClean="0"/>
              <a:t>se-sink-caps</a:t>
            </a:r>
            <a:r>
              <a:rPr lang="en-US" sz="1200" dirty="0" smtClean="0"/>
              <a:t> [R/W] = 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width</a:t>
            </a:r>
            <a:r>
              <a:rPr lang="en-US" sz="1200" dirty="0" smtClean="0"/>
              <a:t> [R/W] = </a:t>
            </a:r>
            <a:endParaRPr lang="en-US" sz="1200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5"/>
              </a:rPr>
              <a:t>Video/x-raw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61713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263649"/>
            <a:ext cx="3733800" cy="4994275"/>
          </a:xfrm>
        </p:spPr>
        <p:txBody>
          <a:bodyPr>
            <a:noAutofit/>
          </a:bodyPr>
          <a:lstStyle/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err="1" smtClean="0"/>
              <a:t>Analyse</a:t>
            </a:r>
            <a:endParaRPr lang="en-US" sz="1200" dirty="0" smtClean="0"/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err="1" smtClean="0"/>
              <a:t>Aud</a:t>
            </a:r>
            <a:endParaRPr lang="en-US" sz="1200" dirty="0" smtClean="0"/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B-adapt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B-pyramid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err="1" smtClean="0"/>
              <a:t>Bframes</a:t>
            </a:r>
            <a:endParaRPr lang="en-US" sz="1200" dirty="0" smtClean="0"/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Bitrate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Byte-stream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err="1" smtClean="0"/>
              <a:t>Cabac</a:t>
            </a:r>
            <a:endParaRPr lang="en-US" sz="1200" dirty="0" smtClean="0"/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Dct8x8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Frame-packing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err="1" smtClean="0"/>
              <a:t>Isert-vui</a:t>
            </a:r>
            <a:endParaRPr lang="en-US" sz="1200" dirty="0" smtClean="0"/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Interlaced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Intra-refresh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err="1" smtClean="0"/>
              <a:t>Ip</a:t>
            </a:r>
            <a:r>
              <a:rPr lang="en-US" sz="1200" dirty="0" smtClean="0"/>
              <a:t>-factor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Key-</a:t>
            </a:r>
            <a:r>
              <a:rPr lang="en-US" sz="1200" dirty="0" err="1" smtClean="0"/>
              <a:t>int</a:t>
            </a:r>
            <a:r>
              <a:rPr lang="en-US" sz="1200" dirty="0" smtClean="0"/>
              <a:t>-max</a:t>
            </a:r>
          </a:p>
          <a:p>
            <a:pPr marL="91440">
              <a:lnSpc>
                <a:spcPct val="110000"/>
              </a:lnSpc>
              <a:spcBef>
                <a:spcPts val="0"/>
              </a:spcBef>
            </a:pPr>
            <a:r>
              <a:rPr lang="en-US" sz="1200" dirty="0" smtClean="0"/>
              <a:t>Mb-tree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Me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Min-force-key-unit-interval</a:t>
            </a:r>
          </a:p>
          <a:p>
            <a:pPr marL="91440">
              <a:spcBef>
                <a:spcPts val="0"/>
              </a:spcBef>
            </a:pPr>
            <a:r>
              <a:rPr lang="en-US" sz="1200" dirty="0" err="1" smtClean="0"/>
              <a:t>Multipass</a:t>
            </a:r>
            <a:r>
              <a:rPr lang="en-US" sz="1200" dirty="0" smtClean="0"/>
              <a:t>-cache-file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Noise-reduction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Option-string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Pass</a:t>
            </a:r>
          </a:p>
          <a:p>
            <a:pPr marL="91440">
              <a:spcBef>
                <a:spcPts val="0"/>
              </a:spcBef>
            </a:pPr>
            <a:r>
              <a:rPr lang="en-US" sz="1200" dirty="0" err="1" smtClean="0"/>
              <a:t>Pb</a:t>
            </a:r>
            <a:r>
              <a:rPr lang="en-US" sz="1200" dirty="0" smtClean="0"/>
              <a:t>-factor</a:t>
            </a:r>
          </a:p>
          <a:p>
            <a:pPr marL="91440">
              <a:spcBef>
                <a:spcPts val="0"/>
              </a:spcBef>
            </a:pPr>
            <a:r>
              <a:rPr lang="en-US" sz="1200" dirty="0" err="1" smtClean="0"/>
              <a:t>Psy</a:t>
            </a:r>
            <a:r>
              <a:rPr lang="en-US" sz="1200" dirty="0" smtClean="0"/>
              <a:t>-tune</a:t>
            </a:r>
          </a:p>
          <a:p>
            <a:pPr marL="0" indent="0">
              <a:lnSpc>
                <a:spcPct val="110000"/>
              </a:lnSpc>
              <a:spcBef>
                <a:spcPts val="0"/>
              </a:spcBef>
              <a:buNone/>
            </a:pPr>
            <a:endParaRPr lang="en-US" sz="1200" dirty="0" smtClean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2"/>
              </a:rPr>
              <a:t>x264enc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6153150" y="1400175"/>
            <a:ext cx="1357616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91440" indent="-2857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00" dirty="0"/>
              <a:t>Qos</a:t>
            </a:r>
          </a:p>
          <a:p>
            <a:pPr marL="91440" indent="-2857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00" dirty="0" err="1"/>
              <a:t>Qp</a:t>
            </a:r>
            <a:r>
              <a:rPr lang="en-US" sz="1200" dirty="0"/>
              <a:t>-max</a:t>
            </a:r>
          </a:p>
          <a:p>
            <a:pPr marL="91440" indent="-2857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00" dirty="0" err="1"/>
              <a:t>Qp</a:t>
            </a:r>
            <a:r>
              <a:rPr lang="en-US" sz="1200" dirty="0"/>
              <a:t>-min</a:t>
            </a:r>
          </a:p>
          <a:p>
            <a:pPr marL="91440" indent="-2857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00" dirty="0" err="1"/>
              <a:t>qp</a:t>
            </a:r>
            <a:r>
              <a:rPr lang="en-US" sz="1200" dirty="0"/>
              <a:t>-step</a:t>
            </a:r>
          </a:p>
          <a:p>
            <a:pPr marL="91440" indent="-2857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00" dirty="0" err="1"/>
              <a:t>Quantizer</a:t>
            </a:r>
            <a:endParaRPr lang="en-US" sz="1200" dirty="0"/>
          </a:p>
          <a:p>
            <a:pPr marL="91440" indent="-2857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00" dirty="0" err="1"/>
              <a:t>Rc-lookahead</a:t>
            </a:r>
            <a:endParaRPr lang="en-US" sz="1200" dirty="0"/>
          </a:p>
          <a:p>
            <a:pPr marL="91440" indent="-2857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00" dirty="0"/>
              <a:t>Ref</a:t>
            </a:r>
          </a:p>
          <a:p>
            <a:pPr marL="91440" indent="-285750">
              <a:spcBef>
                <a:spcPts val="0"/>
              </a:spcBef>
              <a:buFont typeface="Arial" panose="020B0604020202020204" pitchFamily="34" charset="0"/>
              <a:buChar char="•"/>
            </a:pPr>
            <a:r>
              <a:rPr lang="en-US" sz="1200" dirty="0"/>
              <a:t>Sliced-threads</a:t>
            </a:r>
          </a:p>
          <a:p>
            <a:pPr marL="91440" indent="-285750">
              <a:buFont typeface="Arial" panose="020B0604020202020204" pitchFamily="34" charset="0"/>
              <a:buChar char="•"/>
            </a:pP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2049705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2"/>
              </a:rPr>
              <a:t>queue</a:t>
            </a:r>
            <a:r>
              <a:rPr lang="en-US" b="1" dirty="0" smtClean="0"/>
              <a:t> (video)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31980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91440">
              <a:spcBef>
                <a:spcPts val="0"/>
              </a:spcBef>
            </a:pPr>
            <a:r>
              <a:rPr lang="en-US" sz="1200" dirty="0" err="1" smtClean="0"/>
              <a:t>dts</a:t>
            </a:r>
            <a:r>
              <a:rPr lang="en-US" sz="1200" dirty="0" smtClean="0"/>
              <a:t>-method </a:t>
            </a:r>
          </a:p>
          <a:p>
            <a:pPr marL="91440">
              <a:spcBef>
                <a:spcPts val="0"/>
              </a:spcBef>
            </a:pPr>
            <a:r>
              <a:rPr lang="en-US" sz="1200" dirty="0" err="1" smtClean="0"/>
              <a:t>Faststart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 err="1" smtClean="0"/>
              <a:t>Faststart</a:t>
            </a:r>
            <a:r>
              <a:rPr lang="en-US" sz="1200" dirty="0" smtClean="0"/>
              <a:t>-file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Force-chunks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Force-create-timecode-</a:t>
            </a:r>
            <a:r>
              <a:rPr lang="en-US" sz="1200" dirty="0" err="1" smtClean="0"/>
              <a:t>trak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/>
              <a:t>f</a:t>
            </a:r>
            <a:r>
              <a:rPr lang="en-US" sz="1200" dirty="0" smtClean="0"/>
              <a:t>ragment-duration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Interleave-bytes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Interleave-time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Latency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Max-raw-audio-drift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Min-upstream-latency</a:t>
            </a:r>
          </a:p>
          <a:p>
            <a:pPr marL="91440">
              <a:spcBef>
                <a:spcPts val="0"/>
              </a:spcBef>
            </a:pPr>
            <a:r>
              <a:rPr lang="en-US" sz="1200" dirty="0" err="1" smtClean="0"/>
              <a:t>Moov</a:t>
            </a:r>
            <a:r>
              <a:rPr lang="en-US" sz="1200" dirty="0" smtClean="0"/>
              <a:t>-recovery-file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Movie-timescale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Presentation-time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Reserved-bytes-per-sec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Reserved-duration-remaining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Reserved-max-duration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Reserved-</a:t>
            </a:r>
            <a:r>
              <a:rPr lang="en-US" sz="1200" dirty="0" err="1" smtClean="0"/>
              <a:t>moov</a:t>
            </a:r>
            <a:r>
              <a:rPr lang="en-US" sz="1200" dirty="0" smtClean="0"/>
              <a:t>-update-period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Reserved-prefill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Start-gap-threshold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Start-time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/>
              <a:t>Start-time-selection</a:t>
            </a:r>
          </a:p>
          <a:p>
            <a:pPr marL="91440">
              <a:spcBef>
                <a:spcPts val="0"/>
              </a:spcBef>
            </a:pPr>
            <a:r>
              <a:rPr lang="en-US" sz="1200" dirty="0" err="1" smtClean="0"/>
              <a:t>Streamable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 err="1" smtClean="0"/>
              <a:t>Trak</a:t>
            </a:r>
            <a:r>
              <a:rPr lang="en-US" sz="1200" dirty="0" smtClean="0"/>
              <a:t>-timescale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2"/>
              </a:rPr>
              <a:t>mp4mux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8521559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339850"/>
            <a:ext cx="5067300" cy="4351338"/>
          </a:xfrm>
        </p:spPr>
        <p:txBody>
          <a:bodyPr>
            <a:normAutofit/>
          </a:bodyPr>
          <a:lstStyle/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2"/>
              </a:rPr>
              <a:t>append</a:t>
            </a:r>
            <a:r>
              <a:rPr lang="en-US" sz="1200" dirty="0" smtClean="0"/>
              <a:t> [R/W] = </a:t>
            </a:r>
            <a:r>
              <a:rPr lang="en-US" sz="1200" b="1" dirty="0" smtClean="0"/>
              <a:t>false</a:t>
            </a:r>
            <a:r>
              <a:rPr lang="en-US" sz="1200" dirty="0" smtClean="0"/>
              <a:t> (start new file)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3"/>
              </a:rPr>
              <a:t>a</a:t>
            </a:r>
            <a:r>
              <a:rPr lang="en-US" sz="1200" dirty="0" smtClean="0">
                <a:hlinkClick r:id="rId3"/>
              </a:rPr>
              <a:t>sync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true</a:t>
            </a:r>
            <a:r>
              <a:rPr lang="en-US" sz="1200" dirty="0" smtClean="0"/>
              <a:t> (leave the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4"/>
              </a:rPr>
              <a:t>b</a:t>
            </a:r>
            <a:r>
              <a:rPr lang="en-US" sz="1200" dirty="0" smtClean="0">
                <a:hlinkClick r:id="rId4"/>
              </a:rPr>
              <a:t>locksize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(leave the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5"/>
              </a:rPr>
              <a:t>buffer-mode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-1</a:t>
            </a:r>
            <a:r>
              <a:rPr lang="en-US" sz="1200" dirty="0" smtClean="0"/>
              <a:t> (leave the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6"/>
              </a:rPr>
              <a:t>buffer-size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65536</a:t>
            </a:r>
            <a:r>
              <a:rPr lang="en-US" sz="1200" dirty="0" smtClean="0"/>
              <a:t> (leave the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7"/>
              </a:rPr>
              <a:t>enable-last-sample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true</a:t>
            </a:r>
            <a:r>
              <a:rPr lang="en-US" sz="1200" dirty="0" smtClean="0"/>
              <a:t> (leave the default) </a:t>
            </a:r>
            <a:r>
              <a:rPr lang="en-US" sz="1200" dirty="0" smtClean="0">
                <a:solidFill>
                  <a:srgbClr val="FF0000"/>
                </a:solidFill>
              </a:rPr>
              <a:t>➜ no clue what this is</a:t>
            </a:r>
            <a:r>
              <a:rPr lang="en-US" sz="1200" dirty="0" smtClean="0">
                <a:solidFill>
                  <a:srgbClr val="FF0000"/>
                </a:solidFill>
              </a:rPr>
              <a:t> 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8"/>
              </a:rPr>
              <a:t>last-sample</a:t>
            </a:r>
            <a:r>
              <a:rPr lang="en-US" sz="1200" dirty="0" smtClean="0"/>
              <a:t> </a:t>
            </a:r>
            <a:r>
              <a:rPr lang="en-US" sz="1200" dirty="0" smtClean="0"/>
              <a:t>[R]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rgbClr val="FF0000"/>
                </a:solidFill>
              </a:rPr>
              <a:t>➜ no clue what this is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9"/>
              </a:rPr>
              <a:t>l</a:t>
            </a:r>
            <a:r>
              <a:rPr lang="en-US" sz="1200" dirty="0" smtClean="0">
                <a:hlinkClick r:id="rId9"/>
              </a:rPr>
              <a:t>ocation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from app (file on desktop) 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0"/>
              </a:rPr>
              <a:t>max-bitrate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(leave default, is disabled)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1"/>
              </a:rPr>
              <a:t>max-lateness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18446744073709551615 </a:t>
            </a:r>
            <a:r>
              <a:rPr lang="en-US" sz="1200" dirty="0" smtClean="0"/>
              <a:t>(leave the default)</a:t>
            </a:r>
            <a:r>
              <a:rPr lang="en-US" sz="1200" dirty="0" smtClean="0"/>
              <a:t> 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2"/>
              </a:rPr>
              <a:t>max-transient-error-timeout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3"/>
              </a:rPr>
              <a:t>o-sync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false (leave default) </a:t>
            </a:r>
            <a:r>
              <a:rPr lang="en-US" sz="1200" dirty="0" smtClean="0">
                <a:solidFill>
                  <a:srgbClr val="FF0000"/>
                </a:solidFill>
              </a:rPr>
              <a:t>➜ what is this for ?!?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4"/>
              </a:rPr>
              <a:t>processing-deadline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20000000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5"/>
              </a:rPr>
              <a:t>q</a:t>
            </a:r>
            <a:r>
              <a:rPr lang="en-US" sz="1200" dirty="0" smtClean="0">
                <a:hlinkClick r:id="rId15"/>
              </a:rPr>
              <a:t>os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true </a:t>
            </a:r>
            <a:r>
              <a:rPr lang="en-US" sz="1200" dirty="0" smtClean="0">
                <a:solidFill>
                  <a:srgbClr val="FF0000"/>
                </a:solidFill>
              </a:rPr>
              <a:t>➜ not sure about the impact, but sounds nice 😎</a:t>
            </a:r>
            <a:endParaRPr lang="en-US" sz="1200" dirty="0" smtClean="0"/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6"/>
              </a:rPr>
              <a:t>render-delay</a:t>
            </a:r>
            <a:r>
              <a:rPr lang="en-US" sz="1200" dirty="0" smtClean="0"/>
              <a:t> </a:t>
            </a:r>
            <a:r>
              <a:rPr lang="en-US" sz="1200" dirty="0" smtClean="0"/>
              <a:t>[R/W] </a:t>
            </a:r>
            <a:r>
              <a:rPr lang="en-US" sz="1200" dirty="0" smtClean="0"/>
              <a:t>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(leave default)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7"/>
              </a:rPr>
              <a:t>s</a:t>
            </a:r>
            <a:r>
              <a:rPr lang="en-US" sz="1200" dirty="0" smtClean="0">
                <a:hlinkClick r:id="rId17"/>
              </a:rPr>
              <a:t>tats</a:t>
            </a:r>
            <a:r>
              <a:rPr lang="en-US" sz="1200" dirty="0" smtClean="0"/>
              <a:t> [R] = interesting for app loggings </a:t>
            </a:r>
          </a:p>
          <a:p>
            <a:pPr marL="91440">
              <a:spcBef>
                <a:spcPts val="0"/>
              </a:spcBef>
            </a:pPr>
            <a:r>
              <a:rPr lang="en-US" sz="1200" dirty="0">
                <a:hlinkClick r:id="rId18"/>
              </a:rPr>
              <a:t>s</a:t>
            </a:r>
            <a:r>
              <a:rPr lang="en-US" sz="1200" dirty="0" smtClean="0">
                <a:hlinkClick r:id="rId18"/>
              </a:rPr>
              <a:t>ync</a:t>
            </a:r>
            <a:r>
              <a:rPr lang="en-US" sz="1200" dirty="0" smtClean="0"/>
              <a:t> [R/W] = true </a:t>
            </a:r>
            <a:r>
              <a:rPr lang="en-US" sz="1200" dirty="0" smtClean="0">
                <a:solidFill>
                  <a:srgbClr val="FF0000"/>
                </a:solidFill>
              </a:rPr>
              <a:t>➜ I guess this is to synchronize audio &amp; video ?</a:t>
            </a:r>
            <a:endParaRPr lang="en-US" sz="1200" dirty="0" smtClean="0">
              <a:solidFill>
                <a:srgbClr val="FF0000"/>
              </a:solidFill>
            </a:endParaRP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19"/>
              </a:rPr>
              <a:t>throttle-time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(leave default, disabled) </a:t>
            </a:r>
          </a:p>
          <a:p>
            <a:pPr marL="91440">
              <a:spcBef>
                <a:spcPts val="0"/>
              </a:spcBef>
            </a:pPr>
            <a:r>
              <a:rPr lang="en-US" sz="1200" dirty="0" smtClean="0">
                <a:hlinkClick r:id="rId20"/>
              </a:rPr>
              <a:t>ts-offset</a:t>
            </a:r>
            <a:r>
              <a:rPr lang="en-US" sz="1200" dirty="0" smtClean="0"/>
              <a:t> [R/W] = </a:t>
            </a:r>
            <a:r>
              <a:rPr lang="en-US" sz="1200" dirty="0" smtClean="0">
                <a:solidFill>
                  <a:schemeClr val="bg1">
                    <a:lumMod val="50000"/>
                  </a:schemeClr>
                </a:solidFill>
              </a:rPr>
              <a:t>0</a:t>
            </a:r>
            <a:r>
              <a:rPr lang="en-US" sz="1200" dirty="0" smtClean="0"/>
              <a:t> (leave default)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21"/>
              </a:rPr>
              <a:t>filesink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445458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739775"/>
          </a:xfrm>
        </p:spPr>
        <p:txBody>
          <a:bodyPr/>
          <a:lstStyle/>
          <a:p>
            <a:r>
              <a:rPr lang="en-US" b="1" dirty="0" smtClean="0">
                <a:hlinkClick r:id="rId2"/>
              </a:rPr>
              <a:t>autoaudiosrc</a:t>
            </a:r>
            <a:endParaRPr lang="en-US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1489753" y="6257925"/>
            <a:ext cx="3688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" action="ppaction://hlinkshowjump?jump=firstslide"/>
              </a:rPr>
              <a:t>▲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89683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794</Words>
  <Application>Microsoft Office PowerPoint</Application>
  <PresentationFormat>Widescreen</PresentationFormat>
  <Paragraphs>173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9" baseType="lpstr">
      <vt:lpstr>Arial Unicode MS</vt:lpstr>
      <vt:lpstr>Arial</vt:lpstr>
      <vt:lpstr>Calibri</vt:lpstr>
      <vt:lpstr>Calibri Light</vt:lpstr>
      <vt:lpstr>Office Theme</vt:lpstr>
      <vt:lpstr>PowerPoint Presentation</vt:lpstr>
      <vt:lpstr>ximagesrc</vt:lpstr>
      <vt:lpstr>videorate</vt:lpstr>
      <vt:lpstr>Video/x-raw</vt:lpstr>
      <vt:lpstr>x264enc</vt:lpstr>
      <vt:lpstr>queue (video)</vt:lpstr>
      <vt:lpstr>mp4mux</vt:lpstr>
      <vt:lpstr>filesink</vt:lpstr>
      <vt:lpstr>autoaudiosrc</vt:lpstr>
      <vt:lpstr>audioconvert</vt:lpstr>
      <vt:lpstr>audichebband</vt:lpstr>
      <vt:lpstr>audioresample</vt:lpstr>
      <vt:lpstr>Faac</vt:lpstr>
      <vt:lpstr>queue (audio)</vt:lpstr>
    </vt:vector>
  </TitlesOfParts>
  <Company>TDK-Micronas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Hören Tom</dc:creator>
  <cp:lastModifiedBy>Hören Tom</cp:lastModifiedBy>
  <cp:revision>28</cp:revision>
  <dcterms:created xsi:type="dcterms:W3CDTF">2020-06-12T09:51:04Z</dcterms:created>
  <dcterms:modified xsi:type="dcterms:W3CDTF">2020-06-12T15:16:26Z</dcterms:modified>
</cp:coreProperties>
</file>

<file path=docProps/thumbnail.jpeg>
</file>