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6858000" cy="12192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780" autoAdjust="0"/>
    <p:restoredTop sz="94660"/>
  </p:normalViewPr>
  <p:slideViewPr>
    <p:cSldViewPr snapToGrid="0">
      <p:cViewPr varScale="1">
        <p:scale>
          <a:sx n="86" d="100"/>
          <a:sy n="86" d="100"/>
        </p:scale>
        <p:origin x="479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995312"/>
            <a:ext cx="5829300" cy="424462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6403623"/>
            <a:ext cx="5143500" cy="2943577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1A77F-BF2E-4811-8B6C-D879C61884ED}" type="datetimeFigureOut">
              <a:rPr lang="de-DE" smtClean="0"/>
              <a:t>04.06.2026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74EE9-2111-4F90-8E4E-81EFE4B77A0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88072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1A77F-BF2E-4811-8B6C-D879C61884ED}" type="datetimeFigureOut">
              <a:rPr lang="de-DE" smtClean="0"/>
              <a:t>04.06.2026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74EE9-2111-4F90-8E4E-81EFE4B77A0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71770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649111"/>
            <a:ext cx="1478756" cy="10332156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649111"/>
            <a:ext cx="4350544" cy="10332156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1A77F-BF2E-4811-8B6C-D879C61884ED}" type="datetimeFigureOut">
              <a:rPr lang="de-DE" smtClean="0"/>
              <a:t>04.06.2026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74EE9-2111-4F90-8E4E-81EFE4B77A0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811980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1A77F-BF2E-4811-8B6C-D879C61884ED}" type="datetimeFigureOut">
              <a:rPr lang="de-DE" smtClean="0"/>
              <a:t>04.06.2026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74EE9-2111-4F90-8E4E-81EFE4B77A0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525153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3039537"/>
            <a:ext cx="5915025" cy="5071532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8159048"/>
            <a:ext cx="5915025" cy="266699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82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82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1A77F-BF2E-4811-8B6C-D879C61884ED}" type="datetimeFigureOut">
              <a:rPr lang="de-DE" smtClean="0"/>
              <a:t>04.06.2026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74EE9-2111-4F90-8E4E-81EFE4B77A0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12986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3245556"/>
            <a:ext cx="2914650" cy="7735712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3245556"/>
            <a:ext cx="2914650" cy="7735712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1A77F-BF2E-4811-8B6C-D879C61884ED}" type="datetimeFigureOut">
              <a:rPr lang="de-DE" smtClean="0"/>
              <a:t>04.06.2026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74EE9-2111-4F90-8E4E-81EFE4B77A0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895362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9114"/>
            <a:ext cx="5915025" cy="2356556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988734"/>
            <a:ext cx="2901255" cy="146473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4453467"/>
            <a:ext cx="2901255" cy="655037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988734"/>
            <a:ext cx="2915543" cy="146473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4453467"/>
            <a:ext cx="2915543" cy="655037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1A77F-BF2E-4811-8B6C-D879C61884ED}" type="datetimeFigureOut">
              <a:rPr lang="de-DE" smtClean="0"/>
              <a:t>04.06.2026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74EE9-2111-4F90-8E4E-81EFE4B77A0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844061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1A77F-BF2E-4811-8B6C-D879C61884ED}" type="datetimeFigureOut">
              <a:rPr lang="de-DE" smtClean="0"/>
              <a:t>04.06.2026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74EE9-2111-4F90-8E4E-81EFE4B77A0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242462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1A77F-BF2E-4811-8B6C-D879C61884ED}" type="datetimeFigureOut">
              <a:rPr lang="de-DE" smtClean="0"/>
              <a:t>04.06.2026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74EE9-2111-4F90-8E4E-81EFE4B77A0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851821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12800"/>
            <a:ext cx="2211884" cy="28448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755425"/>
            <a:ext cx="3471863" cy="8664222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7600"/>
            <a:ext cx="2211884" cy="6776156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1A77F-BF2E-4811-8B6C-D879C61884ED}" type="datetimeFigureOut">
              <a:rPr lang="de-DE" smtClean="0"/>
              <a:t>04.06.2026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74EE9-2111-4F90-8E4E-81EFE4B77A0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789160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12800"/>
            <a:ext cx="2211884" cy="28448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755425"/>
            <a:ext cx="3471863" cy="8664222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7600"/>
            <a:ext cx="2211884" cy="6776156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1A77F-BF2E-4811-8B6C-D879C61884ED}" type="datetimeFigureOut">
              <a:rPr lang="de-DE" smtClean="0"/>
              <a:t>04.06.2026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74EE9-2111-4F90-8E4E-81EFE4B77A0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789419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649114"/>
            <a:ext cx="5915025" cy="23565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3245556"/>
            <a:ext cx="5915025" cy="77357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11300181"/>
            <a:ext cx="154305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751A77F-BF2E-4811-8B6C-D879C61884ED}" type="datetimeFigureOut">
              <a:rPr lang="de-DE" smtClean="0"/>
              <a:t>04.06.2026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11300181"/>
            <a:ext cx="2314575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11300181"/>
            <a:ext cx="154305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9274EE9-2111-4F90-8E4E-81EFE4B77A0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873748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>
            <a:extLst>
              <a:ext uri="{FF2B5EF4-FFF2-40B4-BE49-F238E27FC236}">
                <a16:creationId xmlns:a16="http://schemas.microsoft.com/office/drawing/2014/main" id="{D0AE9EE0-5187-43C4-6D80-5092A74EF0D0}"/>
              </a:ext>
            </a:extLst>
          </p:cNvPr>
          <p:cNvSpPr/>
          <p:nvPr/>
        </p:nvSpPr>
        <p:spPr>
          <a:xfrm>
            <a:off x="1851102" y="1375317"/>
            <a:ext cx="4690946" cy="309260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B68A9C38-5A4C-B1AD-8629-085F0BFA9C83}"/>
              </a:ext>
            </a:extLst>
          </p:cNvPr>
          <p:cNvSpPr txBox="1"/>
          <p:nvPr/>
        </p:nvSpPr>
        <p:spPr>
          <a:xfrm>
            <a:off x="428326" y="2511772"/>
            <a:ext cx="9219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/>
              <a:t>Focal</a:t>
            </a:r>
            <a:r>
              <a:rPr lang="de-DE" dirty="0"/>
              <a:t> </a:t>
            </a:r>
          </a:p>
          <a:p>
            <a:r>
              <a:rPr lang="de-DE" dirty="0"/>
              <a:t>System</a:t>
            </a: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C28A824D-9DE1-7BAB-EB3A-78D63F157D20}"/>
              </a:ext>
            </a:extLst>
          </p:cNvPr>
          <p:cNvSpPr/>
          <p:nvPr/>
        </p:nvSpPr>
        <p:spPr>
          <a:xfrm>
            <a:off x="2622234" y="1594624"/>
            <a:ext cx="2951678" cy="83634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00988F5B-C8B4-415B-ED5B-4CFB1F9927F8}"/>
              </a:ext>
            </a:extLst>
          </p:cNvPr>
          <p:cNvSpPr txBox="1"/>
          <p:nvPr/>
        </p:nvSpPr>
        <p:spPr>
          <a:xfrm>
            <a:off x="2917333" y="1828129"/>
            <a:ext cx="23614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/>
              <a:t>FocalSystemInterface</a:t>
            </a:r>
            <a:endParaRPr lang="de-DE" dirty="0"/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D07E1988-7E80-F7BF-F980-AC7969FF5FE6}"/>
              </a:ext>
            </a:extLst>
          </p:cNvPr>
          <p:cNvSpPr/>
          <p:nvPr/>
        </p:nvSpPr>
        <p:spPr>
          <a:xfrm>
            <a:off x="2622234" y="3330163"/>
            <a:ext cx="2951678" cy="83634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29D302F1-11DE-7E4B-ED08-E04463D9E87D}"/>
              </a:ext>
            </a:extLst>
          </p:cNvPr>
          <p:cNvSpPr txBox="1"/>
          <p:nvPr/>
        </p:nvSpPr>
        <p:spPr>
          <a:xfrm>
            <a:off x="2928806" y="3563667"/>
            <a:ext cx="18773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/>
              <a:t>FocalPointResult</a:t>
            </a:r>
            <a:endParaRPr lang="de-DE" dirty="0"/>
          </a:p>
        </p:txBody>
      </p:sp>
      <p:cxnSp>
        <p:nvCxnSpPr>
          <p:cNvPr id="10" name="Gerade Verbindung mit Pfeil 9">
            <a:extLst>
              <a:ext uri="{FF2B5EF4-FFF2-40B4-BE49-F238E27FC236}">
                <a16:creationId xmlns:a16="http://schemas.microsoft.com/office/drawing/2014/main" id="{BE505B1E-2AF7-2B1E-6255-5B55DD9B5E7A}"/>
              </a:ext>
            </a:extLst>
          </p:cNvPr>
          <p:cNvCxnSpPr>
            <a:stCxn id="5" idx="2"/>
            <a:endCxn id="7" idx="0"/>
          </p:cNvCxnSpPr>
          <p:nvPr/>
        </p:nvCxnSpPr>
        <p:spPr>
          <a:xfrm>
            <a:off x="4098073" y="2430965"/>
            <a:ext cx="0" cy="89919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feld 10">
            <a:extLst>
              <a:ext uri="{FF2B5EF4-FFF2-40B4-BE49-F238E27FC236}">
                <a16:creationId xmlns:a16="http://schemas.microsoft.com/office/drawing/2014/main" id="{C97CB2C3-6378-537A-DDA1-95516DF2599B}"/>
              </a:ext>
            </a:extLst>
          </p:cNvPr>
          <p:cNvSpPr txBox="1"/>
          <p:nvPr/>
        </p:nvSpPr>
        <p:spPr>
          <a:xfrm>
            <a:off x="2622234" y="2650272"/>
            <a:ext cx="11651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>
                <a:solidFill>
                  <a:srgbClr val="0070C0"/>
                </a:solidFill>
              </a:rPr>
              <a:t>generates</a:t>
            </a:r>
            <a:endParaRPr lang="de-DE" dirty="0">
              <a:solidFill>
                <a:srgbClr val="0070C0"/>
              </a:solidFill>
            </a:endParaRPr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8CECE691-352E-CA03-8B38-DF835E7EB91D}"/>
              </a:ext>
            </a:extLst>
          </p:cNvPr>
          <p:cNvSpPr/>
          <p:nvPr/>
        </p:nvSpPr>
        <p:spPr>
          <a:xfrm>
            <a:off x="1851102" y="5460380"/>
            <a:ext cx="4690946" cy="309260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2F1B815E-01A4-E04A-DCA0-95E9C0B37528}"/>
              </a:ext>
            </a:extLst>
          </p:cNvPr>
          <p:cNvSpPr txBox="1"/>
          <p:nvPr/>
        </p:nvSpPr>
        <p:spPr>
          <a:xfrm>
            <a:off x="315952" y="6677893"/>
            <a:ext cx="12502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Animation </a:t>
            </a:r>
          </a:p>
          <a:p>
            <a:r>
              <a:rPr lang="de-DE" dirty="0"/>
              <a:t>System</a:t>
            </a:r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FBA3E208-2E2F-AE3D-81DD-5837A8E775BB}"/>
              </a:ext>
            </a:extLst>
          </p:cNvPr>
          <p:cNvSpPr/>
          <p:nvPr/>
        </p:nvSpPr>
        <p:spPr>
          <a:xfrm>
            <a:off x="2633387" y="5746595"/>
            <a:ext cx="2951678" cy="83634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4F2F067C-7D0C-2127-2BF4-1EB2FE33D2F5}"/>
              </a:ext>
            </a:extLst>
          </p:cNvPr>
          <p:cNvSpPr/>
          <p:nvPr/>
        </p:nvSpPr>
        <p:spPr>
          <a:xfrm>
            <a:off x="2633387" y="7482134"/>
            <a:ext cx="2951678" cy="83634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780F58CE-209B-8220-2441-F8D7F29BF82D}"/>
              </a:ext>
            </a:extLst>
          </p:cNvPr>
          <p:cNvCxnSpPr>
            <a:stCxn id="14" idx="2"/>
            <a:endCxn id="15" idx="0"/>
          </p:cNvCxnSpPr>
          <p:nvPr/>
        </p:nvCxnSpPr>
        <p:spPr>
          <a:xfrm>
            <a:off x="4109226" y="6582936"/>
            <a:ext cx="0" cy="89919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feld 16">
            <a:extLst>
              <a:ext uri="{FF2B5EF4-FFF2-40B4-BE49-F238E27FC236}">
                <a16:creationId xmlns:a16="http://schemas.microsoft.com/office/drawing/2014/main" id="{5452FB72-AF05-4861-1DC1-2C96CC50439E}"/>
              </a:ext>
            </a:extLst>
          </p:cNvPr>
          <p:cNvSpPr txBox="1"/>
          <p:nvPr/>
        </p:nvSpPr>
        <p:spPr>
          <a:xfrm>
            <a:off x="3015835" y="5964900"/>
            <a:ext cx="21159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/>
              <a:t>AnimationRecorder</a:t>
            </a:r>
            <a:endParaRPr lang="de-DE" dirty="0"/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157C7979-A551-23E3-C0C3-63BD46664301}"/>
              </a:ext>
            </a:extLst>
          </p:cNvPr>
          <p:cNvSpPr txBox="1"/>
          <p:nvPr/>
        </p:nvSpPr>
        <p:spPr>
          <a:xfrm>
            <a:off x="3040123" y="7730838"/>
            <a:ext cx="18199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/>
              <a:t>AnimationPlayer</a:t>
            </a:r>
            <a:endParaRPr lang="de-DE" dirty="0"/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0A4FA96D-FBA4-1AC6-7101-DDA33591319C}"/>
              </a:ext>
            </a:extLst>
          </p:cNvPr>
          <p:cNvSpPr txBox="1"/>
          <p:nvPr/>
        </p:nvSpPr>
        <p:spPr>
          <a:xfrm>
            <a:off x="2784924" y="6869151"/>
            <a:ext cx="11651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>
                <a:solidFill>
                  <a:srgbClr val="0070C0"/>
                </a:solidFill>
              </a:rPr>
              <a:t>generates</a:t>
            </a:r>
            <a:endParaRPr lang="de-DE" dirty="0">
              <a:solidFill>
                <a:srgbClr val="0070C0"/>
              </a:solidFill>
            </a:endParaRPr>
          </a:p>
        </p:txBody>
      </p:sp>
      <p:cxnSp>
        <p:nvCxnSpPr>
          <p:cNvPr id="20" name="Gerade Verbindung mit Pfeil 19">
            <a:extLst>
              <a:ext uri="{FF2B5EF4-FFF2-40B4-BE49-F238E27FC236}">
                <a16:creationId xmlns:a16="http://schemas.microsoft.com/office/drawing/2014/main" id="{FCF54323-BA67-4D84-9218-9B290B8C0722}"/>
              </a:ext>
            </a:extLst>
          </p:cNvPr>
          <p:cNvCxnSpPr>
            <a:cxnSpLocks/>
            <a:stCxn id="7" idx="2"/>
            <a:endCxn id="14" idx="0"/>
          </p:cNvCxnSpPr>
          <p:nvPr/>
        </p:nvCxnSpPr>
        <p:spPr>
          <a:xfrm>
            <a:off x="4098073" y="4166504"/>
            <a:ext cx="11153" cy="158009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Textfeld 22">
            <a:extLst>
              <a:ext uri="{FF2B5EF4-FFF2-40B4-BE49-F238E27FC236}">
                <a16:creationId xmlns:a16="http://schemas.microsoft.com/office/drawing/2014/main" id="{7DBB9CCF-D401-A279-214D-773900F723A2}"/>
              </a:ext>
            </a:extLst>
          </p:cNvPr>
          <p:cNvSpPr txBox="1"/>
          <p:nvPr/>
        </p:nvSpPr>
        <p:spPr>
          <a:xfrm>
            <a:off x="1279555" y="4704896"/>
            <a:ext cx="27076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rgbClr val="0070C0"/>
                </a:solidFill>
              </a:rPr>
              <a:t>Points </a:t>
            </a:r>
            <a:r>
              <a:rPr lang="de-DE" dirty="0" err="1">
                <a:solidFill>
                  <a:srgbClr val="0070C0"/>
                </a:solidFill>
              </a:rPr>
              <a:t>may</a:t>
            </a:r>
            <a:r>
              <a:rPr lang="de-DE" dirty="0">
                <a:solidFill>
                  <a:srgbClr val="0070C0"/>
                </a:solidFill>
              </a:rPr>
              <a:t> </a:t>
            </a:r>
            <a:r>
              <a:rPr lang="de-DE" dirty="0" err="1">
                <a:solidFill>
                  <a:srgbClr val="0070C0"/>
                </a:solidFill>
              </a:rPr>
              <a:t>be</a:t>
            </a:r>
            <a:r>
              <a:rPr lang="de-DE" dirty="0">
                <a:solidFill>
                  <a:srgbClr val="0070C0"/>
                </a:solidFill>
              </a:rPr>
              <a:t> </a:t>
            </a:r>
            <a:r>
              <a:rPr lang="de-DE" dirty="0" err="1">
                <a:solidFill>
                  <a:srgbClr val="0070C0"/>
                </a:solidFill>
              </a:rPr>
              <a:t>introduced</a:t>
            </a:r>
            <a:br>
              <a:rPr lang="de-DE" dirty="0">
                <a:solidFill>
                  <a:srgbClr val="0070C0"/>
                </a:solidFill>
              </a:rPr>
            </a:br>
            <a:r>
              <a:rPr lang="de-DE" dirty="0" err="1">
                <a:solidFill>
                  <a:srgbClr val="0070C0"/>
                </a:solidFill>
              </a:rPr>
              <a:t>as</a:t>
            </a:r>
            <a:r>
              <a:rPr lang="de-DE" dirty="0">
                <a:solidFill>
                  <a:srgbClr val="0070C0"/>
                </a:solidFill>
              </a:rPr>
              <a:t> </a:t>
            </a:r>
            <a:r>
              <a:rPr lang="de-DE" dirty="0" err="1">
                <a:solidFill>
                  <a:srgbClr val="0070C0"/>
                </a:solidFill>
              </a:rPr>
              <a:t>keyframes</a:t>
            </a:r>
            <a:endParaRPr lang="de-DE" dirty="0">
              <a:solidFill>
                <a:srgbClr val="0070C0"/>
              </a:solidFill>
            </a:endParaRPr>
          </a:p>
        </p:txBody>
      </p:sp>
      <p:sp>
        <p:nvSpPr>
          <p:cNvPr id="24" name="Rechteck 23">
            <a:extLst>
              <a:ext uri="{FF2B5EF4-FFF2-40B4-BE49-F238E27FC236}">
                <a16:creationId xmlns:a16="http://schemas.microsoft.com/office/drawing/2014/main" id="{A1C166F5-1E61-7C13-B6D6-94988AEA993E}"/>
              </a:ext>
            </a:extLst>
          </p:cNvPr>
          <p:cNvSpPr/>
          <p:nvPr/>
        </p:nvSpPr>
        <p:spPr>
          <a:xfrm>
            <a:off x="2646432" y="10035762"/>
            <a:ext cx="2951678" cy="83634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Textfeld 24">
            <a:extLst>
              <a:ext uri="{FF2B5EF4-FFF2-40B4-BE49-F238E27FC236}">
                <a16:creationId xmlns:a16="http://schemas.microsoft.com/office/drawing/2014/main" id="{1E5DEF77-F3E1-2C15-7D9E-47950E1D48B0}"/>
              </a:ext>
            </a:extLst>
          </p:cNvPr>
          <p:cNvSpPr txBox="1"/>
          <p:nvPr/>
        </p:nvSpPr>
        <p:spPr>
          <a:xfrm>
            <a:off x="2914636" y="10269267"/>
            <a:ext cx="2389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/>
              <a:t>IterationFieldInterface</a:t>
            </a:r>
            <a:endParaRPr lang="de-DE" dirty="0"/>
          </a:p>
        </p:txBody>
      </p:sp>
      <p:cxnSp>
        <p:nvCxnSpPr>
          <p:cNvPr id="26" name="Gerade Verbindung mit Pfeil 25">
            <a:extLst>
              <a:ext uri="{FF2B5EF4-FFF2-40B4-BE49-F238E27FC236}">
                <a16:creationId xmlns:a16="http://schemas.microsoft.com/office/drawing/2014/main" id="{EF80FB7A-E051-D3F8-B117-E384216B7360}"/>
              </a:ext>
            </a:extLst>
          </p:cNvPr>
          <p:cNvCxnSpPr>
            <a:cxnSpLocks/>
            <a:stCxn id="15" idx="2"/>
            <a:endCxn id="24" idx="0"/>
          </p:cNvCxnSpPr>
          <p:nvPr/>
        </p:nvCxnSpPr>
        <p:spPr>
          <a:xfrm>
            <a:off x="4109226" y="8318475"/>
            <a:ext cx="13045" cy="1717287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Textfeld 29">
            <a:extLst>
              <a:ext uri="{FF2B5EF4-FFF2-40B4-BE49-F238E27FC236}">
                <a16:creationId xmlns:a16="http://schemas.microsoft.com/office/drawing/2014/main" id="{ACCF84D1-12F1-3FAC-517B-4B18BAB7F211}"/>
              </a:ext>
            </a:extLst>
          </p:cNvPr>
          <p:cNvSpPr txBox="1"/>
          <p:nvPr/>
        </p:nvSpPr>
        <p:spPr>
          <a:xfrm>
            <a:off x="1454237" y="8894507"/>
            <a:ext cx="19263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>
                <a:solidFill>
                  <a:srgbClr val="0070C0"/>
                </a:solidFill>
              </a:rPr>
              <a:t>Influences</a:t>
            </a:r>
            <a:r>
              <a:rPr lang="de-DE" dirty="0">
                <a:solidFill>
                  <a:srgbClr val="0070C0"/>
                </a:solidFill>
              </a:rPr>
              <a:t> </a:t>
            </a:r>
            <a:r>
              <a:rPr lang="de-DE" dirty="0" err="1">
                <a:solidFill>
                  <a:srgbClr val="0070C0"/>
                </a:solidFill>
              </a:rPr>
              <a:t>values</a:t>
            </a:r>
            <a:endParaRPr lang="de-DE" dirty="0">
              <a:solidFill>
                <a:srgbClr val="0070C0"/>
              </a:solidFill>
            </a:endParaRPr>
          </a:p>
          <a:p>
            <a:r>
              <a:rPr lang="de-DE" dirty="0" err="1">
                <a:solidFill>
                  <a:srgbClr val="0070C0"/>
                </a:solidFill>
              </a:rPr>
              <a:t>over</a:t>
            </a:r>
            <a:r>
              <a:rPr lang="de-DE" dirty="0">
                <a:solidFill>
                  <a:srgbClr val="0070C0"/>
                </a:solidFill>
              </a:rPr>
              <a:t> time</a:t>
            </a:r>
          </a:p>
        </p:txBody>
      </p:sp>
    </p:spTree>
    <p:extLst>
      <p:ext uri="{BB962C8B-B14F-4D97-AF65-F5344CB8AC3E}">
        <p14:creationId xmlns:p14="http://schemas.microsoft.com/office/powerpoint/2010/main" val="10983622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22</Words>
  <Application>Microsoft Office PowerPoint</Application>
  <PresentationFormat>Breitbild</PresentationFormat>
  <Paragraphs>14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Prof. Dr. Christoph Lürig</dc:creator>
  <cp:lastModifiedBy>Prof. Dr. Christoph Lürig</cp:lastModifiedBy>
  <cp:revision>3</cp:revision>
  <dcterms:created xsi:type="dcterms:W3CDTF">2026-06-04T10:14:36Z</dcterms:created>
  <dcterms:modified xsi:type="dcterms:W3CDTF">2026-06-04T10:28:43Z</dcterms:modified>
</cp:coreProperties>
</file>